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51" r:id="rId1"/>
  </p:sldMasterIdLst>
  <p:sldIdLst>
    <p:sldId id="256" r:id="rId2"/>
    <p:sldId id="258" r:id="rId3"/>
    <p:sldId id="259" r:id="rId4"/>
    <p:sldId id="266" r:id="rId5"/>
    <p:sldId id="281" r:id="rId6"/>
    <p:sldId id="284" r:id="rId7"/>
    <p:sldId id="285" r:id="rId8"/>
    <p:sldId id="286" r:id="rId9"/>
    <p:sldId id="287" r:id="rId10"/>
    <p:sldId id="280" r:id="rId11"/>
    <p:sldId id="260" r:id="rId12"/>
    <p:sldId id="261" r:id="rId13"/>
    <p:sldId id="262" r:id="rId14"/>
    <p:sldId id="263" r:id="rId15"/>
    <p:sldId id="264" r:id="rId16"/>
    <p:sldId id="26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9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7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868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4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74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02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3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7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9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5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3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78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0974528">
            <a:off x="3091377" y="2942815"/>
            <a:ext cx="6757851" cy="200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447801"/>
          </a:xfrm>
        </p:spPr>
        <p:txBody>
          <a:bodyPr/>
          <a:lstStyle/>
          <a:p>
            <a:r>
              <a:rPr lang="cs-CZ" sz="4400" b="1" dirty="0" smtClean="0"/>
              <a:t>INTERPERSONÁLNÍ TEORIE</a:t>
            </a:r>
            <a:endParaRPr lang="cs-CZ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20995953">
            <a:off x="3107912" y="3154688"/>
            <a:ext cx="6894879" cy="2235956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KAREN </a:t>
            </a:r>
            <a:r>
              <a:rPr lang="cs-CZ" sz="2800" b="1" dirty="0" smtClean="0">
                <a:solidFill>
                  <a:schemeClr val="bg1"/>
                </a:solidFill>
              </a:rPr>
              <a:t>HORNEYOVÁ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 					HARRY STACK </a:t>
            </a:r>
            <a:r>
              <a:rPr lang="cs-CZ" sz="2800" b="1" dirty="0" smtClean="0">
                <a:solidFill>
                  <a:schemeClr val="bg1"/>
                </a:solidFill>
              </a:rPr>
              <a:t>SULLIVAN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616338" y="329184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100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 flipV="1">
            <a:off x="-1" y="0"/>
            <a:ext cx="12192000" cy="115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11223672" cy="1045029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K. HORNEYOVÁ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ÚZKOST a KONFLIKT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297" y="1341120"/>
            <a:ext cx="11991702" cy="55168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„ANGST DER KREATUR“ – všichni zažíváme </a:t>
            </a:r>
          </a:p>
          <a:p>
            <a:pPr>
              <a:buFontTx/>
              <a:buChar char="-"/>
            </a:pPr>
            <a:r>
              <a:rPr lang="cs-CZ" dirty="0" smtClean="0"/>
              <a:t>Úzkost překonáváme pomocí lásky od rodičů, zejména M</a:t>
            </a:r>
          </a:p>
          <a:p>
            <a:pPr>
              <a:buFontTx/>
              <a:buChar char="-"/>
            </a:pPr>
            <a:r>
              <a:rPr lang="cs-CZ" dirty="0" smtClean="0"/>
              <a:t>Umožňují naplňovat potřeby, nevědomé pohnutky</a:t>
            </a:r>
          </a:p>
          <a:p>
            <a:pPr>
              <a:buFontTx/>
              <a:buChar char="-"/>
            </a:pPr>
            <a:r>
              <a:rPr lang="cs-CZ" dirty="0" smtClean="0"/>
              <a:t>1) cítit se</a:t>
            </a:r>
            <a:r>
              <a:rPr lang="cs-CZ" b="1" dirty="0" smtClean="0">
                <a:solidFill>
                  <a:srgbClr val="92D050"/>
                </a:solidFill>
              </a:rPr>
              <a:t> BEZPEČNĚ </a:t>
            </a:r>
            <a:r>
              <a:rPr lang="cs-CZ" dirty="0"/>
              <a:t>=</a:t>
            </a:r>
            <a:r>
              <a:rPr lang="cs-CZ" dirty="0" smtClean="0"/>
              <a:t> odstranění nebo snížení Ú, strachu</a:t>
            </a:r>
          </a:p>
          <a:p>
            <a:pPr>
              <a:buFontTx/>
              <a:buChar char="-"/>
            </a:pPr>
            <a:r>
              <a:rPr lang="cs-CZ" dirty="0" smtClean="0"/>
              <a:t>2)cítit se </a:t>
            </a:r>
            <a:r>
              <a:rPr lang="cs-CZ" b="1" dirty="0" smtClean="0">
                <a:solidFill>
                  <a:srgbClr val="92D050"/>
                </a:solidFill>
              </a:rPr>
              <a:t>SPOKOJENĚ </a:t>
            </a:r>
            <a:r>
              <a:rPr lang="cs-CZ" dirty="0" smtClean="0"/>
              <a:t>= dosažení a zachování kladného emočního ladění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Rozhodujécí</a:t>
            </a:r>
            <a:r>
              <a:rPr lang="cs-CZ" dirty="0" smtClean="0"/>
              <a:t> vztah M-D</a:t>
            </a:r>
          </a:p>
          <a:p>
            <a:pPr marL="0" indent="0">
              <a:buNone/>
            </a:pPr>
            <a:r>
              <a:rPr lang="cs-CZ" dirty="0" smtClean="0"/>
              <a:t>Pokud rodiče na D odreagovávají své újmy, realizují potřebu moci, zastrašování, panovačnost, ochranářské potřeby, averzi, jsou nevypočitatelní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BAZÁLNÍ ÚZKOST, BAZÁLNÍ HOSTILITA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Probíhá na nevědomé úrovni 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Některé dítě je příliš eviduje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Úzkost může být silná – je formativní pro vztah k životu, světu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Projevení hněvu by znamenalo </a:t>
            </a:r>
            <a:r>
              <a:rPr lang="cs-CZ" b="1" dirty="0" err="1" smtClean="0">
                <a:solidFill>
                  <a:schemeClr val="bg1"/>
                </a:solidFill>
              </a:rPr>
              <a:t>ztátu</a:t>
            </a:r>
            <a:r>
              <a:rPr lang="cs-CZ" b="1" dirty="0" smtClean="0">
                <a:solidFill>
                  <a:schemeClr val="bg1"/>
                </a:solidFill>
              </a:rPr>
              <a:t> lásky, bezpečí– z toho D největší strach – musí potlačit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ZAČAROVANÝ KRUH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KONFLIKT  potřeba bezpečí X potřeba projevení vlastních myšlenek 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5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 flipV="1">
            <a:off x="-1" y="0"/>
            <a:ext cx="12192000" cy="115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11223672" cy="1045029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K. HORNEYOVÁ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REÁLNÉ a IDEALIZOVANÉ JÁ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70" y="1219200"/>
            <a:ext cx="8725987" cy="5029199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REÁLNÉ JÁ </a:t>
            </a:r>
            <a:r>
              <a:rPr lang="cs-CZ" dirty="0" smtClean="0"/>
              <a:t>„reálné já není bytostí, nýbrž silou, která stimuluje seberealizaci“ – cit, vůle, odpovědnost za své činy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IDEALIZOVANÉ JÁ – </a:t>
            </a:r>
            <a:r>
              <a:rPr lang="cs-CZ" dirty="0" smtClean="0"/>
              <a:t>imaginární </a:t>
            </a:r>
            <a:r>
              <a:rPr lang="cs-CZ" dirty="0" err="1" smtClean="0"/>
              <a:t>sebeobraz</a:t>
            </a:r>
            <a:r>
              <a:rPr lang="cs-CZ" dirty="0" smtClean="0"/>
              <a:t>, nositel neohraničených sil, kvalit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dirty="0" smtClean="0"/>
              <a:t>Člověk chce zvládnout úzkost, ale některé způsoby ho vedou k </a:t>
            </a:r>
            <a:r>
              <a:rPr lang="cs-CZ" b="1" dirty="0" smtClean="0">
                <a:solidFill>
                  <a:srgbClr val="FF0000"/>
                </a:solidFill>
              </a:rPr>
              <a:t>SEBEODCIZENÍ</a:t>
            </a:r>
          </a:p>
          <a:p>
            <a:pPr>
              <a:buFontTx/>
              <a:buChar char="-"/>
            </a:pPr>
            <a:r>
              <a:rPr lang="cs-CZ" dirty="0" smtClean="0"/>
              <a:t>Jádro neurózy je idealizované JÁ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457" y="1341120"/>
            <a:ext cx="2987040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9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 flipV="1">
            <a:off x="-1" y="0"/>
            <a:ext cx="12192000" cy="115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11223672" cy="1045029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K. HORNEYOVÁ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</a:rPr>
              <a:t>STRATEGIE ZVLÁDÁNÍ BAZÁLNÍ ÚZKOSTI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6721" y="1158239"/>
            <a:ext cx="11599816" cy="56997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•	</a:t>
            </a:r>
            <a:r>
              <a:rPr lang="cs-CZ" b="1" dirty="0"/>
              <a:t>Usilování o slávu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„získání </a:t>
            </a:r>
            <a:r>
              <a:rPr lang="cs-CZ" dirty="0"/>
              <a:t>velikosti před sebou </a:t>
            </a:r>
            <a:r>
              <a:rPr lang="cs-CZ" dirty="0" smtClean="0"/>
              <a:t>samým“ = naplnění idealizovaného </a:t>
            </a:r>
            <a:r>
              <a:rPr lang="cs-CZ" dirty="0" err="1" smtClean="0"/>
              <a:t>sebeobrazu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	</a:t>
            </a:r>
            <a:r>
              <a:rPr lang="cs-CZ" b="1" dirty="0"/>
              <a:t>Systém sebevědomí </a:t>
            </a:r>
            <a:r>
              <a:rPr lang="cs-CZ" dirty="0"/>
              <a:t>– </a:t>
            </a:r>
            <a:r>
              <a:rPr lang="cs-CZ" dirty="0" smtClean="0"/>
              <a:t>Tvoří ji 2 projevy </a:t>
            </a:r>
            <a:r>
              <a:rPr lang="cs-CZ" dirty="0"/>
              <a:t>neurotické pýchy a </a:t>
            </a:r>
            <a:r>
              <a:rPr lang="cs-CZ" dirty="0" err="1"/>
              <a:t>sebenenávisti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- Neurotická pýcha</a:t>
            </a:r>
            <a:r>
              <a:rPr lang="cs-CZ" dirty="0" smtClean="0"/>
              <a:t>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hlavní neurotikův „hřích“. Tato pýcha je investována do věcí, které podporují idealizovaný </a:t>
            </a:r>
            <a:r>
              <a:rPr lang="cs-CZ" dirty="0" err="1"/>
              <a:t>sebeobraz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velmi </a:t>
            </a:r>
            <a:r>
              <a:rPr lang="cs-CZ" dirty="0"/>
              <a:t>zranitelná, často </a:t>
            </a:r>
            <a:r>
              <a:rPr lang="cs-CZ" dirty="0" smtClean="0"/>
              <a:t>příčinou </a:t>
            </a:r>
            <a:r>
              <a:rPr lang="cs-CZ" dirty="0"/>
              <a:t>neurotického strachu </a:t>
            </a:r>
            <a:r>
              <a:rPr lang="cs-CZ" dirty="0" smtClean="0"/>
              <a:t> 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- </a:t>
            </a:r>
            <a:r>
              <a:rPr lang="cs-CZ" b="1" dirty="0" err="1" smtClean="0"/>
              <a:t>Sebenenávist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bojem mezi konstruktivními a destruktivními silami v </a:t>
            </a:r>
            <a:r>
              <a:rPr lang="cs-CZ" dirty="0" smtClean="0"/>
              <a:t>člověku</a:t>
            </a:r>
          </a:p>
          <a:p>
            <a:pPr marL="0" indent="0">
              <a:buNone/>
            </a:pPr>
            <a:r>
              <a:rPr lang="cs-CZ" dirty="0" smtClean="0"/>
              <a:t>způsobuje </a:t>
            </a:r>
            <a:r>
              <a:rPr lang="cs-CZ" dirty="0"/>
              <a:t>rozpor mezi vlastními požadavky a plány a realitou.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Projevy: </a:t>
            </a:r>
            <a:r>
              <a:rPr lang="cs-CZ" dirty="0"/>
              <a:t>nelítostné požadavky </a:t>
            </a:r>
            <a:r>
              <a:rPr lang="cs-CZ" dirty="0" smtClean="0"/>
              <a:t>, </a:t>
            </a:r>
            <a:r>
              <a:rPr lang="cs-CZ" dirty="0"/>
              <a:t>pohrdání sebou, </a:t>
            </a:r>
            <a:r>
              <a:rPr lang="cs-CZ" dirty="0" smtClean="0"/>
              <a:t>sebetrýznění, </a:t>
            </a:r>
            <a:r>
              <a:rPr lang="cs-CZ" dirty="0"/>
              <a:t>sebedestrukce.</a:t>
            </a:r>
          </a:p>
          <a:p>
            <a:pPr marL="0" indent="0">
              <a:buNone/>
            </a:pPr>
            <a:r>
              <a:rPr lang="cs-CZ" dirty="0"/>
              <a:t>•	</a:t>
            </a:r>
            <a:r>
              <a:rPr lang="cs-CZ" b="1" dirty="0"/>
              <a:t>Systém Měl bych </a:t>
            </a:r>
            <a:r>
              <a:rPr lang="cs-CZ" b="1" dirty="0" smtClean="0"/>
              <a:t>  </a:t>
            </a:r>
          </a:p>
          <a:p>
            <a:pPr marL="0" indent="0">
              <a:buNone/>
            </a:pPr>
            <a:r>
              <a:rPr lang="cs-CZ" dirty="0" smtClean="0"/>
              <a:t>množství </a:t>
            </a:r>
            <a:r>
              <a:rPr lang="cs-CZ" dirty="0"/>
              <a:t>požadavků na sebe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vše by mělo jít udělat lehce bez ohledu na </a:t>
            </a:r>
            <a:r>
              <a:rPr lang="cs-CZ" dirty="0" smtClean="0"/>
              <a:t>vliv </a:t>
            </a:r>
            <a:r>
              <a:rPr lang="cs-CZ" dirty="0"/>
              <a:t>jiných událostí.</a:t>
            </a:r>
          </a:p>
          <a:p>
            <a:pPr marL="0" indent="0">
              <a:buNone/>
            </a:pPr>
            <a:r>
              <a:rPr lang="cs-CZ" dirty="0"/>
              <a:t>•	</a:t>
            </a:r>
            <a:r>
              <a:rPr lang="cs-CZ" b="1" dirty="0" err="1"/>
              <a:t>Externalizace</a:t>
            </a:r>
            <a:r>
              <a:rPr lang="cs-CZ" b="1" dirty="0"/>
              <a:t> (</a:t>
            </a:r>
            <a:r>
              <a:rPr lang="cs-CZ" b="1" dirty="0" err="1"/>
              <a:t>externalization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Podobné projekci, ale širší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jako </a:t>
            </a:r>
            <a:r>
              <a:rPr lang="cs-CZ" dirty="0"/>
              <a:t>něco, co jde mimo člověka a nelze to nikterak </a:t>
            </a:r>
            <a:r>
              <a:rPr lang="cs-CZ" dirty="0" smtClean="0"/>
              <a:t>ovlivnit =přenášení  </a:t>
            </a:r>
            <a:r>
              <a:rPr lang="cs-CZ" dirty="0"/>
              <a:t>pudových přání, konfliktů, způsobů myšlení a nálady do okolního světa.</a:t>
            </a:r>
          </a:p>
          <a:p>
            <a:pPr marL="0" indent="0">
              <a:buNone/>
            </a:pPr>
            <a:r>
              <a:rPr lang="cs-CZ" dirty="0"/>
              <a:t>•	</a:t>
            </a:r>
            <a:r>
              <a:rPr lang="cs-CZ" b="1" dirty="0"/>
              <a:t>Sebekontrola</a:t>
            </a:r>
            <a:r>
              <a:rPr lang="cs-CZ" dirty="0"/>
              <a:t> – neurotické ovládání se, člověk se může stát povznešeným divákem toho, co se v něm děje.</a:t>
            </a:r>
          </a:p>
          <a:p>
            <a:pPr marL="0" indent="0">
              <a:buNone/>
            </a:pPr>
            <a:r>
              <a:rPr lang="cs-CZ" dirty="0"/>
              <a:t>•	Racionalizace</a:t>
            </a:r>
            <a:r>
              <a:rPr lang="cs-CZ" b="1" dirty="0"/>
              <a:t> – zdánlivé racionální zdůvodnění iracionálních postojů.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8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 flipV="1">
            <a:off x="-1" y="0"/>
            <a:ext cx="12192000" cy="115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11223672" cy="1045029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K. HORNEYOVÁ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INTERPERSONÁLNÍ STYLY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" y="1314994"/>
            <a:ext cx="9318171" cy="524256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Vyjadřují základní pohyby, vztahy k druhým lidem</a:t>
            </a:r>
          </a:p>
          <a:p>
            <a:pPr>
              <a:buFontTx/>
              <a:buChar char="-"/>
            </a:pPr>
            <a:r>
              <a:rPr lang="cs-CZ" dirty="0" smtClean="0"/>
              <a:t>U každého člověka přítomny, v určité míře. Běžný </a:t>
            </a:r>
            <a:r>
              <a:rPr lang="cs-CZ" dirty="0" err="1" smtClean="0"/>
              <a:t>čl</a:t>
            </a:r>
            <a:r>
              <a:rPr lang="cs-CZ" dirty="0" smtClean="0"/>
              <a:t> si osvojí všechny 3 a využívá je. Neurotik 1, má být východiskem konfliktu, ale prohlubuje ho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PODDAJNÝ TYP</a:t>
            </a:r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/>
              <a:t>POHYB </a:t>
            </a:r>
            <a:r>
              <a:rPr lang="cs-CZ" b="1" dirty="0" smtClean="0">
                <a:solidFill>
                  <a:schemeClr val="bg1"/>
                </a:solidFill>
              </a:rPr>
              <a:t>K LIDEM </a:t>
            </a:r>
            <a:r>
              <a:rPr lang="cs-CZ" dirty="0" smtClean="0"/>
              <a:t>– závislý, vyhovující, </a:t>
            </a:r>
            <a:r>
              <a:rPr lang="cs-CZ" dirty="0" err="1" smtClean="0"/>
              <a:t>sebepotlačující</a:t>
            </a:r>
            <a:r>
              <a:rPr lang="cs-CZ" dirty="0" smtClean="0"/>
              <a:t> – na </a:t>
            </a:r>
            <a:r>
              <a:rPr lang="cs-CZ" dirty="0" err="1" smtClean="0"/>
              <a:t>ůkor</a:t>
            </a:r>
            <a:r>
              <a:rPr lang="cs-CZ" dirty="0" smtClean="0"/>
              <a:t> identity, autenticity, přání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AGRESIVNÍ TYP</a:t>
            </a:r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/>
              <a:t>POHYB </a:t>
            </a:r>
            <a:r>
              <a:rPr lang="cs-CZ" b="1" dirty="0" smtClean="0">
                <a:solidFill>
                  <a:schemeClr val="bg1"/>
                </a:solidFill>
              </a:rPr>
              <a:t>PROTI LIDEM </a:t>
            </a:r>
            <a:r>
              <a:rPr lang="cs-CZ" b="1" dirty="0" smtClean="0"/>
              <a:t>–</a:t>
            </a:r>
            <a:r>
              <a:rPr lang="cs-CZ" dirty="0" smtClean="0"/>
              <a:t> nevěří lidem, světu – nepřátelský, boj o moc, prosazení (pak mi nikdo neublíží)</a:t>
            </a:r>
          </a:p>
          <a:p>
            <a:pPr marL="0" indent="0">
              <a:buNone/>
            </a:pPr>
            <a:r>
              <a:rPr lang="cs-CZ" dirty="0" smtClean="0"/>
              <a:t>Narcistický typ</a:t>
            </a:r>
          </a:p>
          <a:p>
            <a:pPr marL="0" indent="0">
              <a:buNone/>
            </a:pPr>
            <a:r>
              <a:rPr lang="cs-CZ" dirty="0" smtClean="0"/>
              <a:t>Perfekcionistický typ</a:t>
            </a:r>
          </a:p>
          <a:p>
            <a:pPr marL="0" indent="0">
              <a:buNone/>
            </a:pPr>
            <a:r>
              <a:rPr lang="cs-CZ" dirty="0" smtClean="0"/>
              <a:t>Arogantně-pomstychtivý typ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IZOLOVANÝ TYP</a:t>
            </a:r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/>
              <a:t>POHYB </a:t>
            </a:r>
            <a:r>
              <a:rPr lang="cs-CZ" b="1" dirty="0" smtClean="0">
                <a:solidFill>
                  <a:schemeClr val="bg1"/>
                </a:solidFill>
              </a:rPr>
              <a:t>OD LIDÍ </a:t>
            </a:r>
            <a:r>
              <a:rPr lang="cs-CZ" b="1" dirty="0" smtClean="0"/>
              <a:t>– </a:t>
            </a:r>
            <a:r>
              <a:rPr lang="cs-CZ" dirty="0" smtClean="0"/>
              <a:t>izolace, stažení</a:t>
            </a:r>
          </a:p>
          <a:p>
            <a:pPr marL="0" indent="0">
              <a:buNone/>
            </a:pPr>
            <a:r>
              <a:rPr lang="cs-CZ" dirty="0" smtClean="0"/>
              <a:t>Považován za nejdestruktivnější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74" y="1428205"/>
            <a:ext cx="2638425" cy="17335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r="50170"/>
          <a:stretch/>
        </p:blipFill>
        <p:spPr>
          <a:xfrm>
            <a:off x="9553574" y="3161755"/>
            <a:ext cx="2638425" cy="1600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236" y="4761955"/>
            <a:ext cx="27051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 flipV="1">
            <a:off x="-1" y="0"/>
            <a:ext cx="12192000" cy="115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11223672" cy="1045029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K. HORNEYOVÁ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 NEUROTICKÉ POTŘEBY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76252"/>
            <a:ext cx="8946541" cy="4672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Neuspokojení –větší konflikty s okolím-----</a:t>
            </a:r>
            <a:r>
              <a:rPr lang="cs-CZ" b="1" dirty="0" err="1" smtClean="0"/>
              <a:t>Nurotická</a:t>
            </a:r>
            <a:r>
              <a:rPr lang="cs-CZ" b="1" dirty="0" smtClean="0"/>
              <a:t> osobnost</a:t>
            </a: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Neuspokojené potřeby:</a:t>
            </a:r>
          </a:p>
          <a:p>
            <a:pPr marL="0" indent="0">
              <a:buNone/>
            </a:pPr>
            <a:r>
              <a:rPr lang="cs-CZ" dirty="0"/>
              <a:t> neurotické potřeby, které se vyskytují v dospělosti, </a:t>
            </a:r>
            <a:r>
              <a:rPr lang="cs-CZ" dirty="0" smtClean="0"/>
              <a:t>jsou </a:t>
            </a:r>
            <a:r>
              <a:rPr lang="cs-CZ" dirty="0"/>
              <a:t>pokračováním strnulých </a:t>
            </a:r>
            <a:r>
              <a:rPr lang="cs-CZ" dirty="0" smtClean="0"/>
              <a:t>maladaptivních sociálních </a:t>
            </a:r>
            <a:r>
              <a:rPr lang="cs-CZ" dirty="0"/>
              <a:t>postojů z dětství</a:t>
            </a:r>
          </a:p>
          <a:p>
            <a:pPr marL="0" indent="0">
              <a:buNone/>
            </a:pPr>
            <a:r>
              <a:rPr lang="cs-CZ" dirty="0" smtClean="0"/>
              <a:t> vyznačují </a:t>
            </a:r>
            <a:r>
              <a:rPr lang="cs-CZ" dirty="0"/>
              <a:t>se:</a:t>
            </a:r>
          </a:p>
          <a:p>
            <a:pPr marL="0" indent="0">
              <a:buNone/>
            </a:pPr>
            <a:r>
              <a:rPr lang="cs-CZ" dirty="0" smtClean="0"/>
              <a:t>- nutkavostí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jedinec je nucen k určitému chování</a:t>
            </a:r>
          </a:p>
          <a:p>
            <a:pPr marL="0" indent="0">
              <a:buNone/>
            </a:pPr>
            <a:r>
              <a:rPr lang="cs-CZ" dirty="0" smtClean="0"/>
              <a:t> - jejich </a:t>
            </a:r>
            <a:r>
              <a:rPr lang="cs-CZ" dirty="0"/>
              <a:t>základní složky jsou nevědomé</a:t>
            </a:r>
          </a:p>
          <a:p>
            <a:pPr marL="0" indent="0">
              <a:buNone/>
            </a:pPr>
            <a:r>
              <a:rPr lang="cs-CZ" dirty="0"/>
              <a:t>• nechápe jejich význam</a:t>
            </a:r>
          </a:p>
          <a:p>
            <a:pPr marL="0" indent="0">
              <a:buNone/>
            </a:pPr>
            <a:r>
              <a:rPr lang="cs-CZ" dirty="0"/>
              <a:t>• nebo si jej nesprávně interpretuje</a:t>
            </a:r>
          </a:p>
        </p:txBody>
      </p:sp>
    </p:spTree>
    <p:extLst>
      <p:ext uri="{BB962C8B-B14F-4D97-AF65-F5344CB8AC3E}">
        <p14:creationId xmlns:p14="http://schemas.microsoft.com/office/powerpoint/2010/main" val="382755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 flipV="1">
            <a:off x="-1" y="0"/>
            <a:ext cx="12192000" cy="115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11223672" cy="1045029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K. HORNEYOVÁ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NEUROTICKÉ POTŘEBY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489166"/>
            <a:ext cx="8946541" cy="4759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1. </a:t>
            </a:r>
            <a:r>
              <a:rPr lang="cs-CZ" dirty="0" smtClean="0"/>
              <a:t>potřeba </a:t>
            </a:r>
            <a:r>
              <a:rPr lang="cs-CZ" dirty="0"/>
              <a:t>náklonnosti a schválení</a:t>
            </a:r>
          </a:p>
          <a:p>
            <a:pPr marL="0" indent="0">
              <a:buNone/>
            </a:pPr>
            <a:r>
              <a:rPr lang="cs-CZ" dirty="0"/>
              <a:t>2. potřeba partnera, který převezme péči o jedincův život</a:t>
            </a:r>
          </a:p>
          <a:p>
            <a:pPr marL="0" indent="0">
              <a:buNone/>
            </a:pPr>
            <a:r>
              <a:rPr lang="cs-CZ" dirty="0"/>
              <a:t>3. potřeba vymezit svůj život úzce vytyčenými hranicemi</a:t>
            </a:r>
          </a:p>
          <a:p>
            <a:pPr marL="0" indent="0">
              <a:buNone/>
            </a:pPr>
            <a:r>
              <a:rPr lang="cs-CZ" dirty="0"/>
              <a:t>4. potřeba moci</a:t>
            </a:r>
          </a:p>
          <a:p>
            <a:pPr marL="0" indent="0">
              <a:buNone/>
            </a:pPr>
            <a:r>
              <a:rPr lang="cs-CZ" dirty="0"/>
              <a:t>5. potřeba využívat druhých</a:t>
            </a:r>
          </a:p>
          <a:p>
            <a:pPr marL="0" indent="0">
              <a:buNone/>
            </a:pPr>
            <a:r>
              <a:rPr lang="cs-CZ" dirty="0"/>
              <a:t>6. potřeba prestiže</a:t>
            </a:r>
          </a:p>
          <a:p>
            <a:pPr marL="0" indent="0">
              <a:buNone/>
            </a:pPr>
            <a:r>
              <a:rPr lang="cs-CZ" dirty="0"/>
              <a:t>7. potřeba obdivu</a:t>
            </a:r>
          </a:p>
          <a:p>
            <a:pPr marL="0" indent="0">
              <a:buNone/>
            </a:pPr>
            <a:r>
              <a:rPr lang="cs-CZ" dirty="0"/>
              <a:t>8. potřeba výkonu</a:t>
            </a:r>
          </a:p>
          <a:p>
            <a:pPr marL="0" indent="0">
              <a:buNone/>
            </a:pPr>
            <a:r>
              <a:rPr lang="cs-CZ" dirty="0"/>
              <a:t>9. potřeba soběstačnosti a nezávislosti</a:t>
            </a:r>
          </a:p>
          <a:p>
            <a:pPr marL="0" indent="0">
              <a:buNone/>
            </a:pPr>
            <a:r>
              <a:rPr lang="cs-CZ" dirty="0"/>
              <a:t>10. potřeba dokonalosti a nenapadnutelnosti</a:t>
            </a:r>
          </a:p>
        </p:txBody>
      </p:sp>
    </p:spTree>
    <p:extLst>
      <p:ext uri="{BB962C8B-B14F-4D97-AF65-F5344CB8AC3E}">
        <p14:creationId xmlns:p14="http://schemas.microsoft.com/office/powerpoint/2010/main" val="242915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 flipV="1">
            <a:off x="0" y="0"/>
            <a:ext cx="12192000" cy="115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11223672" cy="1045029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K. HORNEYOVÁ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 TERAPIE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5064" y="1497874"/>
            <a:ext cx="9274790" cy="4750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Poznat – </a:t>
            </a:r>
            <a:r>
              <a:rPr lang="cs-CZ" dirty="0"/>
              <a:t>pochopit  – </a:t>
            </a:r>
            <a:r>
              <a:rPr lang="cs-CZ" dirty="0" smtClean="0"/>
              <a:t>změnit</a:t>
            </a:r>
          </a:p>
          <a:p>
            <a:pPr marL="0" indent="0">
              <a:buNone/>
            </a:pPr>
            <a:r>
              <a:rPr lang="cs-CZ" dirty="0" smtClean="0"/>
              <a:t>„Analytik pacientovi pomáhá uvědomit si všechny síly, které v něm působí, síly negativní i konstruktivní. Pomáhá mu bojovat s těmi prvními a probudit ty druhé“</a:t>
            </a:r>
          </a:p>
          <a:p>
            <a:pPr marL="0" indent="0">
              <a:buNone/>
            </a:pPr>
            <a:r>
              <a:rPr lang="cs-CZ" dirty="0" smtClean="0"/>
              <a:t>Neurotické chování je naučené = změnitelné</a:t>
            </a:r>
          </a:p>
          <a:p>
            <a:pPr marL="0" indent="0">
              <a:buNone/>
            </a:pPr>
            <a:r>
              <a:rPr lang="cs-CZ" dirty="0" smtClean="0"/>
              <a:t>V mysli člověka je mnoho vlastních </a:t>
            </a:r>
            <a:r>
              <a:rPr lang="cs-CZ" dirty="0" err="1" smtClean="0"/>
              <a:t>úzdravných</a:t>
            </a:r>
            <a:r>
              <a:rPr lang="cs-CZ" dirty="0" smtClean="0"/>
              <a:t> sil, sám život je </a:t>
            </a:r>
            <a:r>
              <a:rPr lang="cs-CZ" dirty="0" err="1" smtClean="0"/>
              <a:t>úzdravný</a:t>
            </a:r>
            <a:r>
              <a:rPr lang="cs-CZ" dirty="0" smtClean="0"/>
              <a:t> proces, terapeut je pomocníkem</a:t>
            </a:r>
          </a:p>
          <a:p>
            <a:pPr marL="0" indent="0">
              <a:buNone/>
            </a:pPr>
            <a:r>
              <a:rPr lang="cs-CZ" dirty="0" smtClean="0"/>
              <a:t>Pacient musí nejen přemýšlet o silách, které v něm působí, ale musí je i cítit. (rozdíl: intelektuální činnost x emocionální účast)</a:t>
            </a:r>
          </a:p>
          <a:p>
            <a:pPr marL="0" indent="0">
              <a:buNone/>
            </a:pPr>
            <a:r>
              <a:rPr lang="cs-CZ" dirty="0" smtClean="0"/>
              <a:t>Neurotické projevy – odchylky od normy v dané době a kultuře</a:t>
            </a:r>
          </a:p>
          <a:p>
            <a:pPr marL="0" indent="0">
              <a:buNone/>
            </a:pPr>
            <a:r>
              <a:rPr lang="cs-CZ" dirty="0" smtClean="0"/>
              <a:t>Terapeut má dát najevo s čím morálně nesouhlasí – ale pacient musí vědět že není zavrhován</a:t>
            </a:r>
          </a:p>
          <a:p>
            <a:pPr marL="0" indent="0">
              <a:buNone/>
            </a:pPr>
            <a:r>
              <a:rPr lang="cs-CZ" dirty="0" smtClean="0"/>
              <a:t>Cílem je reálné JÁ – poznání a odklon od idealizovaného já</a:t>
            </a:r>
          </a:p>
          <a:p>
            <a:pPr marL="0" indent="0">
              <a:buNone/>
            </a:pPr>
            <a:r>
              <a:rPr lang="cs-CZ" dirty="0" smtClean="0"/>
              <a:t>Podpora sebevědomí</a:t>
            </a:r>
          </a:p>
          <a:p>
            <a:pPr marL="0" indent="0">
              <a:buNone/>
            </a:pPr>
            <a:r>
              <a:rPr lang="cs-CZ" dirty="0" smtClean="0"/>
              <a:t>Analytický proces odstraňuje něco negativního, aby mohlo vyrůst něco pozitivního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326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99063" y="452718"/>
            <a:ext cx="6426926" cy="14005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HARRY STACK SULLIVAN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BIOGRAFIE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726" y="-137840"/>
            <a:ext cx="2412274" cy="2711767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48344" y="2052918"/>
            <a:ext cx="11608526" cy="41954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1892-1949</a:t>
            </a:r>
          </a:p>
          <a:p>
            <a:pPr marL="0" indent="0">
              <a:buNone/>
            </a:pPr>
            <a:r>
              <a:rPr lang="cs-CZ" dirty="0" smtClean="0"/>
              <a:t>New York</a:t>
            </a:r>
          </a:p>
          <a:p>
            <a:pPr marL="0" indent="0">
              <a:buNone/>
            </a:pPr>
            <a:r>
              <a:rPr lang="cs-CZ" dirty="0" smtClean="0"/>
              <a:t>Rodiče irští katolíci</a:t>
            </a:r>
          </a:p>
          <a:p>
            <a:pPr marL="0" indent="0">
              <a:buNone/>
            </a:pPr>
            <a:r>
              <a:rPr lang="cs-CZ" dirty="0" smtClean="0"/>
              <a:t>Otec chladný, matka zdravotní problémy – separace od matky v raném dětství</a:t>
            </a:r>
          </a:p>
          <a:p>
            <a:pPr marL="0" indent="0">
              <a:buNone/>
            </a:pPr>
            <a:r>
              <a:rPr lang="cs-CZ" dirty="0" smtClean="0"/>
              <a:t>Přátelství C. </a:t>
            </a:r>
            <a:r>
              <a:rPr lang="cs-CZ" dirty="0" err="1" smtClean="0"/>
              <a:t>Bellinger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Premiant</a:t>
            </a:r>
          </a:p>
          <a:p>
            <a:pPr marL="0" indent="0">
              <a:buNone/>
            </a:pPr>
            <a:r>
              <a:rPr lang="cs-CZ" dirty="0" smtClean="0"/>
              <a:t>Studium na univerzitě – fyzika, v prvním ročníku odešel  (schizofrenie?)</a:t>
            </a:r>
          </a:p>
          <a:p>
            <a:pPr marL="0" indent="0">
              <a:buNone/>
            </a:pPr>
            <a:r>
              <a:rPr lang="cs-CZ" dirty="0" smtClean="0"/>
              <a:t>1917 dokončil studium</a:t>
            </a:r>
          </a:p>
          <a:p>
            <a:pPr marL="0" indent="0">
              <a:buNone/>
            </a:pPr>
            <a:r>
              <a:rPr lang="cs-CZ" dirty="0" smtClean="0"/>
              <a:t>1921 nemocnice sv. Alžběty ve W D.C.</a:t>
            </a:r>
          </a:p>
          <a:p>
            <a:pPr marL="0" indent="0">
              <a:buNone/>
            </a:pPr>
            <a:r>
              <a:rPr lang="cs-CZ" dirty="0" smtClean="0"/>
              <a:t>1931 soukromá praxe v NY</a:t>
            </a:r>
          </a:p>
          <a:p>
            <a:pPr>
              <a:buFontTx/>
              <a:buChar char="-"/>
            </a:pPr>
            <a:r>
              <a:rPr lang="cs-CZ" dirty="0" smtClean="0"/>
              <a:t>Přátelství </a:t>
            </a:r>
            <a:r>
              <a:rPr lang="cs-CZ" dirty="0" err="1" smtClean="0"/>
              <a:t>Fromm</a:t>
            </a:r>
            <a:r>
              <a:rPr lang="cs-CZ" dirty="0" smtClean="0"/>
              <a:t>, Horneyová</a:t>
            </a:r>
          </a:p>
          <a:p>
            <a:pPr marL="0" indent="0">
              <a:buNone/>
            </a:pPr>
            <a:r>
              <a:rPr lang="cs-CZ" dirty="0" smtClean="0"/>
              <a:t>1939 W D.C. spoluzaložil Washington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Psychiatry, časopis </a:t>
            </a:r>
            <a:r>
              <a:rPr lang="cs-CZ" dirty="0" err="1" smtClean="0"/>
              <a:t>Psychiatria</a:t>
            </a:r>
            <a:r>
              <a:rPr lang="cs-CZ" dirty="0" smtClean="0"/>
              <a:t> (editor)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019"/>
            <a:ext cx="1518580" cy="207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5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158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079863"/>
          </a:xfrm>
        </p:spPr>
        <p:txBody>
          <a:bodyPr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HARRY STACK SULLIVAN 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sz="3600" b="1" dirty="0">
                <a:solidFill>
                  <a:schemeClr val="bg1"/>
                </a:solidFill>
              </a:rPr>
              <a:t>DYNAMIKA OSBNOSTI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32412"/>
            <a:ext cx="8946541" cy="49159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OSOBNOST = „relativně trvalý vzorec interpersonálních situací, které charakterizují lidský </a:t>
            </a:r>
            <a:r>
              <a:rPr lang="cs-CZ" dirty="0" smtClean="0"/>
              <a:t>život</a:t>
            </a:r>
          </a:p>
          <a:p>
            <a:pPr marL="0" indent="0">
              <a:buNone/>
            </a:pPr>
            <a:r>
              <a:rPr lang="cs-CZ" dirty="0" smtClean="0"/>
              <a:t>Oblastí psychologie – tok chování, který je interakcí biolog. Povahy se soc. silami v jeho okolí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O je dynamický systém, prioritou je redukce tenze</a:t>
            </a:r>
          </a:p>
          <a:p>
            <a:pPr>
              <a:buFontTx/>
              <a:buChar char="-"/>
            </a:pPr>
            <a:r>
              <a:rPr lang="cs-CZ" dirty="0" smtClean="0"/>
              <a:t>Vyhýbání se úzkosti a nejistotě</a:t>
            </a:r>
          </a:p>
          <a:p>
            <a:pPr>
              <a:buFontTx/>
              <a:buChar char="-"/>
            </a:pPr>
            <a:r>
              <a:rPr lang="cs-CZ" dirty="0" smtClean="0"/>
              <a:t>Potřeba jistoty</a:t>
            </a:r>
          </a:p>
          <a:p>
            <a:pPr>
              <a:buFontTx/>
              <a:buChar char="-"/>
            </a:pPr>
            <a:r>
              <a:rPr lang="cs-CZ" dirty="0" smtClean="0"/>
              <a:t>Organismus chce vytvořit stav rovnováhy: narušován z těla, z interpersonálního prostředí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1. napětí (tenze)</a:t>
            </a:r>
          </a:p>
          <a:p>
            <a:pPr marL="0" indent="0">
              <a:buNone/>
            </a:pPr>
            <a:r>
              <a:rPr lang="cs-CZ" dirty="0" smtClean="0"/>
              <a:t>potenciál </a:t>
            </a:r>
            <a:r>
              <a:rPr lang="cs-CZ" dirty="0"/>
              <a:t>pro činnost a jednání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póly</a:t>
            </a:r>
            <a:r>
              <a:rPr lang="cs-CZ" dirty="0" smtClean="0"/>
              <a:t>: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1. euforie</a:t>
            </a:r>
          </a:p>
          <a:p>
            <a:pPr marL="0" indent="0">
              <a:buNone/>
            </a:pPr>
            <a:r>
              <a:rPr lang="cs-CZ" dirty="0" smtClean="0"/>
              <a:t>Relaxace, </a:t>
            </a:r>
            <a:r>
              <a:rPr lang="cs-CZ" dirty="0"/>
              <a:t>absence napětí</a:t>
            </a:r>
          </a:p>
          <a:p>
            <a:pPr marL="0" indent="0">
              <a:buNone/>
            </a:pPr>
            <a:r>
              <a:rPr lang="cs-CZ" b="1" dirty="0"/>
              <a:t>2. strach</a:t>
            </a:r>
          </a:p>
          <a:p>
            <a:pPr marL="0" indent="0">
              <a:buNone/>
            </a:pPr>
            <a:r>
              <a:rPr lang="cs-CZ" dirty="0" smtClean="0"/>
              <a:t>absolutní </a:t>
            </a:r>
            <a:r>
              <a:rPr lang="cs-CZ" dirty="0"/>
              <a:t>tenze</a:t>
            </a:r>
          </a:p>
          <a:p>
            <a:pPr marL="0" indent="0">
              <a:buNone/>
            </a:pPr>
            <a:r>
              <a:rPr lang="cs-CZ" dirty="0" smtClean="0"/>
              <a:t>2 prameny tenze:</a:t>
            </a:r>
          </a:p>
          <a:p>
            <a:pPr marL="0" indent="0">
              <a:buNone/>
            </a:pPr>
            <a:r>
              <a:rPr lang="cs-CZ" b="1" dirty="0" smtClean="0"/>
              <a:t>1.Fyziochemické potřeby</a:t>
            </a:r>
          </a:p>
          <a:p>
            <a:pPr marL="0" indent="0">
              <a:buNone/>
            </a:pPr>
            <a:r>
              <a:rPr lang="cs-CZ" b="1" dirty="0" smtClean="0"/>
              <a:t>2. Ohrožení bezpečí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8945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158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079863"/>
          </a:xfrm>
        </p:spPr>
        <p:txBody>
          <a:bodyPr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HARRY STACK SULLIVAN 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sz="3600" b="1" dirty="0">
                <a:solidFill>
                  <a:schemeClr val="bg1"/>
                </a:solidFill>
              </a:rPr>
              <a:t>DYNAMIKA OSBNOSTI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32412"/>
            <a:ext cx="8946541" cy="49159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B0F0"/>
                </a:solidFill>
              </a:rPr>
              <a:t>POTŘEBY:</a:t>
            </a:r>
          </a:p>
          <a:p>
            <a:pPr marL="0" indent="0">
              <a:buNone/>
            </a:pPr>
            <a:r>
              <a:rPr lang="cs-CZ" dirty="0" smtClean="0"/>
              <a:t>- integrující, spojují s druhými</a:t>
            </a:r>
          </a:p>
          <a:p>
            <a:pPr>
              <a:buFontTx/>
              <a:buChar char="-"/>
            </a:pPr>
            <a:r>
              <a:rPr lang="cs-CZ" dirty="0" smtClean="0"/>
              <a:t>FP jediné vrozené motivátory lidského jednání, jinak se učí jednat na základě zkušenosti s interakcí</a:t>
            </a:r>
          </a:p>
          <a:p>
            <a:pPr>
              <a:buFontTx/>
              <a:buChar char="-"/>
            </a:pPr>
            <a:r>
              <a:rPr lang="cs-CZ" dirty="0" smtClean="0"/>
              <a:t>Původní vztah MATKA –DÍTĚ uspokojuje biologické potřeby, ale pak potřeba LÁSKYPLNOSTI</a:t>
            </a:r>
          </a:p>
          <a:p>
            <a:pPr marL="0" indent="0">
              <a:buNone/>
            </a:pPr>
            <a:r>
              <a:rPr lang="cs-CZ" dirty="0" smtClean="0"/>
              <a:t>1) Obecné potřeby – celkové dobré fungování osoby</a:t>
            </a:r>
          </a:p>
          <a:p>
            <a:r>
              <a:rPr lang="cs-CZ" dirty="0" smtClean="0"/>
              <a:t>Fyziologické</a:t>
            </a:r>
          </a:p>
          <a:p>
            <a:r>
              <a:rPr lang="cs-CZ" dirty="0" smtClean="0"/>
              <a:t>Interpersonální</a:t>
            </a:r>
          </a:p>
          <a:p>
            <a:pPr marL="0" indent="0">
              <a:buNone/>
            </a:pPr>
            <a:r>
              <a:rPr lang="cs-CZ" dirty="0" smtClean="0"/>
              <a:t>2) Zonální potřeby</a:t>
            </a:r>
          </a:p>
          <a:p>
            <a:r>
              <a:rPr lang="cs-CZ" dirty="0" smtClean="0"/>
              <a:t>Orální</a:t>
            </a:r>
          </a:p>
          <a:p>
            <a:r>
              <a:rPr lang="cs-CZ" dirty="0" smtClean="0"/>
              <a:t>Anální</a:t>
            </a:r>
          </a:p>
          <a:p>
            <a:r>
              <a:rPr lang="cs-CZ" dirty="0" smtClean="0"/>
              <a:t>Genitální</a:t>
            </a:r>
          </a:p>
          <a:p>
            <a:r>
              <a:rPr lang="cs-CZ" dirty="0" smtClean="0"/>
              <a:t>manuální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04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290353" y="452718"/>
            <a:ext cx="6191795" cy="1315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5416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KAREN HORNEYOVÁ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BIOGRAFIE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5463" y="1767840"/>
            <a:ext cx="11138263" cy="48942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1885 </a:t>
            </a:r>
            <a:r>
              <a:rPr lang="cs-CZ" dirty="0"/>
              <a:t>– 1952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Hamburg</a:t>
            </a:r>
          </a:p>
          <a:p>
            <a:pPr marL="0" indent="0">
              <a:buNone/>
            </a:pPr>
            <a:r>
              <a:rPr lang="cs-CZ" dirty="0" smtClean="0"/>
              <a:t>Rodiče konfliktní vztah - rozvod </a:t>
            </a:r>
          </a:p>
          <a:p>
            <a:pPr marL="0" indent="0">
              <a:buNone/>
            </a:pPr>
            <a:r>
              <a:rPr lang="cs-CZ" dirty="0" smtClean="0"/>
              <a:t>„Jestliže jsem nemohla být krásná, rozhodla jsem se, že budu chytrá“</a:t>
            </a:r>
          </a:p>
          <a:p>
            <a:pPr marL="0" indent="0">
              <a:buNone/>
            </a:pPr>
            <a:r>
              <a:rPr lang="cs-CZ" dirty="0" smtClean="0"/>
              <a:t>Rozhodnutí stát se lékařkou ve 12 letech - lékařská </a:t>
            </a:r>
            <a:r>
              <a:rPr lang="cs-CZ" dirty="0"/>
              <a:t>fakulta </a:t>
            </a:r>
            <a:r>
              <a:rPr lang="cs-CZ" dirty="0" err="1" smtClean="0"/>
              <a:t>Freiburg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Práce v neuropsychiatrické nemocnici u Berlína</a:t>
            </a:r>
          </a:p>
          <a:p>
            <a:pPr marL="0" indent="0">
              <a:buNone/>
            </a:pPr>
            <a:r>
              <a:rPr lang="cs-CZ" dirty="0" smtClean="0"/>
              <a:t>Psychoanalytický výcvik instruktorkou Berlínského PA institutu</a:t>
            </a:r>
          </a:p>
          <a:p>
            <a:pPr marL="0" indent="0">
              <a:buNone/>
            </a:pPr>
            <a:r>
              <a:rPr lang="cs-CZ" dirty="0" smtClean="0"/>
              <a:t>Manželství, 3 dcery, ale po 12 letech rozpad manželství – krize </a:t>
            </a:r>
          </a:p>
          <a:p>
            <a:pPr marL="0" indent="0">
              <a:buNone/>
            </a:pPr>
            <a:r>
              <a:rPr lang="cs-CZ" dirty="0" smtClean="0"/>
              <a:t>Odchod do USA – konfrontace s jinou kulturní skutečností (praktická, vliv </a:t>
            </a:r>
            <a:r>
              <a:rPr lang="cs-CZ" dirty="0" err="1" smtClean="0"/>
              <a:t>behav</a:t>
            </a:r>
            <a:r>
              <a:rPr lang="cs-CZ" dirty="0" smtClean="0"/>
              <a:t>.)</a:t>
            </a:r>
          </a:p>
          <a:p>
            <a:pPr marL="0" indent="0">
              <a:buNone/>
            </a:pPr>
            <a:r>
              <a:rPr lang="cs-CZ" dirty="0" smtClean="0"/>
              <a:t>--rozhodující pro strukturaci osobnosti nejsou vrozené </a:t>
            </a:r>
            <a:r>
              <a:rPr lang="cs-CZ" dirty="0" err="1" smtClean="0"/>
              <a:t>sruktury</a:t>
            </a:r>
            <a:r>
              <a:rPr lang="cs-CZ" dirty="0" smtClean="0"/>
              <a:t>, ale spol. hodnoty, soc. kul poměry</a:t>
            </a:r>
          </a:p>
          <a:p>
            <a:pPr marL="0" indent="0">
              <a:buNone/>
            </a:pPr>
            <a:r>
              <a:rPr lang="cs-CZ" dirty="0" smtClean="0"/>
              <a:t>1932 PA institut Chicago – odtud PA institut v NY</a:t>
            </a:r>
          </a:p>
          <a:p>
            <a:pPr marL="0" indent="0">
              <a:buNone/>
            </a:pPr>
            <a:r>
              <a:rPr lang="cs-CZ" dirty="0" smtClean="0"/>
              <a:t>Přátelství H.S </a:t>
            </a:r>
            <a:r>
              <a:rPr lang="cs-CZ" dirty="0" err="1" smtClean="0"/>
              <a:t>Sallivan</a:t>
            </a:r>
            <a:r>
              <a:rPr lang="cs-CZ" dirty="0" smtClean="0"/>
              <a:t>. M. </a:t>
            </a:r>
            <a:r>
              <a:rPr lang="cs-CZ" dirty="0" err="1" smtClean="0"/>
              <a:t>Meadová</a:t>
            </a:r>
            <a:r>
              <a:rPr lang="cs-CZ" dirty="0" smtClean="0"/>
              <a:t>, E. </a:t>
            </a:r>
            <a:r>
              <a:rPr lang="cs-CZ" dirty="0" err="1" smtClean="0"/>
              <a:t>Fromm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 názorových konfliktech odchod z NYPI – založení KAREN HORNEY PSYCHOANALITIC INSTITUT and CENTER</a:t>
            </a:r>
          </a:p>
          <a:p>
            <a:pPr marL="0" indent="0">
              <a:buNone/>
            </a:pPr>
            <a:r>
              <a:rPr lang="cs-CZ" dirty="0" smtClean="0"/>
              <a:t>Před smrtí zájem o Zen, japonské teorie osobnosti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klinická </a:t>
            </a:r>
            <a:r>
              <a:rPr lang="cs-CZ" dirty="0"/>
              <a:t>praxe; teorie pramení ze zkušenosti s klienty </a:t>
            </a:r>
          </a:p>
          <a:p>
            <a:pPr marL="0" indent="0">
              <a:buNone/>
            </a:pPr>
            <a:r>
              <a:rPr lang="cs-CZ" dirty="0" smtClean="0"/>
              <a:t>mnoho </a:t>
            </a:r>
            <a:r>
              <a:rPr lang="cs-CZ" dirty="0"/>
              <a:t>lidí trpí vztahovými problémy </a:t>
            </a:r>
            <a:r>
              <a:rPr lang="cs-CZ" dirty="0" smtClean="0"/>
              <a:t>   </a:t>
            </a:r>
            <a:r>
              <a:rPr lang="cs-CZ" dirty="0"/>
              <a:t>zájem o sociální prostředí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559" y="0"/>
            <a:ext cx="1859441" cy="24569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017" y="2456901"/>
            <a:ext cx="3056709" cy="24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75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158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079863"/>
          </a:xfrm>
        </p:spPr>
        <p:txBody>
          <a:bodyPr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HARRY STACK SULLIVAN 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sz="3600" b="1" dirty="0">
                <a:solidFill>
                  <a:schemeClr val="bg1"/>
                </a:solidFill>
              </a:rPr>
              <a:t>DYNAMIKA OSBNOSTI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32412"/>
            <a:ext cx="8946541" cy="491598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ANXIETA</a:t>
            </a:r>
          </a:p>
          <a:p>
            <a:pPr>
              <a:buFontTx/>
              <a:buChar char="-"/>
            </a:pPr>
            <a:r>
              <a:rPr lang="cs-CZ" dirty="0" err="1" smtClean="0"/>
              <a:t>neintegrativní</a:t>
            </a:r>
            <a:r>
              <a:rPr lang="cs-CZ" dirty="0" smtClean="0"/>
              <a:t>, nespojuje s druhými</a:t>
            </a:r>
          </a:p>
          <a:p>
            <a:pPr>
              <a:buFontTx/>
              <a:buChar char="-"/>
            </a:pPr>
            <a:r>
              <a:rPr lang="cs-CZ" dirty="0" smtClean="0"/>
              <a:t>Přenáší se na dítě z „</a:t>
            </a:r>
            <a:r>
              <a:rPr lang="cs-CZ" dirty="0" err="1" smtClean="0"/>
              <a:t>mothering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“</a:t>
            </a:r>
          </a:p>
          <a:p>
            <a:pPr>
              <a:buFontTx/>
              <a:buChar char="-"/>
            </a:pPr>
            <a:r>
              <a:rPr lang="cs-CZ" dirty="0" smtClean="0"/>
              <a:t>Pocity nejistoty, strachu, nepředvídatelnosti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Dítě se chce </a:t>
            </a:r>
            <a:r>
              <a:rPr lang="cs-CZ" dirty="0" err="1" smtClean="0"/>
              <a:t>anxietě</a:t>
            </a:r>
            <a:r>
              <a:rPr lang="cs-CZ" dirty="0" smtClean="0"/>
              <a:t> vyhnout, když se nedaří – somnolentní odloučení, spánek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38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158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079863"/>
          </a:xfrm>
        </p:spPr>
        <p:txBody>
          <a:bodyPr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HARRY STACK SULLIVAN 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sz="3600" b="1" dirty="0">
                <a:solidFill>
                  <a:schemeClr val="bg1"/>
                </a:solidFill>
              </a:rPr>
              <a:t>DYNAMIKA OSBNOSTI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307772"/>
            <a:ext cx="8946541" cy="394062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OSOBNOSTNÍ PROCESY:</a:t>
            </a:r>
          </a:p>
          <a:p>
            <a:pPr marL="457200" indent="-457200">
              <a:buAutoNum type="arabicParenR"/>
            </a:pPr>
            <a:r>
              <a:rPr lang="cs-CZ" b="1" dirty="0" smtClean="0"/>
              <a:t>DYNAMISMY</a:t>
            </a:r>
          </a:p>
          <a:p>
            <a:pPr marL="457200" indent="-457200">
              <a:buAutoNum type="arabicParenR"/>
            </a:pPr>
            <a:r>
              <a:rPr lang="cs-CZ" b="1" dirty="0" smtClean="0"/>
              <a:t>PERSONIFIKACE</a:t>
            </a:r>
          </a:p>
          <a:p>
            <a:pPr marL="457200" indent="-457200">
              <a:buAutoNum type="arabicParenR"/>
            </a:pPr>
            <a:r>
              <a:rPr lang="cs-CZ" b="1" dirty="0" smtClean="0"/>
              <a:t>KOGNITIVNÍ PROCESY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72245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158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079863"/>
          </a:xfrm>
        </p:spPr>
        <p:txBody>
          <a:bodyPr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HARRY STACK SULLIVAN 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sz="3600" b="1" dirty="0">
                <a:solidFill>
                  <a:schemeClr val="bg1"/>
                </a:solidFill>
              </a:rPr>
              <a:t>DYNAMIKA OSBNOSTI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32412"/>
            <a:ext cx="8946541" cy="491598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DYNAMISMY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Specifický vzorec chování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Vyplývá z uspokojení potřeb a z redukce </a:t>
            </a:r>
            <a:r>
              <a:rPr lang="cs-CZ" b="1" dirty="0" err="1" smtClean="0">
                <a:solidFill>
                  <a:schemeClr val="bg1"/>
                </a:solidFill>
              </a:rPr>
              <a:t>anxiety</a:t>
            </a:r>
            <a:endParaRPr lang="cs-CZ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Charakteristický pro osobu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Může se týkat nějaké oblasti (hlad – ústa)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Spojující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 pocity důvěrnosti, které vedou k druhým lidem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-  </a:t>
            </a:r>
            <a:r>
              <a:rPr lang="cs-CZ" b="1" dirty="0">
                <a:solidFill>
                  <a:schemeClr val="bg1"/>
                </a:solidFill>
              </a:rPr>
              <a:t>vycházejí ze vztahu důvěry mezi dítětem a matkou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- když </a:t>
            </a:r>
            <a:r>
              <a:rPr lang="cs-CZ" b="1" dirty="0">
                <a:solidFill>
                  <a:schemeClr val="bg1"/>
                </a:solidFill>
              </a:rPr>
              <a:t>reaguje na potřeby dítěte a dítě reaguje uspokojením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</a:rPr>
              <a:t>jde </a:t>
            </a:r>
            <a:r>
              <a:rPr lang="cs-CZ" b="1" dirty="0">
                <a:solidFill>
                  <a:schemeClr val="bg1"/>
                </a:solidFill>
              </a:rPr>
              <a:t>o vzájemnou </a:t>
            </a:r>
            <a:r>
              <a:rPr lang="cs-CZ" b="1" dirty="0" smtClean="0">
                <a:solidFill>
                  <a:schemeClr val="bg1"/>
                </a:solidFill>
              </a:rPr>
              <a:t>komunikaci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Mohou výt rozdělující (škodolibost) a izolující (žádostivost)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9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158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079863"/>
          </a:xfrm>
        </p:spPr>
        <p:txBody>
          <a:bodyPr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HARRY STACK SULLIVAN 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sz="3600" b="1" dirty="0">
                <a:solidFill>
                  <a:schemeClr val="bg1"/>
                </a:solidFill>
              </a:rPr>
              <a:t>DYNAMIKA OSBNOSTI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32412"/>
            <a:ext cx="8946541" cy="491598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PERSONIFIKACE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 smtClean="0"/>
              <a:t>Představy o sobě, druhých</a:t>
            </a:r>
          </a:p>
          <a:p>
            <a:pPr>
              <a:buFontTx/>
              <a:buChar char="-"/>
            </a:pPr>
            <a:r>
              <a:rPr lang="cs-CZ" dirty="0" smtClean="0"/>
              <a:t>Podkladem pro postoje, stereotypy</a:t>
            </a:r>
          </a:p>
          <a:p>
            <a:pPr>
              <a:buFontTx/>
              <a:buChar char="-"/>
            </a:pPr>
            <a:r>
              <a:rPr lang="cs-CZ" dirty="0" smtClean="0"/>
              <a:t>V základu je zážitek uspokojení potřeby nebo </a:t>
            </a:r>
            <a:r>
              <a:rPr lang="cs-CZ" dirty="0" err="1" smtClean="0"/>
              <a:t>anxieta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Uspokojení: pozitivní obrazy X </a:t>
            </a:r>
            <a:r>
              <a:rPr lang="cs-CZ" dirty="0" err="1" smtClean="0"/>
              <a:t>anxieta</a:t>
            </a:r>
            <a:r>
              <a:rPr lang="cs-CZ" dirty="0" smtClean="0"/>
              <a:t>: negativní obrazy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DOBRÁ MATKA</a:t>
            </a:r>
          </a:p>
          <a:p>
            <a:pPr marL="0" indent="0">
              <a:buNone/>
            </a:pPr>
            <a:r>
              <a:rPr lang="cs-CZ" dirty="0" smtClean="0"/>
              <a:t>ZLÁ MATKA</a:t>
            </a:r>
          </a:p>
          <a:p>
            <a:pPr marL="0" indent="0">
              <a:buNone/>
            </a:pPr>
            <a:r>
              <a:rPr lang="cs-CZ" dirty="0" smtClean="0"/>
              <a:t>DOBRÉ JÁ – zážitky odměny, spokojenosti</a:t>
            </a:r>
          </a:p>
          <a:p>
            <a:pPr marL="0" indent="0">
              <a:buNone/>
            </a:pPr>
            <a:r>
              <a:rPr lang="cs-CZ" dirty="0" smtClean="0"/>
              <a:t>ZLÉ JÁ – zážitky </a:t>
            </a:r>
            <a:r>
              <a:rPr lang="cs-CZ" dirty="0" err="1" smtClean="0"/>
              <a:t>anxiety</a:t>
            </a:r>
            <a:r>
              <a:rPr lang="cs-CZ" dirty="0" smtClean="0"/>
              <a:t>, trestu</a:t>
            </a:r>
          </a:p>
          <a:p>
            <a:pPr marL="0" indent="0">
              <a:buNone/>
            </a:pPr>
            <a:r>
              <a:rPr lang="cs-CZ" dirty="0" smtClean="0"/>
              <a:t>NE JÁ - disociované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63997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158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079863"/>
          </a:xfrm>
        </p:spPr>
        <p:txBody>
          <a:bodyPr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HARRY STACK SULLIVAN 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sz="3600" b="1" dirty="0">
                <a:solidFill>
                  <a:schemeClr val="bg1"/>
                </a:solidFill>
              </a:rPr>
              <a:t>DYNAMIKA OSBNOSTI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383" y="1332412"/>
            <a:ext cx="10998925" cy="54341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KOGNITIVNÍ PROCESY</a:t>
            </a: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1) </a:t>
            </a:r>
            <a:r>
              <a:rPr lang="cs-CZ" b="1" dirty="0" err="1" smtClean="0"/>
              <a:t>Prototaxické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Proud vědomí, </a:t>
            </a:r>
            <a:r>
              <a:rPr lang="cs-CZ" dirty="0" err="1" smtClean="0"/>
              <a:t>nedifeencovaný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Prožití momentálního stavu</a:t>
            </a:r>
          </a:p>
          <a:p>
            <a:pPr>
              <a:buFontTx/>
              <a:buChar char="-"/>
            </a:pPr>
            <a:r>
              <a:rPr lang="cs-CZ" dirty="0" smtClean="0"/>
              <a:t>Vše nekonečně spojené, ale ne propojené (není bylo, je, </a:t>
            </a:r>
            <a:r>
              <a:rPr lang="cs-CZ" dirty="0" err="1" smtClean="0"/>
              <a:t>ja</a:t>
            </a:r>
            <a:r>
              <a:rPr lang="cs-CZ" dirty="0" smtClean="0"/>
              <a:t>, ne já)</a:t>
            </a:r>
          </a:p>
          <a:p>
            <a:pPr>
              <a:buFontTx/>
              <a:buChar char="-"/>
            </a:pPr>
            <a:r>
              <a:rPr lang="cs-CZ" dirty="0" smtClean="0"/>
              <a:t>Vztažené k různým zónám těla</a:t>
            </a:r>
          </a:p>
          <a:p>
            <a:pPr marL="0" indent="0">
              <a:buNone/>
            </a:pPr>
            <a:r>
              <a:rPr lang="cs-CZ" b="1" dirty="0" smtClean="0"/>
              <a:t>2) </a:t>
            </a:r>
            <a:r>
              <a:rPr lang="cs-CZ" b="1" dirty="0" err="1" smtClean="0"/>
              <a:t>Parataxické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Větší diferenciace</a:t>
            </a:r>
          </a:p>
          <a:p>
            <a:pPr>
              <a:buFontTx/>
              <a:buChar char="-"/>
            </a:pPr>
            <a:r>
              <a:rPr lang="cs-CZ" dirty="0"/>
              <a:t>prvotní zkušenosti života</a:t>
            </a:r>
          </a:p>
          <a:p>
            <a:pPr>
              <a:buFontTx/>
              <a:buChar char="-"/>
            </a:pPr>
            <a:r>
              <a:rPr lang="cs-CZ" dirty="0" smtClean="0"/>
              <a:t>Prelogické, prožívání </a:t>
            </a:r>
            <a:r>
              <a:rPr lang="cs-CZ" dirty="0"/>
              <a:t>usouvztažnění dvou </a:t>
            </a:r>
            <a:r>
              <a:rPr lang="cs-CZ" dirty="0" smtClean="0"/>
              <a:t>jevů </a:t>
            </a:r>
            <a:r>
              <a:rPr lang="cs-CZ" dirty="0"/>
              <a:t>současně se vyskytujících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/>
              <a:t>matka – láhev = slastný vjem krmení</a:t>
            </a:r>
          </a:p>
          <a:p>
            <a:pPr>
              <a:buFontTx/>
              <a:buChar char="-"/>
            </a:pPr>
            <a:r>
              <a:rPr lang="cs-CZ" dirty="0" smtClean="0"/>
              <a:t>lékař </a:t>
            </a:r>
            <a:r>
              <a:rPr lang="cs-CZ" dirty="0"/>
              <a:t>– injekce = bolestivý, negativní vjem)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/>
              <a:t>obtížně </a:t>
            </a:r>
            <a:r>
              <a:rPr lang="cs-CZ" dirty="0" smtClean="0"/>
              <a:t>komunikovatelné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3) </a:t>
            </a:r>
            <a:r>
              <a:rPr lang="cs-CZ" b="1" dirty="0" err="1" smtClean="0"/>
              <a:t>Syntaxické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- Logický způsob, realistické myšlení</a:t>
            </a:r>
          </a:p>
          <a:p>
            <a:pPr marL="0" indent="0">
              <a:buNone/>
            </a:pPr>
            <a:r>
              <a:rPr lang="cs-CZ" dirty="0" smtClean="0"/>
              <a:t>- zkušenosti  </a:t>
            </a:r>
            <a:r>
              <a:rPr lang="cs-CZ" dirty="0"/>
              <a:t>symbolicky komunikovatelné (slova, gesta)</a:t>
            </a:r>
          </a:p>
          <a:p>
            <a:pPr marL="0" indent="0">
              <a:buNone/>
            </a:pPr>
            <a:r>
              <a:rPr lang="cs-CZ" dirty="0" smtClean="0"/>
              <a:t>- osoba </a:t>
            </a:r>
            <a:r>
              <a:rPr lang="cs-CZ" dirty="0"/>
              <a:t>není schopna chápat a užívat konsensuální symboly </a:t>
            </a:r>
            <a:r>
              <a:rPr lang="cs-CZ" dirty="0" smtClean="0"/>
              <a:t>---duševně </a:t>
            </a:r>
            <a:r>
              <a:rPr lang="cs-CZ" dirty="0"/>
              <a:t>nemocná</a:t>
            </a:r>
          </a:p>
          <a:p>
            <a:pPr marL="0" indent="0">
              <a:buNone/>
            </a:pPr>
            <a:r>
              <a:rPr lang="cs-CZ" dirty="0" smtClean="0"/>
              <a:t>- objevuje se </a:t>
            </a:r>
            <a:r>
              <a:rPr lang="cs-CZ" dirty="0"/>
              <a:t>od 1. roku života, </a:t>
            </a:r>
            <a:r>
              <a:rPr lang="cs-CZ" dirty="0" smtClean="0"/>
              <a:t>dominuje mezi 4-8 rokem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951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158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079863"/>
          </a:xfrm>
        </p:spPr>
        <p:txBody>
          <a:bodyPr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HARRY STACK SULLIVAN 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 VÝVOJOVÁ OBDOBÍ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158240"/>
            <a:ext cx="8946541" cy="5090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1. počátek dětství</a:t>
            </a:r>
          </a:p>
          <a:p>
            <a:pPr marL="0" indent="0">
              <a:buNone/>
            </a:pPr>
            <a:r>
              <a:rPr lang="cs-CZ" dirty="0"/>
              <a:t>od narození po rozvinutí artikulované </a:t>
            </a:r>
            <a:r>
              <a:rPr lang="cs-CZ" dirty="0" smtClean="0"/>
              <a:t>řeči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nezbytný </a:t>
            </a:r>
            <a:r>
              <a:rPr lang="cs-CZ" dirty="0"/>
              <a:t>těsný vztah matka – </a:t>
            </a:r>
            <a:r>
              <a:rPr lang="cs-CZ" dirty="0" smtClean="0"/>
              <a:t>dítě</a:t>
            </a:r>
          </a:p>
          <a:p>
            <a:pPr marL="0" indent="0">
              <a:buNone/>
            </a:pPr>
            <a:r>
              <a:rPr lang="cs-CZ" dirty="0" smtClean="0"/>
              <a:t>Zájem o potravu – pozornost k prsu:</a:t>
            </a:r>
          </a:p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obrý prs uspokojuje </a:t>
            </a:r>
            <a:r>
              <a:rPr lang="cs-CZ" dirty="0"/>
              <a:t>potřeby – dobrá </a:t>
            </a:r>
            <a:r>
              <a:rPr lang="cs-CZ" dirty="0" smtClean="0"/>
              <a:t>matka</a:t>
            </a:r>
          </a:p>
          <a:p>
            <a:pPr marL="0" indent="0">
              <a:buNone/>
            </a:pPr>
            <a:r>
              <a:rPr lang="cs-CZ" dirty="0" smtClean="0"/>
              <a:t>Zlý prs neuspokojuje </a:t>
            </a:r>
            <a:r>
              <a:rPr lang="cs-CZ" dirty="0"/>
              <a:t>– špatná matka, vyvolává úzkost</a:t>
            </a:r>
          </a:p>
          <a:p>
            <a:pPr marL="0" indent="0">
              <a:buNone/>
            </a:pPr>
            <a:r>
              <a:rPr lang="cs-CZ" dirty="0"/>
              <a:t>vznikají personifikace</a:t>
            </a:r>
          </a:p>
          <a:p>
            <a:pPr marL="0" indent="0">
              <a:buNone/>
            </a:pPr>
            <a:r>
              <a:rPr lang="cs-CZ" dirty="0" smtClean="0"/>
              <a:t>malé </a:t>
            </a:r>
            <a:r>
              <a:rPr lang="cs-CZ" dirty="0"/>
              <a:t>dítě dosahuje plného uvědomění si vlastního těla</a:t>
            </a:r>
          </a:p>
          <a:p>
            <a:pPr marL="0" indent="0">
              <a:buNone/>
            </a:pPr>
            <a:r>
              <a:rPr lang="cs-CZ" dirty="0" err="1" smtClean="0"/>
              <a:t>prototaxický</a:t>
            </a:r>
            <a:r>
              <a:rPr lang="cs-CZ" dirty="0" smtClean="0"/>
              <a:t> až </a:t>
            </a:r>
            <a:r>
              <a:rPr lang="cs-CZ" dirty="0" err="1" smtClean="0"/>
              <a:t>parataxický</a:t>
            </a:r>
            <a:r>
              <a:rPr lang="cs-CZ" dirty="0" smtClean="0"/>
              <a:t> modus</a:t>
            </a: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2</a:t>
            </a:r>
            <a:r>
              <a:rPr lang="cs-CZ" b="1" dirty="0"/>
              <a:t>. dětství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2-6 let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význam matky, ale i dalších blízkých </a:t>
            </a:r>
            <a:r>
              <a:rPr lang="cs-CZ" dirty="0" smtClean="0"/>
              <a:t>osob, kamarádi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diferencuje se obraz </a:t>
            </a:r>
            <a:r>
              <a:rPr lang="cs-CZ" dirty="0" smtClean="0"/>
              <a:t>matky, integrují se personifikace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pro </a:t>
            </a:r>
            <a:r>
              <a:rPr lang="cs-CZ" dirty="0"/>
              <a:t>redukci </a:t>
            </a:r>
            <a:r>
              <a:rPr lang="cs-CZ" dirty="0" smtClean="0"/>
              <a:t>tenze </a:t>
            </a:r>
            <a:r>
              <a:rPr lang="cs-CZ" dirty="0" err="1" smtClean="0"/>
              <a:t>malevolentní</a:t>
            </a:r>
            <a:r>
              <a:rPr lang="cs-CZ" dirty="0" smtClean="0"/>
              <a:t> transformace (žije mezi nepřáteli – od podezíravosti k </a:t>
            </a:r>
            <a:r>
              <a:rPr lang="cs-CZ" dirty="0" err="1" smtClean="0"/>
              <a:t>paranoiiditě</a:t>
            </a:r>
            <a:r>
              <a:rPr lang="cs-CZ" dirty="0" smtClean="0"/>
              <a:t>), dramatizace, substituce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objevuje se </a:t>
            </a:r>
            <a:r>
              <a:rPr lang="cs-CZ" dirty="0" err="1"/>
              <a:t>syntaxické</a:t>
            </a:r>
            <a:r>
              <a:rPr lang="cs-CZ" dirty="0"/>
              <a:t> poznání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11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158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079863"/>
          </a:xfrm>
        </p:spPr>
        <p:txBody>
          <a:bodyPr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HARRY STACK SULLIVAN 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</a:rPr>
              <a:t>VÝVOJOVÁ OBDOBÍ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32411"/>
            <a:ext cx="8946541" cy="54428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3. juvenilní období</a:t>
            </a:r>
          </a:p>
          <a:p>
            <a:pPr marL="0" indent="0">
              <a:buNone/>
            </a:pPr>
            <a:r>
              <a:rPr lang="cs-CZ" dirty="0" smtClean="0"/>
              <a:t>6-9 </a:t>
            </a:r>
            <a:r>
              <a:rPr lang="cs-CZ" dirty="0"/>
              <a:t>let</a:t>
            </a:r>
          </a:p>
          <a:p>
            <a:pPr marL="0" indent="0">
              <a:buNone/>
            </a:pPr>
            <a:r>
              <a:rPr lang="cs-CZ" dirty="0" smtClean="0"/>
              <a:t>význam </a:t>
            </a:r>
            <a:r>
              <a:rPr lang="cs-CZ" dirty="0"/>
              <a:t>vrstevníků</a:t>
            </a:r>
          </a:p>
          <a:p>
            <a:pPr marL="0" indent="0">
              <a:buNone/>
            </a:pPr>
            <a:r>
              <a:rPr lang="cs-CZ" dirty="0"/>
              <a:t>nová autorita – učitel</a:t>
            </a:r>
          </a:p>
          <a:p>
            <a:pPr marL="0" indent="0">
              <a:buNone/>
            </a:pPr>
            <a:r>
              <a:rPr lang="cs-CZ" dirty="0"/>
              <a:t>svět se začíná jevit komplexnějším a složitějším</a:t>
            </a:r>
          </a:p>
          <a:p>
            <a:pPr marL="0" indent="0">
              <a:buNone/>
            </a:pPr>
            <a:r>
              <a:rPr lang="cs-CZ" dirty="0"/>
              <a:t> orientace k životu</a:t>
            </a:r>
          </a:p>
          <a:p>
            <a:pPr marL="0" indent="0">
              <a:buNone/>
            </a:pPr>
            <a:r>
              <a:rPr lang="cs-CZ" dirty="0" smtClean="0"/>
              <a:t>charakteristikami </a:t>
            </a:r>
            <a:r>
              <a:rPr lang="cs-CZ" dirty="0"/>
              <a:t>období jsou:</a:t>
            </a:r>
          </a:p>
          <a:p>
            <a:pPr marL="0" indent="0">
              <a:buNone/>
            </a:pPr>
            <a:r>
              <a:rPr lang="cs-CZ" dirty="0" smtClean="0"/>
              <a:t>Kompromis, spolupráce, soutěživost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Problémy: stereotypy – přenášené personifikace, ostrakismus, znevažování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4. </a:t>
            </a:r>
            <a:r>
              <a:rPr lang="cs-CZ" b="1" dirty="0" err="1"/>
              <a:t>preadolescence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9. – puberta</a:t>
            </a:r>
          </a:p>
          <a:p>
            <a:pPr marL="0" indent="0">
              <a:buNone/>
            </a:pPr>
            <a:r>
              <a:rPr lang="cs-CZ" dirty="0" smtClean="0"/>
              <a:t>vyznačuje </a:t>
            </a:r>
            <a:r>
              <a:rPr lang="cs-CZ" dirty="0"/>
              <a:t>se potřebou intimity</a:t>
            </a:r>
          </a:p>
          <a:p>
            <a:pPr marL="0" indent="0">
              <a:buNone/>
            </a:pPr>
            <a:r>
              <a:rPr lang="cs-CZ" dirty="0" smtClean="0"/>
              <a:t>přátelství </a:t>
            </a:r>
            <a:r>
              <a:rPr lang="cs-CZ" dirty="0"/>
              <a:t>s osobou stejného </a:t>
            </a:r>
            <a:r>
              <a:rPr lang="cs-CZ" dirty="0" smtClean="0"/>
              <a:t>pohlaví – učí se, že může někomu jinému poskytovat něžnost, starostlivost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zájem o </a:t>
            </a:r>
            <a:r>
              <a:rPr lang="cs-CZ" dirty="0" smtClean="0"/>
              <a:t>druhé, vznik </a:t>
            </a:r>
            <a:r>
              <a:rPr lang="cs-CZ" dirty="0"/>
              <a:t>schopnosti </a:t>
            </a:r>
            <a:r>
              <a:rPr lang="cs-CZ" dirty="0" smtClean="0"/>
              <a:t>milovat</a:t>
            </a:r>
          </a:p>
          <a:p>
            <a:pPr marL="0" indent="0">
              <a:buNone/>
            </a:pPr>
            <a:r>
              <a:rPr lang="cs-CZ" dirty="0" smtClean="0"/>
              <a:t>Nebezpečí: samota – horší než </a:t>
            </a:r>
            <a:r>
              <a:rPr lang="cs-CZ" dirty="0" err="1" smtClean="0"/>
              <a:t>anxieta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342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1158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079863"/>
          </a:xfrm>
        </p:spPr>
        <p:txBody>
          <a:bodyPr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HARRY STACK SULLIVAN 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</a:rPr>
              <a:t>VÝVOJOVÁ OBDOBÍ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32412"/>
            <a:ext cx="8946541" cy="491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b="1" dirty="0"/>
              <a:t>5. raná adolescence</a:t>
            </a:r>
          </a:p>
          <a:p>
            <a:pPr marL="0" indent="0">
              <a:buNone/>
            </a:pPr>
            <a:r>
              <a:rPr lang="cs-CZ" dirty="0" smtClean="0"/>
              <a:t>puberta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začátek lásky k druhému pohlaví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potřeba intimity již doprovázena žádostivostí</a:t>
            </a:r>
          </a:p>
          <a:p>
            <a:pPr marL="0" indent="0">
              <a:buNone/>
            </a:pPr>
            <a:r>
              <a:rPr lang="cs-CZ" b="1" dirty="0"/>
              <a:t>6. pozdní </a:t>
            </a:r>
            <a:r>
              <a:rPr lang="cs-CZ" b="1" dirty="0" smtClean="0"/>
              <a:t>adolescence</a:t>
            </a:r>
          </a:p>
          <a:p>
            <a:pPr marL="0" indent="0">
              <a:buNone/>
            </a:pPr>
            <a:r>
              <a:rPr lang="cs-CZ" dirty="0" smtClean="0"/>
              <a:t>Žádoucí je respekt k sobě a druhým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16-19 </a:t>
            </a:r>
            <a:r>
              <a:rPr lang="cs-CZ" dirty="0"/>
              <a:t>let</a:t>
            </a:r>
          </a:p>
          <a:p>
            <a:pPr marL="0" indent="0">
              <a:buNone/>
            </a:pPr>
            <a:r>
              <a:rPr lang="cs-CZ" dirty="0" smtClean="0"/>
              <a:t>splynutí </a:t>
            </a:r>
            <a:r>
              <a:rPr lang="cs-CZ" dirty="0"/>
              <a:t>lásky a žádostivosti</a:t>
            </a:r>
          </a:p>
          <a:p>
            <a:pPr marL="0" indent="0">
              <a:buNone/>
            </a:pPr>
            <a:r>
              <a:rPr lang="cs-CZ" dirty="0" smtClean="0"/>
              <a:t>nárůst </a:t>
            </a:r>
            <a:r>
              <a:rPr lang="cs-CZ" dirty="0" err="1"/>
              <a:t>syntaxického</a:t>
            </a:r>
            <a:r>
              <a:rPr lang="cs-CZ" dirty="0"/>
              <a:t> modu</a:t>
            </a:r>
          </a:p>
          <a:p>
            <a:pPr marL="0" indent="0">
              <a:buNone/>
            </a:pPr>
            <a:r>
              <a:rPr lang="cs-CZ" b="1" dirty="0"/>
              <a:t>7. dospělost</a:t>
            </a:r>
          </a:p>
          <a:p>
            <a:pPr marL="0" indent="0">
              <a:buNone/>
            </a:pPr>
            <a:r>
              <a:rPr lang="cs-CZ" dirty="0" smtClean="0"/>
              <a:t>ustanovení </a:t>
            </a:r>
            <a:r>
              <a:rPr lang="cs-CZ" dirty="0"/>
              <a:t>láskyplného vztahu alespoň s jednou osobou</a:t>
            </a:r>
          </a:p>
        </p:txBody>
      </p:sp>
    </p:spTree>
    <p:extLst>
      <p:ext uri="{BB962C8B-B14F-4D97-AF65-F5344CB8AC3E}">
        <p14:creationId xmlns:p14="http://schemas.microsoft.com/office/powerpoint/2010/main" val="39221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18902" y="0"/>
            <a:ext cx="10145487" cy="1184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932" y="0"/>
            <a:ext cx="10624458" cy="1184366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K. HORNEYOVÁ</a:t>
            </a:r>
            <a:br>
              <a:rPr lang="cs-CZ" sz="3200" b="1" dirty="0" smtClean="0">
                <a:solidFill>
                  <a:schemeClr val="bg1"/>
                </a:solidFill>
              </a:rPr>
            </a:br>
            <a:r>
              <a:rPr lang="cs-CZ" sz="3200" b="1" dirty="0" smtClean="0">
                <a:solidFill>
                  <a:schemeClr val="bg1"/>
                </a:solidFill>
              </a:rPr>
              <a:t>VZTAH K PA A JEJÍ KRITIKA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052" y="1288870"/>
            <a:ext cx="10807338" cy="532964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„v </a:t>
            </a:r>
            <a:r>
              <a:rPr lang="cs-CZ" dirty="0"/>
              <a:t>oblasti psychologie a psychoterapie se neobjevilo nic důležitého, co by nemělo vztah k Freudovým fundamentálním objevům.“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Soulad s PA v aspektech</a:t>
            </a:r>
          </a:p>
          <a:p>
            <a:pPr marL="0" indent="0">
              <a:buNone/>
            </a:pPr>
            <a:r>
              <a:rPr lang="cs-CZ" dirty="0"/>
              <a:t>a)	veškeré psychické procesy a události jsou </a:t>
            </a:r>
            <a:r>
              <a:rPr lang="cs-CZ" dirty="0">
                <a:solidFill>
                  <a:schemeClr val="bg1"/>
                </a:solidFill>
              </a:rPr>
              <a:t>kauzálně podmíněné </a:t>
            </a:r>
            <a:r>
              <a:rPr lang="cs-CZ" dirty="0"/>
              <a:t>(vše má nějakou příčinu a nic se neděje náhodně)</a:t>
            </a:r>
          </a:p>
          <a:p>
            <a:pPr marL="0" indent="0">
              <a:buNone/>
            </a:pPr>
            <a:r>
              <a:rPr lang="cs-CZ" dirty="0"/>
              <a:t>b)	veškeré chování může být </a:t>
            </a:r>
            <a:r>
              <a:rPr lang="cs-CZ" dirty="0">
                <a:solidFill>
                  <a:schemeClr val="bg1"/>
                </a:solidFill>
              </a:rPr>
              <a:t>determinované nevědomou motivací</a:t>
            </a:r>
          </a:p>
          <a:p>
            <a:pPr marL="0" indent="0">
              <a:buNone/>
            </a:pPr>
            <a:r>
              <a:rPr lang="cs-CZ" dirty="0" smtClean="0"/>
              <a:t>c) síly</a:t>
            </a:r>
            <a:r>
              <a:rPr lang="cs-CZ" dirty="0"/>
              <a:t>, které nás pohánějí, mají </a:t>
            </a:r>
            <a:r>
              <a:rPr lang="cs-CZ" dirty="0">
                <a:solidFill>
                  <a:schemeClr val="bg1"/>
                </a:solidFill>
              </a:rPr>
              <a:t>emocionální charakter</a:t>
            </a:r>
            <a:r>
              <a:rPr lang="cs-CZ" dirty="0"/>
              <a:t>, nikoliv racionální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Hlavní X s PA „PA je teorie pudů, která převádí lidskou motivaci na biologické tendence“ – je třeba vzít v úvahu sociokulturní vlivy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4" y="4891432"/>
            <a:ext cx="10093234" cy="19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7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 flipV="1">
            <a:off x="-1" y="0"/>
            <a:ext cx="12192000" cy="115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182880"/>
            <a:ext cx="9404723" cy="975359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K. HORNEYOVÁ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NEUROTICKÁ OSOBNOST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1223" y="2690336"/>
            <a:ext cx="103544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předložit obraz neurotického </a:t>
            </a:r>
            <a:r>
              <a:rPr lang="cs-CZ" dirty="0" smtClean="0"/>
              <a:t> člověka,  </a:t>
            </a:r>
            <a:r>
              <a:rPr lang="cs-CZ" dirty="0"/>
              <a:t>ukázat strukturu osobnosti, která se opakuje u všech bez ohledu na typ neurózy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Čím se liší neurotik od běžného člověka</a:t>
            </a:r>
          </a:p>
          <a:p>
            <a:endParaRPr lang="cs-CZ" dirty="0"/>
          </a:p>
          <a:p>
            <a:r>
              <a:rPr lang="cs-CZ" dirty="0" smtClean="0"/>
              <a:t>REAKCEMI </a:t>
            </a:r>
            <a:r>
              <a:rPr lang="cs-CZ" dirty="0"/>
              <a:t>– jiné než u ostatních, jiný vzorec chování než je v KULTUŘE v dané DOBĚ případně ve SPOLEČENSKÝCH TŘÍDÁCH uznávaný jako </a:t>
            </a:r>
            <a:r>
              <a:rPr lang="cs-CZ" dirty="0" smtClean="0"/>
              <a:t>běžný.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Ale odchylka od normálu chování není postačující. Lidé se mohou odchylovat od normálu, aniž by měli </a:t>
            </a:r>
            <a:r>
              <a:rPr lang="cs-CZ" dirty="0" smtClean="0"/>
              <a:t>neurózu. A obráceně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811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 flipV="1">
            <a:off x="-1" y="0"/>
            <a:ext cx="12192000" cy="115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11223672" cy="1045029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K. HORNEYOVÁ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NEUROTICKÁ OSOBNOST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297" y="1341120"/>
            <a:ext cx="11991702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Manifestní obraz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Nelze použít symptomy jako kritérium: fobie, deprese, funkční poruchy – mohou a NEMUSEJÍ být přítomné</a:t>
            </a:r>
          </a:p>
          <a:p>
            <a:pPr marL="0" indent="0">
              <a:buNone/>
            </a:pPr>
            <a:r>
              <a:rPr lang="cs-CZ" dirty="0"/>
              <a:t>VŽDY jsou přítomné </a:t>
            </a:r>
            <a:r>
              <a:rPr lang="cs-CZ" b="1" dirty="0" smtClean="0"/>
              <a:t>INHIBICE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 charakteristiky zjevné i na povrchu:</a:t>
            </a:r>
          </a:p>
          <a:p>
            <a:pPr marL="0" indent="0">
              <a:buNone/>
            </a:pPr>
            <a:r>
              <a:rPr lang="cs-CZ" dirty="0"/>
              <a:t>1)	</a:t>
            </a:r>
            <a:r>
              <a:rPr lang="cs-CZ" b="1" dirty="0"/>
              <a:t>Strnulost v reakcích </a:t>
            </a:r>
            <a:r>
              <a:rPr lang="cs-CZ" dirty="0"/>
              <a:t>= nepružnost, neschopnost reagovat různě v různých situacích. 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2)	</a:t>
            </a:r>
            <a:r>
              <a:rPr lang="cs-CZ" b="1" dirty="0"/>
              <a:t>Nesoulad mezi možnostmi a výkon</a:t>
            </a:r>
            <a:r>
              <a:rPr lang="cs-CZ" dirty="0"/>
              <a:t>y = má všechny předpoklady být šťastný, ale </a:t>
            </a:r>
            <a:r>
              <a:rPr lang="cs-CZ" dirty="0" smtClean="0"/>
              <a:t>není má </a:t>
            </a:r>
            <a:r>
              <a:rPr lang="cs-CZ" dirty="0"/>
              <a:t>pocit, že sám sobě stojí v cestě</a:t>
            </a: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2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 flipV="1">
            <a:off x="-1" y="0"/>
            <a:ext cx="12192000" cy="115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11223672" cy="1045029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K. HORNEYOVÁ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NEUROTICKÁ OSOBNOST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297" y="1341120"/>
            <a:ext cx="11991702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b="1" dirty="0"/>
              <a:t> Dynamika vzniku </a:t>
            </a:r>
            <a:r>
              <a:rPr lang="cs-CZ" b="1" dirty="0" smtClean="0"/>
              <a:t>neuróz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ÚZKOST a OBRANY postavené proti </a:t>
            </a:r>
            <a:r>
              <a:rPr lang="cs-CZ" dirty="0" smtClean="0"/>
              <a:t>ní 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1)	V každé kultuře je nějaký strach, je to dané životními </a:t>
            </a:r>
            <a:r>
              <a:rPr lang="cs-CZ" b="1" dirty="0" smtClean="0">
                <a:solidFill>
                  <a:schemeClr val="bg1"/>
                </a:solidFill>
              </a:rPr>
              <a:t>podmínkami, </a:t>
            </a:r>
            <a:r>
              <a:rPr lang="cs-CZ" b="1" dirty="0">
                <a:solidFill>
                  <a:schemeClr val="bg1"/>
                </a:solidFill>
              </a:rPr>
              <a:t>společenské </a:t>
            </a:r>
            <a:r>
              <a:rPr lang="cs-CZ" b="1" dirty="0" smtClean="0">
                <a:solidFill>
                  <a:schemeClr val="bg1"/>
                </a:solidFill>
              </a:rPr>
              <a:t>vztahy, </a:t>
            </a:r>
            <a:r>
              <a:rPr lang="cs-CZ" b="1" dirty="0">
                <a:solidFill>
                  <a:schemeClr val="bg1"/>
                </a:solidFill>
              </a:rPr>
              <a:t>kulturní tradice 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Ale N. prožívá nejen tento sdílený strach, ale prožívá navíc strach, který se kvalitou nebo kvantitou liší od běžného kulturního vzorce.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2)	Před strachem sdíleným v dané kultuře chrání určité </a:t>
            </a:r>
            <a:r>
              <a:rPr lang="cs-CZ" b="1" dirty="0" smtClean="0">
                <a:solidFill>
                  <a:schemeClr val="bg1"/>
                </a:solidFill>
              </a:rPr>
              <a:t>prostředky. Normální </a:t>
            </a:r>
            <a:r>
              <a:rPr lang="cs-CZ" b="1" dirty="0">
                <a:solidFill>
                  <a:schemeClr val="bg1"/>
                </a:solidFill>
              </a:rPr>
              <a:t>člověk podstoupí strach obvyklý v dané kultuře, ale přesto je schopen naplnit své možnosti a užít si to, co mu život nabízí.  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/>
              <a:t>„ Strach a obrany jsou jedním z dynamických ohnisek neurózy, ale neurózu vytváří pouze tehdy, když se kvalitou a kvantitou odchylují od strachu a obran běžných v dané kultuře“ </a:t>
            </a: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3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 flipV="1">
            <a:off x="-1" y="0"/>
            <a:ext cx="12192000" cy="115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11223672" cy="1045029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K. HORNEYOVÁ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NEUROTICKÁ OSOBNOST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297" y="1341120"/>
            <a:ext cx="11991702" cy="55168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b="1" dirty="0"/>
              <a:t> „Neuróza je duševní porucha způsobená strachem a obranami proti tomuto strachu a snahou najít kompromisní řešení pro tyto tendence. Z praktického pohledu je rozumné nazývat tuto poruchu neurózou pouze tehdy, pokud se odchyluje od vzorce běžného v dané kultuře“. </a:t>
            </a:r>
          </a:p>
          <a:p>
            <a:pPr marL="0" indent="0">
              <a:buNone/>
            </a:pPr>
            <a:endParaRPr lang="cs-CZ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SITUAČNÍ </a:t>
            </a:r>
            <a:r>
              <a:rPr lang="cs-CZ" b="1" dirty="0" smtClean="0">
                <a:solidFill>
                  <a:schemeClr val="bg1"/>
                </a:solidFill>
              </a:rPr>
              <a:t>NEURÓZY: </a:t>
            </a:r>
            <a:r>
              <a:rPr lang="cs-CZ" b="1" dirty="0">
                <a:solidFill>
                  <a:schemeClr val="bg1"/>
                </a:solidFill>
              </a:rPr>
              <a:t>vyskytují se i u člověka, jejichž osobnost je nedotčená, nenarušená. Je to 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CHARAKTEROVÉ: stavy</a:t>
            </a:r>
            <a:r>
              <a:rPr lang="cs-CZ" b="1" dirty="0">
                <a:solidFill>
                  <a:schemeClr val="bg1"/>
                </a:solidFill>
              </a:rPr>
              <a:t>, kdy porucha spočívá v deformaci charakteru</a:t>
            </a:r>
            <a:r>
              <a:rPr lang="cs-CZ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Oblasti problémů (pozorovatelné, projevují se navenek):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Dávání a přijímání emocí : 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Nesoulad </a:t>
            </a:r>
            <a:r>
              <a:rPr lang="cs-CZ" dirty="0">
                <a:solidFill>
                  <a:schemeClr val="bg1"/>
                </a:solidFill>
              </a:rPr>
              <a:t>velké touhy po přijetí  a schopností city prožívat a dávat druhým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Hodnocení </a:t>
            </a:r>
            <a:r>
              <a:rPr lang="cs-CZ" b="1" dirty="0">
                <a:solidFill>
                  <a:schemeClr val="bg1"/>
                </a:solidFill>
              </a:rPr>
              <a:t>sebe samého: </a:t>
            </a:r>
            <a:r>
              <a:rPr lang="cs-CZ" dirty="0">
                <a:solidFill>
                  <a:schemeClr val="bg1"/>
                </a:solidFill>
              </a:rPr>
              <a:t>závislost na hodnocení druhými je dána vnitřní nejistotou o sobě. Pocity méněcennosti </a:t>
            </a:r>
            <a:r>
              <a:rPr lang="cs-CZ" dirty="0" err="1" smtClean="0">
                <a:solidFill>
                  <a:schemeClr val="bg1"/>
                </a:solidFill>
              </a:rPr>
              <a:t>nedostačivosti</a:t>
            </a:r>
            <a:r>
              <a:rPr lang="cs-CZ" dirty="0" smtClean="0">
                <a:solidFill>
                  <a:schemeClr val="bg1"/>
                </a:solidFill>
              </a:rPr>
              <a:t>. Pocity </a:t>
            </a:r>
            <a:r>
              <a:rPr lang="cs-CZ" dirty="0">
                <a:solidFill>
                  <a:schemeClr val="bg1"/>
                </a:solidFill>
              </a:rPr>
              <a:t>mohou být skryty za kompenzačními potřebami vlastního </a:t>
            </a:r>
            <a:r>
              <a:rPr lang="cs-CZ" dirty="0" smtClean="0">
                <a:solidFill>
                  <a:schemeClr val="bg1"/>
                </a:solidFill>
              </a:rPr>
              <a:t>zveličování.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Sebeprosazování: </a:t>
            </a:r>
            <a:r>
              <a:rPr lang="cs-CZ" dirty="0" smtClean="0">
                <a:solidFill>
                  <a:schemeClr val="bg1"/>
                </a:solidFill>
              </a:rPr>
              <a:t>výrazné </a:t>
            </a:r>
            <a:r>
              <a:rPr lang="cs-CZ" dirty="0">
                <a:solidFill>
                  <a:schemeClr val="bg1"/>
                </a:solidFill>
              </a:rPr>
              <a:t>inhibice v prosazení vyjádření svých vlastních potřeb, přání, nároků, udělat něco ve vlastním zájmu, vyjádřit oprávněnou </a:t>
            </a:r>
            <a:r>
              <a:rPr lang="cs-CZ" dirty="0" smtClean="0">
                <a:solidFill>
                  <a:schemeClr val="bg1"/>
                </a:solidFill>
              </a:rPr>
              <a:t>kritiku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Agrese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Sexualita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8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 flipV="1">
            <a:off x="-1" y="0"/>
            <a:ext cx="12192000" cy="115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11223672" cy="1045029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K. HORNEYOVÁ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NEUROTICKÁ OSOBNOST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297" y="1341120"/>
            <a:ext cx="11991702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ÚZKOST x STRACH</a:t>
            </a:r>
          </a:p>
          <a:p>
            <a:pPr marL="0" indent="0">
              <a:buNone/>
            </a:pPr>
            <a:r>
              <a:rPr lang="cs-CZ" dirty="0"/>
              <a:t>Strach = reakce je přiměřená nebezpečí?</a:t>
            </a:r>
          </a:p>
          <a:p>
            <a:pPr marL="0" indent="0">
              <a:buNone/>
            </a:pPr>
            <a:r>
              <a:rPr lang="cs-CZ" dirty="0"/>
              <a:t>Úzkost = nepřiměřená reakce na nebezpečí nebo na </a:t>
            </a:r>
            <a:r>
              <a:rPr lang="cs-CZ" dirty="0" err="1"/>
              <a:t>domělé</a:t>
            </a:r>
            <a:r>
              <a:rPr lang="cs-CZ" dirty="0"/>
              <a:t> nebezpečí?</a:t>
            </a:r>
          </a:p>
          <a:p>
            <a:pPr marL="0" indent="0">
              <a:buNone/>
            </a:pPr>
            <a:r>
              <a:rPr lang="cs-CZ" dirty="0"/>
              <a:t>u strachu je nebezpečí zřetelné, objektivní, u úzkosti skryté, subjektivní. Intenzita úzkosti je úměrná významu, který má pro člověka, ale důvody jsou mu neznámé. Spojuje je silné </a:t>
            </a:r>
            <a:r>
              <a:rPr lang="cs-CZ" b="1" dirty="0"/>
              <a:t>nebezpečí a bezbrannost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Můžeme </a:t>
            </a:r>
            <a:r>
              <a:rPr lang="cs-CZ" dirty="0"/>
              <a:t>mít víc úzkostí, než si uvědomujeme, můžeme mít úzkost, ačkoli si ji nemusíme uvědomovat vůbec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Rozmlouvat neurotikovi úzkost je zbytečné, úkolem může být hledat, jaký má pro něj situace </a:t>
            </a:r>
            <a:r>
              <a:rPr lang="cs-CZ" dirty="0" smtClean="0">
                <a:solidFill>
                  <a:schemeClr val="bg1"/>
                </a:solidFill>
              </a:rPr>
              <a:t>smysl 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Úzkost je jedna z nejmučivějších emocí, kterou můžeme mít. Děláme vše pro to, abychom ji unikli.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3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 flipV="1">
            <a:off x="-1" y="0"/>
            <a:ext cx="12192000" cy="115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0"/>
            <a:ext cx="11223672" cy="1045029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K. HORNEYOVÁ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NEUROTICKÁ OSOBNOST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297" y="1341120"/>
            <a:ext cx="11991702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ÚZKOST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Obsahuje výstrahu, že něco je špatně, že je něco třeba opravit (čím více rigidně lpí na obranných mechanismech, tím více odmítá výzvu něco </a:t>
            </a:r>
            <a:r>
              <a:rPr lang="cs-CZ" dirty="0" err="1">
                <a:solidFill>
                  <a:schemeClr val="bg1"/>
                </a:solidFill>
              </a:rPr>
              <a:t>změit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JAK </a:t>
            </a:r>
            <a:r>
              <a:rPr lang="cs-CZ" b="1" dirty="0">
                <a:solidFill>
                  <a:schemeClr val="bg1"/>
                </a:solidFill>
              </a:rPr>
              <a:t>SE VYHNOUT ÚZKOSTI?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1)	Racionalizovat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2)	Popřít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3)	Narkotizovat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4)	Vyhýbat se všemu, co by ji mohlo vyvolat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Činnost spojená s úzkostí: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-	Je vnímána jako vyčerpávající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-	Narušuje tu činnost, se kterou je spojena (práce)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Zničí </a:t>
            </a:r>
            <a:r>
              <a:rPr lang="cs-CZ" dirty="0">
                <a:solidFill>
                  <a:schemeClr val="bg1"/>
                </a:solidFill>
              </a:rPr>
              <a:t>radost z činnosti, s níž je </a:t>
            </a:r>
            <a:r>
              <a:rPr lang="cs-CZ" dirty="0" smtClean="0">
                <a:solidFill>
                  <a:schemeClr val="bg1"/>
                </a:solidFill>
              </a:rPr>
              <a:t>spojena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</a:rPr>
              <a:t>ZDROJ ÚZKOSTI: vytěsněná HOSTILITA</a:t>
            </a:r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8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867</TotalTime>
  <Words>1972</Words>
  <Application>Microsoft Office PowerPoint</Application>
  <PresentationFormat>Širokoúhlá obrazovka</PresentationFormat>
  <Paragraphs>341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Ion</vt:lpstr>
      <vt:lpstr>INTERPERSONÁLNÍ TEORIE</vt:lpstr>
      <vt:lpstr>KAREN HORNEYOVÁ  BIOGRAFIE</vt:lpstr>
      <vt:lpstr>K. HORNEYOVÁ VZTAH K PA A JEJÍ KRITIKA</vt:lpstr>
      <vt:lpstr>K. HORNEYOVÁ NEUROTICKÁ OSOBNOST</vt:lpstr>
      <vt:lpstr>K. HORNEYOVÁ NEUROTICKÁ OSOBNOST</vt:lpstr>
      <vt:lpstr>K. HORNEYOVÁ NEUROTICKÁ OSOBNOST</vt:lpstr>
      <vt:lpstr>K. HORNEYOVÁ NEUROTICKÁ OSOBNOST</vt:lpstr>
      <vt:lpstr>K. HORNEYOVÁ NEUROTICKÁ OSOBNOST</vt:lpstr>
      <vt:lpstr>K. HORNEYOVÁ NEUROTICKÁ OSOBNOST</vt:lpstr>
      <vt:lpstr>K. HORNEYOVÁ ÚZKOST a KONFLIKT</vt:lpstr>
      <vt:lpstr>K. HORNEYOVÁ REÁLNÉ a IDEALIZOVANÉ JÁ</vt:lpstr>
      <vt:lpstr>K. HORNEYOVÁ  STRATEGIE ZVLÁDÁNÍ BAZÁLNÍ ÚZKOSTI</vt:lpstr>
      <vt:lpstr>K. HORNEYOVÁ INTERPERSONÁLNÍ STYLY</vt:lpstr>
      <vt:lpstr>K. HORNEYOVÁ  NEUROTICKÉ POTŘEBY</vt:lpstr>
      <vt:lpstr>K. HORNEYOVÁ NEUROTICKÉ POTŘEBY</vt:lpstr>
      <vt:lpstr>K. HORNEYOVÁ  TERAPIE</vt:lpstr>
      <vt:lpstr>HARRY STACK SULLIVAN  BIOGRAFIE</vt:lpstr>
      <vt:lpstr>HARRY STACK SULLIVAN   DYNAMIKA OSBNOSTI</vt:lpstr>
      <vt:lpstr>HARRY STACK SULLIVAN   DYNAMIKA OSBNOSTI</vt:lpstr>
      <vt:lpstr>HARRY STACK SULLIVAN   DYNAMIKA OSBNOSTI</vt:lpstr>
      <vt:lpstr>HARRY STACK SULLIVAN   DYNAMIKA OSBNOSTI</vt:lpstr>
      <vt:lpstr>HARRY STACK SULLIVAN   DYNAMIKA OSBNOSTI</vt:lpstr>
      <vt:lpstr>HARRY STACK SULLIVAN   DYNAMIKA OSBNOSTI</vt:lpstr>
      <vt:lpstr>HARRY STACK SULLIVAN   DYNAMIKA OSBNOSTI</vt:lpstr>
      <vt:lpstr>HARRY STACK SULLIVAN   VÝVOJOVÁ OBDOBÍ</vt:lpstr>
      <vt:lpstr>HARRY STACK SULLIVAN   VÝVOJOVÁ OBDOBÍ</vt:lpstr>
      <vt:lpstr>HARRY STACK SULLIVAN   VÝVOJOVÁ OBDOBÍ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Valentova</dc:creator>
  <cp:lastModifiedBy>Valentova</cp:lastModifiedBy>
  <cp:revision>58</cp:revision>
  <dcterms:created xsi:type="dcterms:W3CDTF">2020-11-11T22:55:25Z</dcterms:created>
  <dcterms:modified xsi:type="dcterms:W3CDTF">2021-11-25T10:10:56Z</dcterms:modified>
</cp:coreProperties>
</file>