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8"/>
  </p:notesMasterIdLst>
  <p:sldIdLst>
    <p:sldId id="257" r:id="rId2"/>
    <p:sldId id="292" r:id="rId3"/>
    <p:sldId id="342" r:id="rId4"/>
    <p:sldId id="343" r:id="rId5"/>
    <p:sldId id="322" r:id="rId6"/>
    <p:sldId id="341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297" r:id="rId25"/>
    <p:sldId id="340" r:id="rId26"/>
    <p:sldId id="302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6567" autoAdjust="0"/>
  </p:normalViewPr>
  <p:slideViewPr>
    <p:cSldViewPr snapToGrid="0">
      <p:cViewPr varScale="1">
        <p:scale>
          <a:sx n="59" d="100"/>
          <a:sy n="59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ED13-5271-4F89-92B5-E14B2F20EEF9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64142-77CC-4B27-B3E9-6162C01CD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48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33432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43828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14563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36723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215159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75362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020491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211346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16357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20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84527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21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9337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222008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22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47956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23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04318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27814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84315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16088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89221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53761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57962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11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48286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1125" y="120650"/>
            <a:ext cx="93853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Testování tělesné výkonnosti v zahraničních armádách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</a:rPr>
              <a:t>Testy pro vstup do armády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69817" y="1149516"/>
            <a:ext cx="8974183" cy="5708484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Při všech činnostech jsou sledováni instruktory a hodnoceni mimo jiného z hlediska „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courage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devotion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“. Plnění testových kritérií je ve třech úrovních a má charakter „vodopádu“ – pokud se uchazeč rozhodne usilovat o specializaci z pohledu fyzických nároků nejtěžší a v průběhu plnění fyzických testů některých z nich nesplní, automaticky „padá“, chce-li i nadále usilovat o službu v armádě, do méně náročné skupiny. V opačném případě pro něho testování končí. Úspěšnost se pohybuje okolo 30 %. Podobně jako v AČR z celkového počtu žadatelů jen asi 50 % splní zdravotní a psychologická kritéria a další nesplní 3 denní test.</a:t>
            </a: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418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</a:rPr>
              <a:t>Testy pro vstup do armády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" y="1149516"/>
            <a:ext cx="9144000" cy="5421101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Německo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Člunkový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běh na 11 x 10 metrů (v prostoru cíle – tedy i u startu – musí testovaný ležet/lehnout  na břiše/břicho s pažemi připaženými k tělu) – test je zvládnut, pokud testovaný dosáhne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čas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pod 60s,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Výdrž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ve shybu nadhmatem – test je zvládnut, pokud testovaný vydrží v požadované pozici alespoň 5 sekund,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3000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 na bicyklovém ergometru (1 minuta „zahřátí“ organizmu – zátěž 70 W, v průběhu testu – zvládnutí 3000 m co nejrychleji – musí uchazeč ke splnění testu vydržet v zátěži 130 W alespoň 6 minut a 30 sekund).</a:t>
            </a: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906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</a:rPr>
              <a:t>Testy pro vstup do armády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52697" y="1593669"/>
            <a:ext cx="8791304" cy="4976948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Polsko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Testová baterie se skládá z těchto testů: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běh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na 3000 m,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shyby (pro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ženy je místo shybů modifikovaný test kliky za 1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minutu),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leh-sed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 2 minuty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člunkový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běh na 10 x 10 m. </a:t>
            </a: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00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</a:rPr>
              <a:t>Testy pro vstup do armády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52697" y="1593669"/>
            <a:ext cx="8791304" cy="4976948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Slovensko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Testovou baterii tvoří tři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testy: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první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volitelně mezi skokem do dálky z místa odrazem snožmo nebo člunkový běh na 10 x 10 m,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druhý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rovněž volitelně mezi kliky za 30 sekund nebo leh-sedy za 1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minutu,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třetí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běh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na 12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minut.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Mají tři věkové kategorie (do 25 let, 25-30 let, nad 30 let).</a:t>
            </a: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850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-1" y="88532"/>
            <a:ext cx="9039497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</a:rPr>
              <a:t>Testy </a:t>
            </a:r>
            <a:r>
              <a:rPr lang="cs-CZ" altLang="cs-CZ" sz="3200" dirty="0">
                <a:latin typeface="Arial" panose="020B0604020202020204" pitchFamily="34" charset="0"/>
              </a:rPr>
              <a:t>základní tělesné přípravy – obecné standardy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0628" y="1632857"/>
            <a:ext cx="8908867" cy="4389120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66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Testy základní tělesné přípravy – obecné standardy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04503" y="1685109"/>
            <a:ext cx="8830491" cy="4885508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Porovnání přezkoušení 10 států – materiál NATO – z něho vyplývá: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devět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států provádí testování jednou za rok, pouze USA testují dvakrát,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států užívá striktní a pevně stanovené plnění minimálních požadavků (splnil-nesplnil), Dánsko je jediná země, která definuje část svých požadavků jako výkon jednotky a upřednostňuje je před výkony jednotlivce, Francie užívá klasifikaci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dobrý-průměrný-špatný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pro každý test,</a:t>
            </a:r>
          </a:p>
          <a:p>
            <a:pPr marL="0" lv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513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Testy základní tělesné přípravy – obecné standardy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56755" y="1149516"/>
            <a:ext cx="8804366" cy="5421101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požadavky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všech států, kromě Dánska, zohledňují věk a kde je to možné i pohlaví, pro Dány musí každá jednotka plnit stanovené požadavky bez ohledu na věk či pohlaví,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států užívá běh na vzdálenost větší než 2 km (od 2,4 km až po 2 míle=3,2 km), Dánsko a Kanada neprovádí testování běhu,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čtyři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státy užívají k testování zrychlený přesun, existují však mezi nimi poměrně velké rozdíly ve vzdálenosti (Kanada 3,2 km, Francie 8 km, Velká Británie 12,8 km, Dánsko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km) a v nesené zátěži (Kanada 16-18 kg, Francie bez zátěže, Velká Británie 44 kg, Dánsko neuvedlo),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72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Testy základní tělesné přípravy – obecné standardy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56755" y="1580606"/>
            <a:ext cx="8804366" cy="4990011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států užívá testování horních končetin a také zde jsou rozdíly, Belgie a Portugalsko užívá shyby, Francie šplh na laně a Německo, Kanada, Holandsko, Norsko, USA a Portugalsko kliky,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států užívá test leh-sed jako test pro zjišťování abdominální svalové síly,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jediné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Norsko umožňuje výběr z nabízené škály testů (9), nespecifikuje ale kolik a které jsou povinné.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494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Testy základní tělesné přípravy – obecné </a:t>
            </a:r>
            <a:r>
              <a:rPr lang="cs-CZ" altLang="cs-CZ" sz="3200" dirty="0" smtClean="0">
                <a:latin typeface="Arial" panose="020B0604020202020204" pitchFamily="34" charset="0"/>
              </a:rPr>
              <a:t>standardy – Latinská Amerika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0" y="1149516"/>
            <a:ext cx="9135130" cy="5708484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3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Testy základní tělesné přípravy – obecné </a:t>
            </a:r>
            <a:r>
              <a:rPr lang="cs-CZ" altLang="cs-CZ" sz="3200" dirty="0" smtClean="0">
                <a:latin typeface="Arial" panose="020B0604020202020204" pitchFamily="34" charset="0"/>
              </a:rPr>
              <a:t>standardy – Latinská Amerika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240971"/>
            <a:ext cx="9144000" cy="561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284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Testování </a:t>
            </a:r>
            <a:r>
              <a:rPr lang="cs-CZ" altLang="cs-CZ" sz="3200" dirty="0">
                <a:latin typeface="Arial" panose="020B0604020202020204" pitchFamily="34" charset="0"/>
              </a:rPr>
              <a:t>tělesné výkonnosti v zahraničních </a:t>
            </a:r>
            <a:r>
              <a:rPr lang="cs-CZ" altLang="cs-CZ" sz="3200" dirty="0" smtClean="0">
                <a:latin typeface="Arial" panose="020B0604020202020204" pitchFamily="34" charset="0"/>
              </a:rPr>
              <a:t>armádách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3" y="1776548"/>
            <a:ext cx="8634548" cy="4319451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testování tělesné výkonnosti v zahraničních armádách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rozdělení, zásady a význam testování, testování v zahraničních armádách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testování tělesné výkonnosti 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Testy základní tělesné přípravy – obecné </a:t>
            </a:r>
            <a:r>
              <a:rPr lang="cs-CZ" altLang="cs-CZ" sz="3200" dirty="0" smtClean="0">
                <a:latin typeface="Arial" panose="020B0604020202020204" pitchFamily="34" charset="0"/>
              </a:rPr>
              <a:t>standardy – Latinská Amerika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149516"/>
            <a:ext cx="9144000" cy="570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784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Testy základní tělesné přípravy – obecné </a:t>
            </a:r>
            <a:r>
              <a:rPr lang="cs-CZ" altLang="cs-CZ" sz="3200" dirty="0" smtClean="0">
                <a:latin typeface="Arial" panose="020B0604020202020204" pitchFamily="34" charset="0"/>
              </a:rPr>
              <a:t>standardy – Latinská Amerika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149516"/>
            <a:ext cx="9144000" cy="570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624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88532"/>
            <a:ext cx="9144000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Testy </a:t>
            </a:r>
            <a:r>
              <a:rPr lang="cs-CZ" altLang="cs-CZ" sz="3200" dirty="0" smtClean="0">
                <a:latin typeface="Arial" panose="020B0604020202020204" pitchFamily="34" charset="0"/>
              </a:rPr>
              <a:t>ZTP– </a:t>
            </a:r>
            <a:r>
              <a:rPr lang="cs-CZ" altLang="cs-CZ" sz="3200" dirty="0">
                <a:latin typeface="Arial" panose="020B0604020202020204" pitchFamily="34" charset="0"/>
              </a:rPr>
              <a:t>obecné </a:t>
            </a:r>
            <a:r>
              <a:rPr lang="cs-CZ" altLang="cs-CZ" sz="3200" dirty="0" smtClean="0">
                <a:latin typeface="Arial" panose="020B0604020202020204" pitchFamily="34" charset="0"/>
              </a:rPr>
              <a:t>standardy – testy profesní tělesné přípravy – specifické standardy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1440" y="1295400"/>
            <a:ext cx="905256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COMMON FEATURES OF 27 ARMED FORCES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common: push-up, sit-up, run (2 miles,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Cooper-test)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Specialities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• Functional tests (sandbag lifting, sandbag pulling,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carrying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ammo box, balance,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medicine ball throwing)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test (Combat Fitness Test – USA*: Strength deadlift, Power throw,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push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up, Sprint drag carry, Leg tuck, 2-miles run)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Body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composition</a:t>
            </a:r>
          </a:p>
        </p:txBody>
      </p:sp>
    </p:spTree>
    <p:extLst>
      <p:ext uri="{BB962C8B-B14F-4D97-AF65-F5344CB8AC3E}">
        <p14:creationId xmlns:p14="http://schemas.microsoft.com/office/powerpoint/2010/main" val="2702894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88532"/>
            <a:ext cx="9144000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</a:rPr>
              <a:t>Testy profesní tělesné přípravy – specifické standardy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1440" y="1295400"/>
            <a:ext cx="9052560" cy="5562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šplh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laně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 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vojenské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ústroji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 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zbraní-vyšplhat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nesení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zraněného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přes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rameno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vzdálenost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100m,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obě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zbraně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jedné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ruce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-do 1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minuty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tažení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zátěže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70-75 kg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vzdálenost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50 m-do 40 s,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přemístit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plné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kanystry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naftou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vzdálenost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150 m-do 1 min. a 40 s,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visu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vodorovném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laně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doskočném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přemístit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tělo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klidové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polohy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laně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-do 1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Překážkové a </a:t>
            </a:r>
            <a:r>
              <a:rPr lang="cs-CZ" sz="2800" smtClean="0">
                <a:latin typeface="Arial" panose="020B0604020202020204" pitchFamily="34" charset="0"/>
                <a:cs typeface="Arial" panose="020B0604020202020204" pitchFamily="34" charset="0"/>
              </a:rPr>
              <a:t>lanové dráhy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831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627832"/>
            <a:ext cx="8943975" cy="4799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Co znamená testování tělesné výkonnosti?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K čemu slouží testování tělesné výkonnosti?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Charakterizuj testy pro vstup do armády, uveď příklady.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Charakterizuj testy základní tělesné přípravy, uveď příklady.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Charakterizuj testy profesní tělesné přípravy, uveď příklady.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627832"/>
            <a:ext cx="8943975" cy="4799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PŘÍVĚTIVÝ, L.: Tělesná zdatnost populace jako rizikový faktor pro přijímání nových vojenských profesionálů. Závěrečná práce v kurzu generálního štábu. UO Brno 2016.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GEDDIE, J. 2000, NATO </a:t>
            </a:r>
            <a:r>
              <a:rPr lang="cs-CZ" altLang="cs-CZ" sz="2800" dirty="0" err="1">
                <a:latin typeface="Arial" panose="020B0604020202020204" pitchFamily="34" charset="0"/>
              </a:rPr>
              <a:t>Soldier</a:t>
            </a:r>
            <a:r>
              <a:rPr lang="cs-CZ" altLang="cs-CZ" sz="2800" dirty="0">
                <a:latin typeface="Arial" panose="020B0604020202020204" pitchFamily="34" charset="0"/>
              </a:rPr>
              <a:t> Target Audience </a:t>
            </a:r>
            <a:r>
              <a:rPr lang="cs-CZ" altLang="cs-CZ" sz="2800" dirty="0" err="1">
                <a:latin typeface="Arial" panose="020B0604020202020204" pitchFamily="34" charset="0"/>
              </a:rPr>
              <a:t>Description</a:t>
            </a:r>
            <a:r>
              <a:rPr lang="cs-CZ" altLang="cs-CZ" sz="2800" dirty="0">
                <a:latin typeface="Arial" panose="020B0604020202020204" pitchFamily="34" charset="0"/>
              </a:rPr>
              <a:t>. RTO-TR-22</a:t>
            </a:r>
            <a:r>
              <a:rPr lang="cs-CZ" altLang="cs-CZ" sz="28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VĚSTNÍK MO. (2011). Služební tělesná výchova v rezortu Ministerstva obrany (NVMO č.12/2011). Praha: MO.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0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Testování tělesné výkonnosti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31074" y="1554479"/>
            <a:ext cx="8203475" cy="4790635"/>
          </a:xfrm>
        </p:spPr>
        <p:txBody>
          <a:bodyPr/>
          <a:lstStyle/>
          <a:p>
            <a:pPr marL="0" indent="0" algn="just" eaLnBrk="1" hangingPunct="1">
              <a:spcBef>
                <a:spcPts val="554"/>
              </a:spcBef>
              <a:spcAft>
                <a:spcPts val="554"/>
              </a:spcAft>
              <a:buNone/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 posuzování míry plnění cílů a úkolů nejen tělesného tréninku, ale také výcviku slouží testování tělesné výkonnosti vojáků, které je součástí kontroly a vyhodnocování. V armádě se nejčastěji využívají testy maximální výkonnosti (co nejvíce uběhnout, dosáhnout co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nejvyššího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počtu opakování apod.), méně jsou rozšířeny testy zaměřené na postižení 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kvantifikaci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typického pohybového projevu. </a:t>
            </a:r>
          </a:p>
          <a:p>
            <a:pPr marL="0" indent="0">
              <a:buNone/>
            </a:pPr>
            <a:endParaRPr lang="cs-CZ" sz="2585" dirty="0"/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90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Testování tělesné výkonnosti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31074" y="1306287"/>
            <a:ext cx="8203475" cy="5038828"/>
          </a:xfrm>
        </p:spPr>
        <p:txBody>
          <a:bodyPr/>
          <a:lstStyle/>
          <a:p>
            <a:pPr marL="0" indent="0" algn="just" eaLnBrk="1" hangingPunct="1">
              <a:spcBef>
                <a:spcPts val="554"/>
              </a:spcBef>
              <a:spcAft>
                <a:spcPts val="554"/>
              </a:spcAft>
              <a:buNone/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 praxi jsou nejdůležitější testy motorických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schopností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(soubor předpokladů pohybové činnosti) a testy motorických  dovedností (pohotovost k úspěšnému vykonání určité pohybové činnosti, podmíněná koordinačně a získaná učením).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554"/>
              </a:spcBef>
              <a:spcAft>
                <a:spcPts val="554"/>
              </a:spcAft>
              <a:buNone/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Cílem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testování v armádě je dosažení kvantitativního vyjádření výsledku, což současně znamená provedení testu ve smyslu procedury, hodnocení – měřením získat údaje 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interpretaci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dosažených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výsledků.</a:t>
            </a:r>
            <a:endParaRPr lang="cs-CZ" sz="2585" dirty="0"/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443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Testování tělesné výkonnosti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04949" y="1423851"/>
            <a:ext cx="8334102" cy="492126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Testování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pohybových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schopností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dovedností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užití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standardizovaných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postupů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jimiž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získávají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stavu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úrovni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motorických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předpokladů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 to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většinou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testových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baterií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Má-li testování tělesné výkonnosti splňovat své poslání, musí respektovat základní požadavky.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nejdůležitějším požadavkům patří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standardizace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reliabilita a validita testu.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585" dirty="0"/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685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Testování tělesné výkonnosti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31074" y="1541417"/>
            <a:ext cx="8203475" cy="4803698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Testování tělesné výkonnosti se používá k:</a:t>
            </a:r>
          </a:p>
          <a:p>
            <a:pPr lvl="0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výkonnosti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vojáků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tvorbě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norem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platných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určité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soubory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věku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pohlaví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systemizovaného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místa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apod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.),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předpovědi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individuálního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výkonu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analýze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motorických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předpokladů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vojáka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verifikaci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změny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výkonnosti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opakovaném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testování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jednotlivce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skupin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experimentování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výzkumu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585" dirty="0"/>
          </a:p>
          <a:p>
            <a:pPr marL="0" indent="0">
              <a:buNone/>
            </a:pPr>
            <a:endParaRPr lang="cs-CZ" sz="2585" dirty="0"/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956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>
                <a:latin typeface="Arial" panose="020B0604020202020204" pitchFamily="34" charset="0"/>
              </a:rPr>
              <a:t>Testování tělesné výkonnosti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31074" y="1789611"/>
            <a:ext cx="8203475" cy="4555504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Testování tělesné výkonnosti – rozdělení na:</a:t>
            </a:r>
          </a:p>
          <a:p>
            <a:pPr lvl="0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esty pro vstup do armády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testy základní tělesné přípravy – obecné standardy,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esty profesní tělesné přípravy – specifické standardy.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585" dirty="0"/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971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</a:rPr>
              <a:t>Testy pro vstup do armády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30629" y="1149516"/>
            <a:ext cx="8752113" cy="5421101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 mladé populace – podobné problémy ve vyspělých armádách Evropy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Belgie: Testování tělesné výkonnosti se skládá ze dvou testů – test na běžeckém trenažeru (testovaný začíná při rychlosti 3 – 6 km, podle volby a každých 30 sekund se mu rychlost zvyšuje o 0,3 km/h – pás se automaticky zastavuje při rychlosti 14,4 km/h, což představuje 20 bodů), a leh-sed za 1 minutu a kliky za 1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minutu.</a:t>
            </a:r>
          </a:p>
          <a:p>
            <a:pPr lvl="0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Výška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uchazeče musí být více než 152cm, nesmí mít tetování na hlavě nebo krku a test na drogy musí být negativní.</a:t>
            </a:r>
          </a:p>
          <a:p>
            <a:pPr marL="0" indent="0">
              <a:buNone/>
            </a:pPr>
            <a:endParaRPr lang="cs-CZ" sz="2585" dirty="0"/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571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88532"/>
            <a:ext cx="7841274" cy="106098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dirty="0" smtClean="0">
                <a:latin typeface="Arial" panose="020B0604020202020204" pitchFamily="34" charset="0"/>
              </a:rPr>
              <a:t>Testy pro vstup do armády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69817" y="1149516"/>
            <a:ext cx="8974183" cy="5421101"/>
          </a:xfrm>
        </p:spPr>
        <p:txBody>
          <a:bodyPr/>
          <a:lstStyle/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Holandsko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denní test, který je zpravidla vypisován 4x/rok. Na jeho začátku jsou uchazeči seznámeni s tím, co je v průběhu tří dnů čeká, jak budou hodnoceni a co všechno musí splnit. Vedle základního motorického testu (dvanáctiminutový běh, leh – sed za 1 minutu a kliky za 1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minutu)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jsou dalšími testy přenášení zátěže (bedna s municí) se vzestupným počtem opakování a stoupající zátěží, stejným způsobem vedený zrychlený přesun, výcvik a testy na překážkové dráze, zdolávání lanových drah (specialita, z visu na vodorovném laně se dostat do polohy na lano vleže), test rychlosti učení se novým dovednostem a pochod se zátěží a raněným.</a:t>
            </a:r>
            <a:endParaRPr lang="cs-CZ" sz="2585" dirty="0"/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24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2968</TotalTime>
  <Words>1513</Words>
  <Application>Microsoft Office PowerPoint</Application>
  <PresentationFormat>Předvádění na obrazovce (4:3)</PresentationFormat>
  <Paragraphs>130</Paragraphs>
  <Slides>26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2_worldmap</vt:lpstr>
      <vt:lpstr>Testování tělesné výkonnosti v zahraničních armádách</vt:lpstr>
      <vt:lpstr>Testování tělesné výkonnosti v zahraničních armádách</vt:lpstr>
      <vt:lpstr>Testování tělesné výkonnosti</vt:lpstr>
      <vt:lpstr>Testování tělesné výkonnosti</vt:lpstr>
      <vt:lpstr>Testování tělesné výkonnosti</vt:lpstr>
      <vt:lpstr>Testování tělesné výkonnosti</vt:lpstr>
      <vt:lpstr>Testování tělesné výkonnosti</vt:lpstr>
      <vt:lpstr>Testy pro vstup do armády</vt:lpstr>
      <vt:lpstr>Testy pro vstup do armády</vt:lpstr>
      <vt:lpstr>Testy pro vstup do armády</vt:lpstr>
      <vt:lpstr>Testy pro vstup do armády</vt:lpstr>
      <vt:lpstr>Testy pro vstup do armády</vt:lpstr>
      <vt:lpstr>Testy pro vstup do armády</vt:lpstr>
      <vt:lpstr>Testy základní tělesné přípravy – obecné standardy</vt:lpstr>
      <vt:lpstr>Testy základní tělesné přípravy – obecné standardy</vt:lpstr>
      <vt:lpstr>Testy základní tělesné přípravy – obecné standardy</vt:lpstr>
      <vt:lpstr>Testy základní tělesné přípravy – obecné standardy</vt:lpstr>
      <vt:lpstr>Testy základní tělesné přípravy – obecné standardy – Latinská Amerika</vt:lpstr>
      <vt:lpstr>Testy základní tělesné přípravy – obecné standardy – Latinská Amerika</vt:lpstr>
      <vt:lpstr>Testy základní tělesné přípravy – obecné standardy – Latinská Amerika</vt:lpstr>
      <vt:lpstr>Testy základní tělesné přípravy – obecné standardy – Latinská Amerika</vt:lpstr>
      <vt:lpstr>Testy ZTP– obecné standardy – testy profesní tělesné přípravy – specifické standardy</vt:lpstr>
      <vt:lpstr>Testy profesní tělesné přípravy – specifické standardy</vt:lpstr>
      <vt:lpstr>Otázky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122</cp:revision>
  <dcterms:created xsi:type="dcterms:W3CDTF">2000-11-19T15:42:47Z</dcterms:created>
  <dcterms:modified xsi:type="dcterms:W3CDTF">2022-05-19T12:43:24Z</dcterms:modified>
</cp:coreProperties>
</file>