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28"/>
  </p:notesMasterIdLst>
  <p:sldIdLst>
    <p:sldId id="257" r:id="rId2"/>
    <p:sldId id="292" r:id="rId3"/>
    <p:sldId id="342" r:id="rId4"/>
    <p:sldId id="343" r:id="rId5"/>
    <p:sldId id="322" r:id="rId6"/>
    <p:sldId id="341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355" r:id="rId19"/>
    <p:sldId id="356" r:id="rId20"/>
    <p:sldId id="357" r:id="rId21"/>
    <p:sldId id="358" r:id="rId22"/>
    <p:sldId id="359" r:id="rId23"/>
    <p:sldId id="360" r:id="rId24"/>
    <p:sldId id="297" r:id="rId25"/>
    <p:sldId id="340" r:id="rId26"/>
    <p:sldId id="302" r:id="rId27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86567" autoAdjust="0"/>
  </p:normalViewPr>
  <p:slideViewPr>
    <p:cSldViewPr snapToGrid="0">
      <p:cViewPr varScale="1">
        <p:scale>
          <a:sx n="59" d="100"/>
          <a:sy n="59" d="100"/>
        </p:scale>
        <p:origin x="149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9ED13-5271-4F89-92B5-E14B2F20EEF9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64142-77CC-4B27-B3E9-6162C01CDA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48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656908" y="4692691"/>
            <a:ext cx="5438140" cy="446619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5BB8B-1E01-41DD-9A43-2DBF2A4E43F9}" type="slidenum">
              <a:rPr lang="cs-CZ" smtClean="0"/>
              <a:pPr/>
              <a:t>3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233432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656908" y="4692691"/>
            <a:ext cx="5438140" cy="446619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5BB8B-1E01-41DD-9A43-2DBF2A4E43F9}" type="slidenum">
              <a:rPr lang="cs-CZ" smtClean="0"/>
              <a:pPr/>
              <a:t>12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543828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656908" y="4692691"/>
            <a:ext cx="5438140" cy="446619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5BB8B-1E01-41DD-9A43-2DBF2A4E43F9}" type="slidenum">
              <a:rPr lang="cs-CZ" smtClean="0"/>
              <a:pPr/>
              <a:t>13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4145638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656908" y="4692691"/>
            <a:ext cx="5438140" cy="446619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5BB8B-1E01-41DD-9A43-2DBF2A4E43F9}" type="slidenum">
              <a:rPr lang="cs-CZ" smtClean="0"/>
              <a:pPr/>
              <a:t>14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2367230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656908" y="4692691"/>
            <a:ext cx="5438140" cy="446619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5BB8B-1E01-41DD-9A43-2DBF2A4E43F9}" type="slidenum">
              <a:rPr lang="cs-CZ" smtClean="0"/>
              <a:pPr/>
              <a:t>15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1215159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656908" y="4692691"/>
            <a:ext cx="5438140" cy="446619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5BB8B-1E01-41DD-9A43-2DBF2A4E43F9}" type="slidenum">
              <a:rPr lang="cs-CZ" smtClean="0"/>
              <a:pPr/>
              <a:t>16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9753629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656908" y="4692691"/>
            <a:ext cx="5438140" cy="446619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5BB8B-1E01-41DD-9A43-2DBF2A4E43F9}" type="slidenum">
              <a:rPr lang="cs-CZ" smtClean="0"/>
              <a:pPr/>
              <a:t>17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1020491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656908" y="4692691"/>
            <a:ext cx="5438140" cy="446619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5BB8B-1E01-41DD-9A43-2DBF2A4E43F9}" type="slidenum">
              <a:rPr lang="cs-CZ" smtClean="0"/>
              <a:pPr/>
              <a:t>18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5211346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656908" y="4692691"/>
            <a:ext cx="5438140" cy="446619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5BB8B-1E01-41DD-9A43-2DBF2A4E43F9}" type="slidenum">
              <a:rPr lang="cs-CZ" smtClean="0"/>
              <a:pPr/>
              <a:t>19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9163570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656908" y="4692691"/>
            <a:ext cx="5438140" cy="446619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5BB8B-1E01-41DD-9A43-2DBF2A4E43F9}" type="slidenum">
              <a:rPr lang="cs-CZ" smtClean="0"/>
              <a:pPr/>
              <a:t>20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6845278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656908" y="4692691"/>
            <a:ext cx="5438140" cy="446619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5BB8B-1E01-41DD-9A43-2DBF2A4E43F9}" type="slidenum">
              <a:rPr lang="cs-CZ" smtClean="0"/>
              <a:pPr/>
              <a:t>21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49337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656908" y="4692691"/>
            <a:ext cx="5438140" cy="446619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5BB8B-1E01-41DD-9A43-2DBF2A4E43F9}" type="slidenum">
              <a:rPr lang="cs-CZ" smtClean="0"/>
              <a:pPr/>
              <a:t>4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4222008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656908" y="4692691"/>
            <a:ext cx="5438140" cy="446619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5BB8B-1E01-41DD-9A43-2DBF2A4E43F9}" type="slidenum">
              <a:rPr lang="cs-CZ" smtClean="0"/>
              <a:pPr/>
              <a:t>22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4479561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656908" y="4692691"/>
            <a:ext cx="5438140" cy="446619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5BB8B-1E01-41DD-9A43-2DBF2A4E43F9}" type="slidenum">
              <a:rPr lang="cs-CZ" smtClean="0"/>
              <a:pPr/>
              <a:t>23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004318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656908" y="4692691"/>
            <a:ext cx="5438140" cy="446619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5BB8B-1E01-41DD-9A43-2DBF2A4E43F9}" type="slidenum">
              <a:rPr lang="cs-CZ" smtClean="0"/>
              <a:pPr/>
              <a:t>5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627814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656908" y="4692691"/>
            <a:ext cx="5438140" cy="446619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5BB8B-1E01-41DD-9A43-2DBF2A4E43F9}" type="slidenum">
              <a:rPr lang="cs-CZ" smtClean="0"/>
              <a:pPr/>
              <a:t>6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084315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656908" y="4692691"/>
            <a:ext cx="5438140" cy="446619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5BB8B-1E01-41DD-9A43-2DBF2A4E43F9}" type="slidenum">
              <a:rPr lang="cs-CZ" smtClean="0"/>
              <a:pPr/>
              <a:t>7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716088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656908" y="4692691"/>
            <a:ext cx="5438140" cy="446619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5BB8B-1E01-41DD-9A43-2DBF2A4E43F9}" type="slidenum">
              <a:rPr lang="cs-CZ" smtClean="0"/>
              <a:pPr/>
              <a:t>8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589221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656908" y="4692691"/>
            <a:ext cx="5438140" cy="446619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5BB8B-1E01-41DD-9A43-2DBF2A4E43F9}" type="slidenum">
              <a:rPr lang="cs-CZ" smtClean="0"/>
              <a:pPr/>
              <a:t>9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753761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656908" y="4692691"/>
            <a:ext cx="5438140" cy="446619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5BB8B-1E01-41DD-9A43-2DBF2A4E43F9}" type="slidenum">
              <a:rPr lang="cs-CZ" smtClean="0"/>
              <a:pPr/>
              <a:t>10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657962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656908" y="4692691"/>
            <a:ext cx="5438140" cy="446619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5BB8B-1E01-41DD-9A43-2DBF2A4E43F9}" type="slidenum">
              <a:rPr lang="cs-CZ" smtClean="0"/>
              <a:pPr/>
              <a:t>11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748286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9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60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9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7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4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1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2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3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5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1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ideo" Target="file:///C:\Documents%20and%20Settings\Administrator\Desktop\Turkey%20ppt\worldmap_anim_text.avi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lobal05_Text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595" name="worldmap_anim_text.avi">
            <a:hlinkClick r:id="" action="ppaction://media"/>
          </p:cNvPr>
          <p:cNvPicPr>
            <a:picLocks noRot="1" noChangeAspect="1" noChangeArrowheads="1"/>
          </p:cNvPicPr>
          <p:nvPr>
            <a:videoFile r:link="rId14"/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81613"/>
            <a:ext cx="1563688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Asıl başlık stili için tıklatın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Asıl metin stillerini düzenlemek için tıklatın</a:t>
            </a:r>
          </a:p>
          <a:p>
            <a:pPr lvl="1"/>
            <a:r>
              <a:rPr lang="en-US" altLang="cs-CZ" smtClean="0"/>
              <a:t>İkinci düzey</a:t>
            </a:r>
          </a:p>
          <a:p>
            <a:pPr lvl="2"/>
            <a:r>
              <a:rPr lang="en-US" altLang="cs-CZ" smtClean="0"/>
              <a:t>Üçüncü düzey</a:t>
            </a:r>
          </a:p>
          <a:p>
            <a:pPr lvl="3"/>
            <a:r>
              <a:rPr lang="en-US" altLang="cs-CZ" smtClean="0"/>
              <a:t>Dördüncü düzey</a:t>
            </a:r>
          </a:p>
          <a:p>
            <a:pPr lvl="4"/>
            <a:r>
              <a:rPr lang="en-US" altLang="cs-CZ" smtClean="0"/>
              <a:t>Beşinci düzey</a:t>
            </a:r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2"/>
          </p:nvPr>
        </p:nvSpPr>
        <p:spPr bwMode="auto">
          <a:xfrm>
            <a:off x="1676400" y="6248400"/>
            <a:ext cx="1600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3"/>
          </p:nvPr>
        </p:nvSpPr>
        <p:spPr bwMode="auto">
          <a:xfrm>
            <a:off x="3429000" y="6248400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05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059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05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05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595"/>
                  </p:tgtEl>
                </p:cond>
              </p:nextCondLst>
            </p:seq>
          </p:childTnLst>
        </p:cTn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11125" y="120650"/>
            <a:ext cx="9385300" cy="1035050"/>
          </a:xfrm>
        </p:spPr>
        <p:txBody>
          <a:bodyPr/>
          <a:lstStyle/>
          <a:p>
            <a:pPr algn="ctr" eaLnBrk="1" hangingPunct="1"/>
            <a:r>
              <a:rPr lang="cs-CZ" altLang="cs-CZ" sz="3600" dirty="0" smtClean="0">
                <a:latin typeface="Arial" panose="020B0604020202020204" pitchFamily="34" charset="0"/>
              </a:rPr>
              <a:t>Testování tělesné výkonnosti v zahraničních armádách</a:t>
            </a: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4203700" y="4257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pic>
        <p:nvPicPr>
          <p:cNvPr id="5125" name="Picture 5" descr="znak 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888" y="2170113"/>
            <a:ext cx="1576387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-180975" y="4930775"/>
            <a:ext cx="93249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chemeClr val="tx2"/>
                </a:solidFill>
              </a:rPr>
              <a:t>    </a:t>
            </a: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VO při FTVS UK Praha – katedra vojenské tělovýchovy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    </a:t>
            </a:r>
            <a: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  <a:t>plk. </a:t>
            </a:r>
            <a:r>
              <a:rPr lang="cs-CZ" altLang="cs-CZ" sz="2800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gšt</a:t>
            </a:r>
            <a: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  <a:t>.  </a:t>
            </a: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doc. PaedDr. Lubomír Přívětivý, CSc.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44444" y="88532"/>
            <a:ext cx="7841274" cy="1060984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z="3200" dirty="0" smtClean="0">
                <a:latin typeface="Arial" panose="020B0604020202020204" pitchFamily="34" charset="0"/>
              </a:rPr>
              <a:t>Testy pro vstup do armády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169817" y="1149516"/>
            <a:ext cx="8974183" cy="5708484"/>
          </a:xfrm>
        </p:spPr>
        <p:txBody>
          <a:bodyPr/>
          <a:lstStyle/>
          <a:p>
            <a:pPr marL="0" lv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Při všech činnostech jsou sledováni instruktory a hodnoceni mimo jiného z hlediska „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courage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devotion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resilience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“. Plnění testových kritérií je ve třech úrovních a má charakter „vodopádu“ – pokud se uchazeč rozhodne usilovat o specializaci z pohledu fyzických nároků nejtěžší a v průběhu plnění fyzických testů některých z nich nesplní, automaticky „padá“, chce-li i nadále usilovat o službu v armádě, do méně náročné skupiny. V opačném případě pro něho testování končí. Úspěšnost se pohybuje okolo 30 %. Podobně jako v AČR z celkového počtu žadatelů jen asi 50 % splní zdravotní a psychologická kritéria a další nesplní 3 denní test.</a:t>
            </a:r>
            <a:endParaRPr lang="cs-CZ" sz="2308" dirty="0">
              <a:latin typeface="+mj-lt"/>
            </a:endParaRPr>
          </a:p>
          <a:p>
            <a:pPr marL="232621" indent="-232621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buNone/>
              <a:defRPr/>
            </a:pPr>
            <a:endParaRPr lang="cs-CZ" sz="2308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flipV="1">
            <a:off x="6553200" y="7667897"/>
            <a:ext cx="1905000" cy="235132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2418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44444" y="88532"/>
            <a:ext cx="7841274" cy="1060984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z="3200" dirty="0" smtClean="0">
                <a:latin typeface="Arial" panose="020B0604020202020204" pitchFamily="34" charset="0"/>
              </a:rPr>
              <a:t>Testy pro vstup do armády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1" y="1149516"/>
            <a:ext cx="9144000" cy="5421101"/>
          </a:xfrm>
        </p:spPr>
        <p:txBody>
          <a:bodyPr/>
          <a:lstStyle/>
          <a:p>
            <a:pPr marL="0" lv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Německo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Člunkový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běh na 11 x 10 metrů (v prostoru cíle – tedy i u startu – musí testovaný ležet/lehnout  na břiše/břicho s pažemi připaženými k tělu) – test je zvládnut, pokud testovaný dosáhne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čas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pod 60s,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Výdrž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ve shybu nadhmatem – test je zvládnut, pokud testovaný vydrží v požadované pozici alespoň 5 sekund,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3000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 na bicyklovém ergometru (1 minuta „zahřátí“ organizmu – zátěž 70 W, v průběhu testu – zvládnutí 3000 m co nejrychleji – musí uchazeč ke splnění testu vydržet v zátěži 130 W alespoň 6 minut a 30 sekund).</a:t>
            </a:r>
          </a:p>
          <a:p>
            <a:pPr marL="232621" indent="-232621" algn="just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buNone/>
              <a:defRPr/>
            </a:pPr>
            <a:endParaRPr lang="cs-CZ" sz="2308" dirty="0">
              <a:latin typeface="+mj-lt"/>
            </a:endParaRPr>
          </a:p>
          <a:p>
            <a:pPr marL="232621" indent="-232621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buNone/>
              <a:defRPr/>
            </a:pPr>
            <a:endParaRPr lang="cs-CZ" sz="2308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flipV="1">
            <a:off x="6553200" y="7667897"/>
            <a:ext cx="1905000" cy="235132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0906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44444" y="88532"/>
            <a:ext cx="7841274" cy="1060984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z="3200" dirty="0" smtClean="0">
                <a:latin typeface="Arial" panose="020B0604020202020204" pitchFamily="34" charset="0"/>
              </a:rPr>
              <a:t>Testy pro vstup do armády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52697" y="1593669"/>
            <a:ext cx="8791304" cy="4976948"/>
          </a:xfrm>
        </p:spPr>
        <p:txBody>
          <a:bodyPr/>
          <a:lstStyle/>
          <a:p>
            <a:pPr marL="0" lv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Polsko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Testová baterie se skládá z těchto testů: 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běh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na 3000 m, 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shyby (pro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ženy je místo shybů modifikovaný test kliky za 1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minutu),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leh-sed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za 2 minuty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člunkový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běh na 10 x 10 m. </a:t>
            </a:r>
            <a:endParaRPr lang="cs-CZ" sz="2308" dirty="0">
              <a:latin typeface="+mj-lt"/>
            </a:endParaRPr>
          </a:p>
          <a:p>
            <a:pPr marL="232621" indent="-232621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buNone/>
              <a:defRPr/>
            </a:pPr>
            <a:endParaRPr lang="cs-CZ" sz="2308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flipV="1">
            <a:off x="6553200" y="7667897"/>
            <a:ext cx="1905000" cy="235132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5001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44444" y="88532"/>
            <a:ext cx="7841274" cy="1060984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z="3200" dirty="0" smtClean="0">
                <a:latin typeface="Arial" panose="020B0604020202020204" pitchFamily="34" charset="0"/>
              </a:rPr>
              <a:t>Testy pro vstup do armády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52697" y="1593669"/>
            <a:ext cx="8791304" cy="4976948"/>
          </a:xfrm>
        </p:spPr>
        <p:txBody>
          <a:bodyPr/>
          <a:lstStyle/>
          <a:p>
            <a:pPr marL="0" lv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Slovensko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Testovou baterii tvoří tři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testy: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první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volitelně mezi skokem do dálky z místa odrazem snožmo nebo člunkový běh na 10 x 10 m, 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druhý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rovněž volitelně mezi kliky za 30 sekund nebo leh-sedy za 1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minutu,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třetí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běh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na 12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minut.</a:t>
            </a:r>
          </a:p>
          <a:p>
            <a:pPr lvl="0">
              <a:buFont typeface="Arial" panose="020B0604020202020204" pitchFamily="34" charset="0"/>
              <a:buChar char="•"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Mají tři věkové kategorie (do 25 let, 25-30 let, nad 30 let).</a:t>
            </a:r>
            <a:endParaRPr lang="cs-CZ" sz="2308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flipV="1">
            <a:off x="6553200" y="7667897"/>
            <a:ext cx="1905000" cy="235132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0850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-1" y="88532"/>
            <a:ext cx="9039497" cy="1060984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z="3200" dirty="0" smtClean="0">
                <a:latin typeface="Arial" panose="020B0604020202020204" pitchFamily="34" charset="0"/>
              </a:rPr>
              <a:t>Testy </a:t>
            </a:r>
            <a:r>
              <a:rPr lang="cs-CZ" altLang="cs-CZ" sz="3200" dirty="0">
                <a:latin typeface="Arial" panose="020B0604020202020204" pitchFamily="34" charset="0"/>
              </a:rPr>
              <a:t>základní tělesné přípravy – obecné standardy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0628" y="1632857"/>
            <a:ext cx="8908867" cy="4389120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flipV="1">
            <a:off x="6553200" y="7667897"/>
            <a:ext cx="1905000" cy="235132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866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44444" y="88532"/>
            <a:ext cx="7841274" cy="1060984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z="3200" dirty="0">
                <a:latin typeface="Arial" panose="020B0604020202020204" pitchFamily="34" charset="0"/>
              </a:rPr>
              <a:t>Testy základní tělesné přípravy – obecné standardy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104503" y="1685109"/>
            <a:ext cx="8830491" cy="4885508"/>
          </a:xfrm>
        </p:spPr>
        <p:txBody>
          <a:bodyPr/>
          <a:lstStyle/>
          <a:p>
            <a:pPr marL="0" lv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Porovnání přezkoušení 10 států – materiál NATO – z něho vyplývá: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devět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států provádí testování jednou za rok, pouze USA testují dvakrát,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osm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států užívá striktní a pevně stanovené plnění minimálních požadavků (splnil-nesplnil), Dánsko je jediná země, která definuje část svých požadavků jako výkon jednotky a upřednostňuje je před výkony jednotlivce, Francie užívá klasifikaci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dobrý-průměrný-špatný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pro každý test,</a:t>
            </a:r>
          </a:p>
          <a:p>
            <a:pPr marL="0" lv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flipV="1">
            <a:off x="6553200" y="7667897"/>
            <a:ext cx="1905000" cy="235132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75132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44444" y="88532"/>
            <a:ext cx="7841274" cy="1060984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z="3200" dirty="0">
                <a:latin typeface="Arial" panose="020B0604020202020204" pitchFamily="34" charset="0"/>
              </a:rPr>
              <a:t>Testy základní tělesné přípravy – obecné standardy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156755" y="1149516"/>
            <a:ext cx="8804366" cy="5421101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požadavky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všech států, kromě Dánska, zohledňují věk a kde je to možné i pohlaví, pro Dány musí každá jednotka plnit stanovené požadavky bez ohledu na věk či pohlaví,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osm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států užívá běh na vzdálenost větší než 2 km (od 2,4 km až po 2 míle=3,2 km), Dánsko a Kanada neprovádí testování běhu,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čtyři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státy užívají k testování zrychlený přesun, existují však mezi nimi poměrně velké rozdíly ve vzdálenosti (Kanada 3,2 km, Francie 8 km, Velká Británie 12,8 km, Dánsko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km) a v nesené zátěži (Kanada 16-18 kg, Francie bez zátěže, Velká Británie 44 kg, Dánsko neuvedlo),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flipV="1">
            <a:off x="6553200" y="7667897"/>
            <a:ext cx="1905000" cy="235132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472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44444" y="88532"/>
            <a:ext cx="7841274" cy="1060984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z="3200" dirty="0">
                <a:latin typeface="Arial" panose="020B0604020202020204" pitchFamily="34" charset="0"/>
              </a:rPr>
              <a:t>Testy základní tělesné přípravy – obecné standardy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156755" y="1580606"/>
            <a:ext cx="8804366" cy="4990011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osm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států užívá testování horních končetin a také zde jsou rozdíly, Belgie a Portugalsko užívá shyby, Francie šplh na laně a Německo, Kanada, Holandsko, Norsko, USA a Portugalsko kliky,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osm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států užívá test leh-sed jako test pro zjišťování abdominální svalové síly,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jediné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Norsko umožňuje výběr z nabízené škály testů (9), nespecifikuje ale kolik a které jsou povinné.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flipV="1">
            <a:off x="6553200" y="7667897"/>
            <a:ext cx="1905000" cy="235132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8494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44444" y="88532"/>
            <a:ext cx="7841274" cy="1060984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z="3200" dirty="0">
                <a:latin typeface="Arial" panose="020B0604020202020204" pitchFamily="34" charset="0"/>
              </a:rPr>
              <a:t>Testy základní tělesné přípravy – obecné </a:t>
            </a:r>
            <a:r>
              <a:rPr lang="cs-CZ" altLang="cs-CZ" sz="3200" dirty="0" smtClean="0">
                <a:latin typeface="Arial" panose="020B0604020202020204" pitchFamily="34" charset="0"/>
              </a:rPr>
              <a:t>standardy – Latinská Amerika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870" y="1149516"/>
            <a:ext cx="9135130" cy="5708484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flipV="1">
            <a:off x="6553200" y="7667897"/>
            <a:ext cx="1905000" cy="235132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2354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44444" y="88532"/>
            <a:ext cx="7841274" cy="1060984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z="3200" dirty="0">
                <a:latin typeface="Arial" panose="020B0604020202020204" pitchFamily="34" charset="0"/>
              </a:rPr>
              <a:t>Testy základní tělesné přípravy – obecné </a:t>
            </a:r>
            <a:r>
              <a:rPr lang="cs-CZ" altLang="cs-CZ" sz="3200" dirty="0" smtClean="0">
                <a:latin typeface="Arial" panose="020B0604020202020204" pitchFamily="34" charset="0"/>
              </a:rPr>
              <a:t>standardy – Latinská Amerika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flipV="1">
            <a:off x="6553200" y="7667897"/>
            <a:ext cx="1905000" cy="235132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240971"/>
            <a:ext cx="9144000" cy="561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284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0629" y="152400"/>
            <a:ext cx="8895805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Testování </a:t>
            </a:r>
            <a:r>
              <a:rPr lang="cs-CZ" altLang="cs-CZ" sz="3200" dirty="0">
                <a:latin typeface="Arial" panose="020B0604020202020204" pitchFamily="34" charset="0"/>
              </a:rPr>
              <a:t>tělesné výkonnosti v zahraničních </a:t>
            </a:r>
            <a:r>
              <a:rPr lang="cs-CZ" altLang="cs-CZ" sz="3200" dirty="0" smtClean="0">
                <a:latin typeface="Arial" panose="020B0604020202020204" pitchFamily="34" charset="0"/>
              </a:rPr>
              <a:t>armádách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83" y="1776548"/>
            <a:ext cx="8634548" cy="4319451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Cíle: testování tělesné výkonnosti v zahraničních armádách</a:t>
            </a: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Průběh: rozdělení, zásady a význam testování, testování v zahraničních armádách</a:t>
            </a: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Přezkoušení: otázky k objasnění testování tělesné výkonnosti </a:t>
            </a:r>
          </a:p>
          <a:p>
            <a:pPr eaLnBrk="1" hangingPunct="1"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44444" y="88532"/>
            <a:ext cx="7841274" cy="1060984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z="3200" dirty="0">
                <a:latin typeface="Arial" panose="020B0604020202020204" pitchFamily="34" charset="0"/>
              </a:rPr>
              <a:t>Testy základní tělesné přípravy – obecné </a:t>
            </a:r>
            <a:r>
              <a:rPr lang="cs-CZ" altLang="cs-CZ" sz="3200" dirty="0" smtClean="0">
                <a:latin typeface="Arial" panose="020B0604020202020204" pitchFamily="34" charset="0"/>
              </a:rPr>
              <a:t>standardy – Latinská Amerika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flipV="1">
            <a:off x="6553200" y="7667897"/>
            <a:ext cx="1905000" cy="235132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149516"/>
            <a:ext cx="9144000" cy="570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784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44444" y="88532"/>
            <a:ext cx="7841274" cy="1060984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z="3200" dirty="0">
                <a:latin typeface="Arial" panose="020B0604020202020204" pitchFamily="34" charset="0"/>
              </a:rPr>
              <a:t>Testy základní tělesné přípravy – obecné </a:t>
            </a:r>
            <a:r>
              <a:rPr lang="cs-CZ" altLang="cs-CZ" sz="3200" dirty="0" smtClean="0">
                <a:latin typeface="Arial" panose="020B0604020202020204" pitchFamily="34" charset="0"/>
              </a:rPr>
              <a:t>standardy – Latinská Amerika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flipV="1">
            <a:off x="6553200" y="7667897"/>
            <a:ext cx="1905000" cy="235132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149516"/>
            <a:ext cx="9144000" cy="570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624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0" y="88532"/>
            <a:ext cx="9144000" cy="1060984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z="3200" dirty="0">
                <a:latin typeface="Arial" panose="020B0604020202020204" pitchFamily="34" charset="0"/>
              </a:rPr>
              <a:t>Testy </a:t>
            </a:r>
            <a:r>
              <a:rPr lang="cs-CZ" altLang="cs-CZ" sz="3200" dirty="0" smtClean="0">
                <a:latin typeface="Arial" panose="020B0604020202020204" pitchFamily="34" charset="0"/>
              </a:rPr>
              <a:t>ZTP– </a:t>
            </a:r>
            <a:r>
              <a:rPr lang="cs-CZ" altLang="cs-CZ" sz="3200" dirty="0">
                <a:latin typeface="Arial" panose="020B0604020202020204" pitchFamily="34" charset="0"/>
              </a:rPr>
              <a:t>obecné </a:t>
            </a:r>
            <a:r>
              <a:rPr lang="cs-CZ" altLang="cs-CZ" sz="3200" dirty="0" smtClean="0">
                <a:latin typeface="Arial" panose="020B0604020202020204" pitchFamily="34" charset="0"/>
              </a:rPr>
              <a:t>standardy – testy profesní tělesné přípravy – specifické standardy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flipV="1">
            <a:off x="6553200" y="7667897"/>
            <a:ext cx="1905000" cy="235132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1440" y="1295400"/>
            <a:ext cx="905256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COMMON FEATURES OF 27 ARMED FORCES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common: push-up, sit-up, run (2 miles,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Cooper-test)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Specialities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• Functional tests (sandbag lifting, sandbag pulling,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carrying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ammo box, balance,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long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jump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medicine ball throwing)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Combined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test (Combat Fitness Test – USA*: Strength deadlift, Power throw,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Release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push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up, Sprint drag carry, Leg tuck, 2-miles run)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Body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composition</a:t>
            </a:r>
          </a:p>
        </p:txBody>
      </p:sp>
    </p:spTree>
    <p:extLst>
      <p:ext uri="{BB962C8B-B14F-4D97-AF65-F5344CB8AC3E}">
        <p14:creationId xmlns:p14="http://schemas.microsoft.com/office/powerpoint/2010/main" val="2702894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0" y="88532"/>
            <a:ext cx="9144000" cy="1060984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z="3200" dirty="0" smtClean="0">
                <a:latin typeface="Arial" panose="020B0604020202020204" pitchFamily="34" charset="0"/>
              </a:rPr>
              <a:t>Testy profesní tělesné přípravy – specifické standardy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flipV="1">
            <a:off x="6553200" y="7667897"/>
            <a:ext cx="1905000" cy="235132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1440" y="1295400"/>
            <a:ext cx="9052560" cy="5562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šplh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laně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4 m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vojenské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ústroji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 se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zbraní-vyšplhat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nesení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zraněného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přes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rameno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vzdálenost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100m,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obě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zbraně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jedné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ruce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-do 1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minuty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tažení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zátěže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70-75 kg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vzdálenost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50 m-do 40 s, 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přemístit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plné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kanystry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naftou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vzdálenost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150 m-do 1 min. a 40 s, 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visu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vodorovném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laně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doskočném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přemístit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tělo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klidové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polohy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laně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-do 1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minuty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Překážkové a </a:t>
            </a:r>
            <a:r>
              <a:rPr lang="cs-CZ" sz="2800" smtClean="0">
                <a:latin typeface="Arial" panose="020B0604020202020204" pitchFamily="34" charset="0"/>
                <a:cs typeface="Arial" panose="020B0604020202020204" pitchFamily="34" charset="0"/>
              </a:rPr>
              <a:t>lanové dráhy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8319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Otázky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175" y="1627832"/>
            <a:ext cx="8943975" cy="4799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Co znamená testování tělesné výkonnosti?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K čemu slouží testování tělesné výkonnosti?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Charakterizuj testy pro vstup do armády, uveď příklady.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Charakterizuj testy základní tělesné přípravy, uveď příklady.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Charakterizuj testy profesní tělesné přípravy, uveď příklady.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Literatura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175" y="1627832"/>
            <a:ext cx="8943975" cy="4799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PŘÍVĚTIVÝ, L.: Tělesná zdatnost populace jako rizikový faktor pro přijímání nových vojenských profesionálů. Závěrečná práce v kurzu generálního štábu. UO Brno 2016.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</a:rPr>
              <a:t>GEDDIE, J. 2000, NATO </a:t>
            </a:r>
            <a:r>
              <a:rPr lang="cs-CZ" altLang="cs-CZ" sz="2800" dirty="0" err="1">
                <a:latin typeface="Arial" panose="020B0604020202020204" pitchFamily="34" charset="0"/>
              </a:rPr>
              <a:t>Soldier</a:t>
            </a:r>
            <a:r>
              <a:rPr lang="cs-CZ" altLang="cs-CZ" sz="2800" dirty="0">
                <a:latin typeface="Arial" panose="020B0604020202020204" pitchFamily="34" charset="0"/>
              </a:rPr>
              <a:t> Target Audience </a:t>
            </a:r>
            <a:r>
              <a:rPr lang="cs-CZ" altLang="cs-CZ" sz="2800" dirty="0" err="1">
                <a:latin typeface="Arial" panose="020B0604020202020204" pitchFamily="34" charset="0"/>
              </a:rPr>
              <a:t>Description</a:t>
            </a:r>
            <a:r>
              <a:rPr lang="cs-CZ" altLang="cs-CZ" sz="2800" dirty="0">
                <a:latin typeface="Arial" panose="020B0604020202020204" pitchFamily="34" charset="0"/>
              </a:rPr>
              <a:t>. RTO-TR-22</a:t>
            </a:r>
            <a:r>
              <a:rPr lang="cs-CZ" altLang="cs-CZ" sz="2800" dirty="0" smtClean="0">
                <a:latin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</a:rPr>
              <a:t>VĚSTNÍK MO. (2011). Služební tělesná výchova v rezortu Ministerstva obrany (NVMO č.12/2011). Praha: MO.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20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ctrTitle"/>
          </p:nvPr>
        </p:nvSpPr>
        <p:spPr>
          <a:xfrm>
            <a:off x="685800" y="1416050"/>
            <a:ext cx="7772400" cy="1085850"/>
          </a:xfrm>
        </p:spPr>
        <p:txBody>
          <a:bodyPr/>
          <a:lstStyle/>
          <a:p>
            <a:pPr algn="ctr"/>
            <a:r>
              <a:rPr lang="cs-CZ" altLang="cs-CZ" sz="2800" smtClean="0">
                <a:latin typeface="Arial" panose="020B0604020202020204" pitchFamily="34" charset="0"/>
              </a:rPr>
              <a:t>Dotazy?</a:t>
            </a:r>
          </a:p>
        </p:txBody>
      </p:sp>
      <p:sp>
        <p:nvSpPr>
          <p:cNvPr id="10243" name="Podnadpis 2"/>
          <p:cNvSpPr>
            <a:spLocks noGrp="1"/>
          </p:cNvSpPr>
          <p:nvPr>
            <p:ph type="subTitle" idx="1"/>
          </p:nvPr>
        </p:nvSpPr>
        <p:spPr>
          <a:xfrm>
            <a:off x="1371600" y="3316288"/>
            <a:ext cx="6400800" cy="2322512"/>
          </a:xfrm>
        </p:spPr>
        <p:txBody>
          <a:bodyPr/>
          <a:lstStyle/>
          <a:p>
            <a:r>
              <a:rPr lang="cs-CZ" altLang="cs-CZ" smtClean="0">
                <a:latin typeface="Arial" panose="020B0604020202020204" pitchFamily="34" charset="0"/>
              </a:rPr>
              <a:t>Děkuji za pozornost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44444" y="88532"/>
            <a:ext cx="7841274" cy="1060984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z="3200" dirty="0">
                <a:latin typeface="Arial" panose="020B0604020202020204" pitchFamily="34" charset="0"/>
              </a:rPr>
              <a:t>Testování tělesné výkonnosti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31074" y="1554479"/>
            <a:ext cx="8203475" cy="4790635"/>
          </a:xfrm>
        </p:spPr>
        <p:txBody>
          <a:bodyPr/>
          <a:lstStyle/>
          <a:p>
            <a:pPr marL="0" indent="0" algn="just" eaLnBrk="1" hangingPunct="1">
              <a:spcBef>
                <a:spcPts val="554"/>
              </a:spcBef>
              <a:spcAft>
                <a:spcPts val="554"/>
              </a:spcAft>
              <a:buNone/>
              <a:defRPr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K posuzování míry plnění cílů a úkolů nejen tělesného tréninku, ale také výcviku slouží testování tělesné výkonnosti vojáků, které je součástí kontroly a vyhodnocování. V armádě se nejčastěji využívají testy maximální výkonnosti (co nejvíce uběhnout, dosáhnout co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nejvyššího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počtu opakování apod.), méně jsou rozšířeny testy zaměřené na postižení a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kvantifikaci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typického pohybového projevu. </a:t>
            </a:r>
          </a:p>
          <a:p>
            <a:pPr marL="0" indent="0">
              <a:buNone/>
            </a:pPr>
            <a:endParaRPr lang="cs-CZ" sz="2585" dirty="0"/>
          </a:p>
          <a:p>
            <a:pPr marL="232621" indent="-232621" algn="just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buNone/>
              <a:defRPr/>
            </a:pPr>
            <a:endParaRPr lang="cs-CZ" sz="2308" dirty="0">
              <a:latin typeface="+mj-lt"/>
            </a:endParaRPr>
          </a:p>
          <a:p>
            <a:pPr marL="232621" indent="-232621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buNone/>
              <a:defRPr/>
            </a:pPr>
            <a:endParaRPr lang="cs-CZ" sz="2308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flipV="1">
            <a:off x="6553200" y="7667897"/>
            <a:ext cx="1905000" cy="235132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2990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44444" y="88532"/>
            <a:ext cx="7841274" cy="1060984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z="3200" dirty="0">
                <a:latin typeface="Arial" panose="020B0604020202020204" pitchFamily="34" charset="0"/>
              </a:rPr>
              <a:t>Testování tělesné výkonnosti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31074" y="1306287"/>
            <a:ext cx="8203475" cy="5038828"/>
          </a:xfrm>
        </p:spPr>
        <p:txBody>
          <a:bodyPr/>
          <a:lstStyle/>
          <a:p>
            <a:pPr marL="0" indent="0" algn="just" eaLnBrk="1" hangingPunct="1">
              <a:spcBef>
                <a:spcPts val="554"/>
              </a:spcBef>
              <a:spcAft>
                <a:spcPts val="554"/>
              </a:spcAft>
              <a:buNone/>
              <a:defRPr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Pro praxi jsou nejdůležitější testy motorických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schopností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(soubor předpokladů pohybové činnosti) a testy motorických  dovedností (pohotovost k úspěšnému vykonání určité pohybové činnosti, podmíněná koordinačně a získaná učením). 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ts val="554"/>
              </a:spcBef>
              <a:spcAft>
                <a:spcPts val="554"/>
              </a:spcAft>
              <a:buNone/>
              <a:defRPr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Cílem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testování v armádě je dosažení kvantitativního vyjádření výsledku, což současně znamená provedení testu ve smyslu procedury, hodnocení – měřením získat údaje a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interpretaci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dosažených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výsledků.</a:t>
            </a:r>
            <a:endParaRPr lang="cs-CZ" sz="2585" dirty="0"/>
          </a:p>
          <a:p>
            <a:pPr marL="232621" indent="-232621" algn="just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buNone/>
              <a:defRPr/>
            </a:pPr>
            <a:endParaRPr lang="cs-CZ" sz="2308" dirty="0">
              <a:latin typeface="+mj-lt"/>
            </a:endParaRPr>
          </a:p>
          <a:p>
            <a:pPr marL="232621" indent="-232621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buNone/>
              <a:defRPr/>
            </a:pPr>
            <a:endParaRPr lang="cs-CZ" sz="2308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flipV="1">
            <a:off x="6553200" y="7667897"/>
            <a:ext cx="1905000" cy="235132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6443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44444" y="88532"/>
            <a:ext cx="7841274" cy="1060984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z="3200" dirty="0">
                <a:latin typeface="Arial" panose="020B0604020202020204" pitchFamily="34" charset="0"/>
              </a:rPr>
              <a:t>Testování tělesné výkonnosti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04949" y="1423851"/>
            <a:ext cx="8334102" cy="492126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Testování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pohybových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schopností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dovedností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užití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standardizovaných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postupů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jimiž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získávají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informace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stavu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úrovni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motorických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předpokladů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a to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pomoci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většinou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testových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baterií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Má-li testování tělesné výkonnosti splňovat své poslání, musí respektovat základní požadavky. 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nejdůležitějším požadavkům patří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standardizace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, reliabilita a validita testu.</a:t>
            </a: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585" dirty="0"/>
          </a:p>
          <a:p>
            <a:pPr marL="232621" indent="-232621" algn="just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buNone/>
              <a:defRPr/>
            </a:pPr>
            <a:endParaRPr lang="cs-CZ" sz="2308" dirty="0">
              <a:latin typeface="+mj-lt"/>
            </a:endParaRPr>
          </a:p>
          <a:p>
            <a:pPr marL="232621" indent="-232621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buNone/>
              <a:defRPr/>
            </a:pPr>
            <a:endParaRPr lang="cs-CZ" sz="2308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flipV="1">
            <a:off x="6553200" y="7667897"/>
            <a:ext cx="1905000" cy="235132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46850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44444" y="88532"/>
            <a:ext cx="7841274" cy="1060984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z="3200" dirty="0">
                <a:latin typeface="Arial" panose="020B0604020202020204" pitchFamily="34" charset="0"/>
              </a:rPr>
              <a:t>Testování tělesné výkonnosti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31074" y="1541417"/>
            <a:ext cx="8203475" cy="4803698"/>
          </a:xfrm>
        </p:spPr>
        <p:txBody>
          <a:bodyPr/>
          <a:lstStyle/>
          <a:p>
            <a:pPr marL="0" lv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Testování tělesné výkonnosti se používá k:</a:t>
            </a:r>
          </a:p>
          <a:p>
            <a:pPr lvl="0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výkonnosti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vojáků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tvorbě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norem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platných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určité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soubory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podle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věku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pohlaví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systemizovaného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místa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apod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.),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předpovědi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individuálního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výkonu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analýze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motorických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předpokladů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vojáka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verifikaci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změny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výkonnosti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při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opakovaném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testování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jednotlivce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nebo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skupin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experimentování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výzkumu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buNone/>
              <a:defRPr/>
            </a:pPr>
            <a:endParaRPr lang="cs-CZ" sz="2585" dirty="0"/>
          </a:p>
          <a:p>
            <a:pPr marL="0" indent="0">
              <a:buNone/>
            </a:pPr>
            <a:endParaRPr lang="cs-CZ" sz="2585" dirty="0"/>
          </a:p>
          <a:p>
            <a:pPr marL="232621" indent="-232621" algn="just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buNone/>
              <a:defRPr/>
            </a:pPr>
            <a:endParaRPr lang="cs-CZ" sz="2308" dirty="0">
              <a:latin typeface="+mj-lt"/>
            </a:endParaRPr>
          </a:p>
          <a:p>
            <a:pPr marL="232621" indent="-232621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buNone/>
              <a:defRPr/>
            </a:pPr>
            <a:endParaRPr lang="cs-CZ" sz="2308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flipV="1">
            <a:off x="6553200" y="7667897"/>
            <a:ext cx="1905000" cy="235132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2956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44444" y="88532"/>
            <a:ext cx="7841274" cy="1060984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z="3200" dirty="0">
                <a:latin typeface="Arial" panose="020B0604020202020204" pitchFamily="34" charset="0"/>
              </a:rPr>
              <a:t>Testování tělesné výkonnosti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31074" y="1789611"/>
            <a:ext cx="8203475" cy="4555504"/>
          </a:xfrm>
        </p:spPr>
        <p:txBody>
          <a:bodyPr/>
          <a:lstStyle/>
          <a:p>
            <a:pPr marL="0" lv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Testování tělesné výkonnosti – rozdělení na:</a:t>
            </a:r>
          </a:p>
          <a:p>
            <a:pPr lvl="0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esty pro vstup do armády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testy základní tělesné přípravy – obecné standardy,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esty profesní tělesné přípravy – specifické standardy.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585" dirty="0"/>
          </a:p>
          <a:p>
            <a:pPr marL="232621" indent="-232621" algn="just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buNone/>
              <a:defRPr/>
            </a:pPr>
            <a:endParaRPr lang="cs-CZ" sz="2308" dirty="0">
              <a:latin typeface="+mj-lt"/>
            </a:endParaRPr>
          </a:p>
          <a:p>
            <a:pPr marL="232621" indent="-232621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buNone/>
              <a:defRPr/>
            </a:pPr>
            <a:endParaRPr lang="cs-CZ" sz="2308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flipV="1">
            <a:off x="6553200" y="7667897"/>
            <a:ext cx="1905000" cy="235132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49717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44444" y="88532"/>
            <a:ext cx="7841274" cy="1060984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z="3200" dirty="0" smtClean="0">
                <a:latin typeface="Arial" panose="020B0604020202020204" pitchFamily="34" charset="0"/>
              </a:rPr>
              <a:t>Testy pro vstup do armády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130629" y="1149516"/>
            <a:ext cx="8752113" cy="5421101"/>
          </a:xfrm>
        </p:spPr>
        <p:txBody>
          <a:bodyPr/>
          <a:lstStyle/>
          <a:p>
            <a:pPr marL="0" lv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Charakteristika mladé populace – podobné problémy ve vyspělých armádách Evropy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Belgie: Testování tělesné výkonnosti se skládá ze dvou testů – test na běžeckém trenažeru (testovaný začíná při rychlosti 3 – 6 km, podle volby a každých 30 sekund se mu rychlost zvyšuje o 0,3 km/h – pás se automaticky zastavuje při rychlosti 14,4 km/h, což představuje 20 bodů), a leh-sed za 1 minutu a kliky za 1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minutu.</a:t>
            </a:r>
          </a:p>
          <a:p>
            <a:pPr lvl="0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Výška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uchazeče musí být více než 152cm, nesmí mít tetování na hlavě nebo krku a test na drogy musí být negativní.</a:t>
            </a:r>
          </a:p>
          <a:p>
            <a:pPr marL="0" indent="0">
              <a:buNone/>
            </a:pPr>
            <a:endParaRPr lang="cs-CZ" sz="2585" dirty="0"/>
          </a:p>
          <a:p>
            <a:pPr marL="232621" indent="-232621" algn="just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buNone/>
              <a:defRPr/>
            </a:pPr>
            <a:endParaRPr lang="cs-CZ" sz="2308" dirty="0">
              <a:latin typeface="+mj-lt"/>
            </a:endParaRPr>
          </a:p>
          <a:p>
            <a:pPr marL="232621" indent="-232621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buNone/>
              <a:defRPr/>
            </a:pPr>
            <a:endParaRPr lang="cs-CZ" sz="2308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flipV="1">
            <a:off x="6553200" y="7667897"/>
            <a:ext cx="1905000" cy="235132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05714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44444" y="88532"/>
            <a:ext cx="7841274" cy="1060984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z="3200" dirty="0" smtClean="0">
                <a:latin typeface="Arial" panose="020B0604020202020204" pitchFamily="34" charset="0"/>
              </a:rPr>
              <a:t>Testy pro vstup do armády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169817" y="1149516"/>
            <a:ext cx="8974183" cy="5421101"/>
          </a:xfrm>
        </p:spPr>
        <p:txBody>
          <a:bodyPr/>
          <a:lstStyle/>
          <a:p>
            <a:pPr marL="0" lv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Holandsko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denní test, který je zpravidla vypisován 4x/rok. Na jeho začátku jsou uchazeči seznámeni s tím, co je v průběhu tří dnů čeká, jak budou hodnoceni a co všechno musí splnit. Vedle základního motorického testu (dvanáctiminutový běh, leh – sed za 1 minutu a kliky za 1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minutu)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jsou dalšími testy přenášení zátěže (bedna s municí) se vzestupným počtem opakování a stoupající zátěží, stejným způsobem vedený zrychlený přesun, výcvik a testy na překážkové dráze, zdolávání lanových drah (specialita, z visu na vodorovném laně se dostat do polohy na lano vleže), test rychlosti učení se novým dovednostem a pochod se zátěží a raněným.</a:t>
            </a:r>
            <a:endParaRPr lang="cs-CZ" sz="2585" dirty="0"/>
          </a:p>
          <a:p>
            <a:pPr marL="232621" indent="-232621" algn="just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buNone/>
              <a:defRPr/>
            </a:pPr>
            <a:endParaRPr lang="cs-CZ" sz="2308" dirty="0">
              <a:latin typeface="+mj-lt"/>
            </a:endParaRPr>
          </a:p>
          <a:p>
            <a:pPr marL="232621" indent="-232621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buNone/>
              <a:defRPr/>
            </a:pPr>
            <a:endParaRPr lang="cs-CZ" sz="2308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flipV="1">
            <a:off x="6553200" y="7667897"/>
            <a:ext cx="1905000" cy="235132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724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worldmap">
  <a:themeElements>
    <a:clrScheme name="2_worldma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worldmap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worldma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orldma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Liberec</Template>
  <TotalTime>2968</TotalTime>
  <Words>1513</Words>
  <Application>Microsoft Office PowerPoint</Application>
  <PresentationFormat>Předvádění na obrazovce (4:3)</PresentationFormat>
  <Paragraphs>130</Paragraphs>
  <Slides>26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2_worldmap</vt:lpstr>
      <vt:lpstr>Testování tělesné výkonnosti v zahraničních armádách</vt:lpstr>
      <vt:lpstr>Testování tělesné výkonnosti v zahraničních armádách</vt:lpstr>
      <vt:lpstr>Testování tělesné výkonnosti</vt:lpstr>
      <vt:lpstr>Testování tělesné výkonnosti</vt:lpstr>
      <vt:lpstr>Testování tělesné výkonnosti</vt:lpstr>
      <vt:lpstr>Testování tělesné výkonnosti</vt:lpstr>
      <vt:lpstr>Testování tělesné výkonnosti</vt:lpstr>
      <vt:lpstr>Testy pro vstup do armády</vt:lpstr>
      <vt:lpstr>Testy pro vstup do armády</vt:lpstr>
      <vt:lpstr>Testy pro vstup do armády</vt:lpstr>
      <vt:lpstr>Testy pro vstup do armády</vt:lpstr>
      <vt:lpstr>Testy pro vstup do armády</vt:lpstr>
      <vt:lpstr>Testy pro vstup do armády</vt:lpstr>
      <vt:lpstr>Testy základní tělesné přípravy – obecné standardy</vt:lpstr>
      <vt:lpstr>Testy základní tělesné přípravy – obecné standardy</vt:lpstr>
      <vt:lpstr>Testy základní tělesné přípravy – obecné standardy</vt:lpstr>
      <vt:lpstr>Testy základní tělesné přípravy – obecné standardy</vt:lpstr>
      <vt:lpstr>Testy základní tělesné přípravy – obecné standardy – Latinská Amerika</vt:lpstr>
      <vt:lpstr>Testy základní tělesné přípravy – obecné standardy – Latinská Amerika</vt:lpstr>
      <vt:lpstr>Testy základní tělesné přípravy – obecné standardy – Latinská Amerika</vt:lpstr>
      <vt:lpstr>Testy základní tělesné přípravy – obecné standardy – Latinská Amerika</vt:lpstr>
      <vt:lpstr>Testy ZTP– obecné standardy – testy profesní tělesné přípravy – specifické standardy</vt:lpstr>
      <vt:lpstr>Testy profesní tělesné přípravy – specifické standardy</vt:lpstr>
      <vt:lpstr>Otázky</vt:lpstr>
      <vt:lpstr>Literatura</vt:lpstr>
      <vt:lpstr>Dotazy?</vt:lpstr>
    </vt:vector>
  </TitlesOfParts>
  <Company>Gymnázium Vyškov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LP</dc:creator>
  <cp:lastModifiedBy>Lubomír Přívětivý</cp:lastModifiedBy>
  <cp:revision>122</cp:revision>
  <dcterms:created xsi:type="dcterms:W3CDTF">2000-11-19T15:42:47Z</dcterms:created>
  <dcterms:modified xsi:type="dcterms:W3CDTF">2022-05-19T12:43:24Z</dcterms:modified>
</cp:coreProperties>
</file>