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3" r:id="rId13"/>
    <p:sldId id="265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7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208B-B5AC-4548-835F-FBB9ADC6B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36C5B6-BC1D-490D-A8D0-F2E25B5D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E270B-766B-4355-A1D6-F040301B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41A715-F9D2-4449-B572-5338590F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FD992-C8F8-4103-9E44-CB624510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0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9BB24-13B4-41AF-A5E9-852E6908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A71E45-CB2C-4EAA-80F6-C95D01509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A2F7B5-3CA7-4AE0-9409-8C2E287C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AA783-B2C1-4BF9-841D-3C2AE7AE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B4970-86F7-406D-9FF8-341BDBBE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06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D20E42-21B6-42C5-9FB3-07665D2E1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D057A-0153-42E2-A599-BD2C7CB30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550A16-C20D-404D-803E-611223A5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3B4E76-AF82-47C6-880A-32F31B31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B0C8AD-035F-4436-8C52-10043E45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8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7543C-7758-4B11-8FC6-AE73BE5B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00F5AC-D1DE-4F1D-BC79-016B5A10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6EAC21-9DD0-4B4F-9225-D7EA089F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DE4C1-12B5-48F7-8A13-8B38662D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CEDB9B-790F-463D-9EBD-74F60464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6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DDE3C-7C6D-4AB2-9E50-09B85D1F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E4E8BB-275D-42AD-AA21-9FEB276C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B71B19-0A06-49D3-978C-CBCDC3D1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52FE1-8B53-49D6-AEC7-D319559C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D2924-60E5-4AD6-8D9F-0E55B2E0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44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5E3C8-980B-43ED-8D5D-B8618B21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21E320-0074-4C42-B8EA-478DEE6FD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C6C9C0-9DAC-4894-99A3-960418328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897F7E-A1E5-464D-B88A-DF9AA2C9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F73D99-FE23-420C-9B54-98D8388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28E6DE-EEBF-41C2-A0BA-C1D20762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4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3F4F6-EC31-4CF7-B125-C83B4931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7D5A0F-7005-42D7-A9AD-FFEDCC05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E5DF58-CC4B-4647-B3DA-A1E6449F9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022ED3-3763-4A38-A527-EA6CE9E76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4CA74E-9145-4BF7-8477-BF7232099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C2BA1-5501-4AE5-A753-7B967BA9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DB5151-54E9-4CC2-8B2D-4E66B842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A754E8-2923-463C-B5DF-98023579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4E5E8-E242-4548-8BB7-0033CED6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231363-F97B-4A5C-A8D1-F9C8CD5E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A96008-3F88-4EF1-BA74-C478C66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DE631D-6F3D-4E18-AD9D-4CF70229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98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C52D51-01C4-4B72-8EFD-FCEFC524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F5D3FE-F1FE-4B26-9A05-56B3E955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70A6B2-A890-49E0-8FA6-19111C6D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32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D3A1D-60D3-4666-A0A4-545335C9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79D872-52F1-4B0C-9FB7-44CA4D03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546F03-4052-45FC-81FD-220B4EC8B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96828E-9934-41D1-8188-02EE7CB4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4FCBBB-127A-4603-8AA5-BABAE9A6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F64B30-0C44-431B-B571-E23BEC01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9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0128A-340A-4D6D-9CDC-AA8538E6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53884B-65A9-4408-B471-14989FA91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AFCF16-4765-4DF9-9ADF-21DB8061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9AC9B-4F22-4952-A23B-5E860582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0BB1B6-69B6-4F7F-A641-21FF9E01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824A1-5DC7-48D5-B8C1-BC2E57DE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89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A995AA-293C-4B43-B9DA-331591B2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8BCCAA-A8D9-470E-B0A0-D468FA860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CD07B0-9FCF-400B-BC8F-F355198F3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BF1E-64AE-4A82-8315-0F0ABA04D294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B06DA-7365-4BA4-9223-6EDCBC91F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4D2C2F-553F-424C-997A-905C8DC96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09C9-1A92-429A-8C85-FA33867D3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3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C577A-F801-4C9F-9A54-471A647DF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6394"/>
            <a:ext cx="9144000" cy="1681163"/>
          </a:xfrm>
        </p:spPr>
        <p:txBody>
          <a:bodyPr>
            <a:normAutofit fontScale="90000"/>
          </a:bodyPr>
          <a:lstStyle/>
          <a:p>
            <a:r>
              <a:rPr lang="cs-CZ" dirty="0"/>
              <a:t>Česká komora tlumočníků znakového jazyka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D323C4-4B4B-4053-BCCD-0CECCDA7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4071205"/>
            <a:ext cx="4572000" cy="1165194"/>
          </a:xfrm>
        </p:spPr>
        <p:txBody>
          <a:bodyPr/>
          <a:lstStyle/>
          <a:p>
            <a:r>
              <a:rPr lang="cs-CZ" dirty="0"/>
              <a:t>Jiří Hájek</a:t>
            </a:r>
          </a:p>
          <a:p>
            <a:r>
              <a:rPr lang="cs-CZ" dirty="0"/>
              <a:t>Čeští neslyšící - reálie</a:t>
            </a:r>
          </a:p>
        </p:txBody>
      </p:sp>
      <p:pic>
        <p:nvPicPr>
          <p:cNvPr id="3074" name="Picture 2" descr="Hall of Femmes | 2 good 2 b true">
            <a:extLst>
              <a:ext uri="{FF2B5EF4-FFF2-40B4-BE49-F238E27FC236}">
                <a16:creationId xmlns:a16="http://schemas.microsoft.com/office/drawing/2014/main" xmlns="" id="{77D00E94-5AFE-4C90-9576-058F6866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5" b="96782" l="10000" r="90000">
                        <a14:foregroundMark x1="42333" y1="78621" x2="41667" y2="96782"/>
                        <a14:foregroundMark x1="35333" y1="9655" x2="40667" y2="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36" y="1885353"/>
            <a:ext cx="3818550" cy="55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SNEP.cz – Asociace organizací neslyšících, nedoslýchavých a jejich přátel  » Členové">
            <a:extLst>
              <a:ext uri="{FF2B5EF4-FFF2-40B4-BE49-F238E27FC236}">
                <a16:creationId xmlns:a16="http://schemas.microsoft.com/office/drawing/2014/main" xmlns="" id="{CA165CB6-1AE0-4110-93F3-90E21D92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3" y="3208984"/>
            <a:ext cx="2991027" cy="28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D29BF-2BA1-494E-8E07-87CEBBDA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/>
          <a:p>
            <a:r>
              <a:rPr lang="cs-CZ" dirty="0"/>
              <a:t>Shrnutí bodů kodexu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9A4D1D-E93A-498E-A42B-CA25C60D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8805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Tlumočník je prostředníkem, ne aktivním účastníkem rozhovoru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Odpovědnost za kvalitu odvedené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Uzpůsobení chování a oděvu dané situaci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Mlčenlivost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Nezaujímání postojů a hodnocení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Tlumočník neodmítá klienta na základě rasy, pohlaví, náboženství, 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Právo na odmítnutí zakázky z důvodu nevhodných podmínek nebo neschopnosti být v dané tématice nezaujatý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Právo na odmítnutí zakázky z důvodu podezření na ilegalitu v dané situaci</a:t>
            </a:r>
          </a:p>
        </p:txBody>
      </p:sp>
    </p:spTree>
    <p:extLst>
      <p:ext uri="{BB962C8B-B14F-4D97-AF65-F5344CB8AC3E}">
        <p14:creationId xmlns:p14="http://schemas.microsoft.com/office/powerpoint/2010/main" val="27780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129967-452D-49C1-9CC5-D9CE3A70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757"/>
            <a:ext cx="10515600" cy="5517206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cs-CZ" dirty="0"/>
              <a:t>Sledování aktuálního dění a povyšování své úrovně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cs-CZ" dirty="0"/>
              <a:t>Spolupráce s kolegy na zlepšování podmínek v profesi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cs-CZ" dirty="0"/>
              <a:t>Dbaní na nepoškozování jména kolegů, Komory nebo profese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cs-CZ" dirty="0"/>
              <a:t>Dodržování kodexu</a:t>
            </a:r>
          </a:p>
        </p:txBody>
      </p:sp>
    </p:spTree>
    <p:extLst>
      <p:ext uri="{BB962C8B-B14F-4D97-AF65-F5344CB8AC3E}">
        <p14:creationId xmlns:p14="http://schemas.microsoft.com/office/powerpoint/2010/main" val="3024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25234-B07F-4AF2-AE1A-F4E178E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Členství v Komoře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A6E4F-66D1-4D6E-AE83-63C8F233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Pro: tlumočníky a překladatele, studenty, sympatizanty</a:t>
            </a:r>
          </a:p>
          <a:p>
            <a:r>
              <a:rPr lang="cs-CZ" dirty="0"/>
              <a:t>Nabízí: zázemí, profesionalitu, rozvoj, vzdělávání, komunitu, přehled</a:t>
            </a:r>
          </a:p>
          <a:p>
            <a:r>
              <a:rPr lang="cs-CZ" dirty="0"/>
              <a:t>Druhy:</a:t>
            </a:r>
          </a:p>
          <a:p>
            <a:pPr lvl="1"/>
            <a:r>
              <a:rPr lang="cs-CZ" dirty="0"/>
              <a:t>Řádné (pro tlumočníky a překladatele) – 750 Kč</a:t>
            </a:r>
          </a:p>
          <a:p>
            <a:pPr lvl="1"/>
            <a:r>
              <a:rPr lang="cs-CZ" dirty="0"/>
              <a:t>Přidružené (pro studenty a podporovatele) – 350 Kč</a:t>
            </a:r>
          </a:p>
          <a:p>
            <a:r>
              <a:rPr lang="cs-CZ" dirty="0"/>
              <a:t>Členské příspěvky a výdělek z e-shopu drží Komoru v chodu</a:t>
            </a:r>
          </a:p>
        </p:txBody>
      </p:sp>
    </p:spTree>
    <p:extLst>
      <p:ext uri="{BB962C8B-B14F-4D97-AF65-F5344CB8AC3E}">
        <p14:creationId xmlns:p14="http://schemas.microsoft.com/office/powerpoint/2010/main" val="25421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D41F5-0FC3-4DD7-85FE-39D1C58B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/>
          <a:p>
            <a:r>
              <a:rPr lang="cs-CZ" dirty="0"/>
              <a:t>Sponzoři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6AD64B-12AB-4133-83BF-135602CF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962"/>
            <a:ext cx="10515600" cy="1620456"/>
          </a:xfrm>
        </p:spPr>
        <p:txBody>
          <a:bodyPr/>
          <a:lstStyle/>
          <a:p>
            <a:r>
              <a:rPr lang="cs-CZ" dirty="0"/>
              <a:t>Manželé Bímovi (2016)</a:t>
            </a:r>
          </a:p>
          <a:p>
            <a:r>
              <a:rPr lang="cs-CZ" dirty="0"/>
              <a:t>Divadlo Bolka Polívky a Jaroslav Dušek (2018)</a:t>
            </a:r>
          </a:p>
          <a:p>
            <a:r>
              <a:rPr lang="cs-CZ" dirty="0"/>
              <a:t>Web, grafika – Shoptet, Aleše Fodor, Radka Stará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859A74-01E7-42F7-A22C-DFEFB77D47F1}"/>
              </a:ext>
            </a:extLst>
          </p:cNvPr>
          <p:cNvSpPr txBox="1">
            <a:spLocks/>
          </p:cNvSpPr>
          <p:nvPr/>
        </p:nvSpPr>
        <p:spPr>
          <a:xfrm>
            <a:off x="838200" y="3134109"/>
            <a:ext cx="10515600" cy="859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Spřátelené organizace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9C0FE1B-E4F4-4560-8A70-2CE69F5961E5}"/>
              </a:ext>
            </a:extLst>
          </p:cNvPr>
          <p:cNvSpPr txBox="1">
            <a:spLocks/>
          </p:cNvSpPr>
          <p:nvPr/>
        </p:nvSpPr>
        <p:spPr>
          <a:xfrm>
            <a:off x="838200" y="4117958"/>
            <a:ext cx="10515600" cy="2137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Jednota tlumočníků a překladatelů</a:t>
            </a:r>
          </a:p>
          <a:p>
            <a:r>
              <a:rPr lang="cs-CZ" dirty="0"/>
              <a:t>Evropské fórum tlumočníků znakového jazyka</a:t>
            </a:r>
          </a:p>
          <a:p>
            <a:r>
              <a:rPr lang="cs-CZ" dirty="0"/>
              <a:t>Asociace organizací neslyšících, nedoslýchavých a jejich přátel</a:t>
            </a:r>
          </a:p>
        </p:txBody>
      </p:sp>
    </p:spTree>
    <p:extLst>
      <p:ext uri="{BB962C8B-B14F-4D97-AF65-F5344CB8AC3E}">
        <p14:creationId xmlns:p14="http://schemas.microsoft.com/office/powerpoint/2010/main" val="17522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4DEE8-8311-4990-A6C4-7AC93CC8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Zdroj: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00C9D-F95B-4463-AD91-CA86F1451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Oficiální web ČKTZJ:</a:t>
            </a:r>
          </a:p>
          <a:p>
            <a:r>
              <a:rPr lang="cs-CZ" sz="4400" dirty="0"/>
              <a:t>http://www.cktzj.com/</a:t>
            </a:r>
          </a:p>
        </p:txBody>
      </p:sp>
    </p:spTree>
    <p:extLst>
      <p:ext uri="{BB962C8B-B14F-4D97-AF65-F5344CB8AC3E}">
        <p14:creationId xmlns:p14="http://schemas.microsoft.com/office/powerpoint/2010/main" val="26203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AE376-EBD6-4C71-B26B-2E8EA58E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O komoře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96217-1BD1-4EC1-BA22-3F6A43B3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Nezisková organizace</a:t>
            </a:r>
          </a:p>
          <a:p>
            <a:r>
              <a:rPr lang="cs-CZ" sz="3600" dirty="0"/>
              <a:t>Sdružuje členy nezávisle na stavu jejich sluchu</a:t>
            </a:r>
          </a:p>
          <a:p>
            <a:r>
              <a:rPr lang="cs-CZ" sz="3600" dirty="0"/>
              <a:t>O co usiluje:</a:t>
            </a:r>
          </a:p>
          <a:p>
            <a:pPr lvl="1"/>
            <a:r>
              <a:rPr lang="cs-CZ" sz="3200" dirty="0"/>
              <a:t>Lepší podmínky pro tlumočníky</a:t>
            </a:r>
          </a:p>
          <a:p>
            <a:pPr lvl="1"/>
            <a:r>
              <a:rPr lang="cs-CZ" sz="3200" dirty="0"/>
              <a:t>Rozvoj profese</a:t>
            </a:r>
          </a:p>
          <a:p>
            <a:pPr lvl="1"/>
            <a:r>
              <a:rPr lang="cs-CZ" sz="3200" dirty="0"/>
              <a:t>Naplění práv a potřeb neslyšících, nedoslýchavých a ohluchlých lidí</a:t>
            </a:r>
          </a:p>
          <a:p>
            <a:pPr lvl="1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822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F7B1D-7C49-4E98-A198-A6869314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B1347-ED52-4F4F-B323-8D86D038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20. 12. 2000 – reakce na neutěšenou situaci tlumočení v ČR</a:t>
            </a:r>
          </a:p>
          <a:p>
            <a:r>
              <a:rPr lang="cs-CZ" dirty="0"/>
              <a:t>Zakládající členové:</a:t>
            </a:r>
          </a:p>
          <a:p>
            <a:pPr lvl="1"/>
            <a:r>
              <a:rPr lang="cs-CZ" dirty="0"/>
              <a:t>Jiří Janeček – až do roku 2005 byl předsedou</a:t>
            </a:r>
          </a:p>
          <a:p>
            <a:pPr lvl="1"/>
            <a:r>
              <a:rPr lang="cs-CZ" dirty="0"/>
              <a:t>Gabriela Houdková</a:t>
            </a:r>
          </a:p>
          <a:p>
            <a:pPr lvl="1"/>
            <a:r>
              <a:rPr lang="cs-CZ" dirty="0"/>
              <a:t>Fedor Krajčík</a:t>
            </a:r>
          </a:p>
          <a:p>
            <a:pPr lvl="1"/>
            <a:r>
              <a:rPr lang="cs-CZ" dirty="0"/>
              <a:t>Eva Březinová</a:t>
            </a:r>
          </a:p>
          <a:p>
            <a:pPr lvl="1"/>
            <a:r>
              <a:rPr lang="cs-CZ" dirty="0"/>
              <a:t>Jana Servusová</a:t>
            </a:r>
          </a:p>
          <a:p>
            <a:r>
              <a:rPr lang="cs-CZ" dirty="0"/>
              <a:t>Do roku 2002 – organizace spojující mladé sympatizanty a studenty</a:t>
            </a:r>
          </a:p>
        </p:txBody>
      </p:sp>
    </p:spTree>
    <p:extLst>
      <p:ext uri="{BB962C8B-B14F-4D97-AF65-F5344CB8AC3E}">
        <p14:creationId xmlns:p14="http://schemas.microsoft.com/office/powerpoint/2010/main" val="2627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E014D-4228-447B-95E0-962CE94F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987"/>
            <a:ext cx="10515600" cy="6007261"/>
          </a:xfrm>
        </p:spPr>
        <p:txBody>
          <a:bodyPr/>
          <a:lstStyle/>
          <a:p>
            <a:r>
              <a:rPr lang="cs-CZ" dirty="0"/>
              <a:t>2003 – Komora je členem Evropského fóra tlumočníků znakového jazyka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Podepsáno srdcem – tlumočený koncert</a:t>
            </a:r>
          </a:p>
          <a:p>
            <a:pPr lvl="1"/>
            <a:r>
              <a:rPr lang="cs-CZ" dirty="0"/>
              <a:t>Tlumočník očima neslyšícího dítěte – obohacení o vzdělávací aktivity</a:t>
            </a:r>
          </a:p>
          <a:p>
            <a:pPr lvl="1"/>
            <a:r>
              <a:rPr lang="cs-CZ" dirty="0"/>
              <a:t>Tracyho tygr – první </a:t>
            </a:r>
            <a:r>
              <a:rPr lang="cs-CZ" b="1" dirty="0"/>
              <a:t>stínově </a:t>
            </a:r>
            <a:r>
              <a:rPr lang="cs-CZ" dirty="0"/>
              <a:t>tlumočené představení</a:t>
            </a:r>
          </a:p>
          <a:p>
            <a:r>
              <a:rPr lang="cs-CZ" dirty="0"/>
              <a:t>2004 – překročení hranice 50 členů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V melounovém cukru – první </a:t>
            </a:r>
            <a:r>
              <a:rPr lang="cs-CZ" b="1" dirty="0"/>
              <a:t>zónově</a:t>
            </a:r>
            <a:r>
              <a:rPr lang="cs-CZ" dirty="0"/>
              <a:t> tlumočené představení</a:t>
            </a:r>
          </a:p>
          <a:p>
            <a:pPr lvl="1"/>
            <a:r>
              <a:rPr lang="cs-CZ" dirty="0"/>
              <a:t>Televizní klub neslyšících</a:t>
            </a:r>
          </a:p>
          <a:p>
            <a:r>
              <a:rPr lang="cs-CZ" dirty="0"/>
              <a:t>2005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Perfect days – </a:t>
            </a:r>
            <a:r>
              <a:rPr lang="cs-CZ" b="1" dirty="0"/>
              <a:t>staticky</a:t>
            </a:r>
            <a:r>
              <a:rPr lang="cs-CZ" dirty="0"/>
              <a:t> tlumočené představení</a:t>
            </a:r>
          </a:p>
        </p:txBody>
      </p:sp>
    </p:spTree>
    <p:extLst>
      <p:ext uri="{BB962C8B-B14F-4D97-AF65-F5344CB8AC3E}">
        <p14:creationId xmlns:p14="http://schemas.microsoft.com/office/powerpoint/2010/main" val="33639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5A6770-2003-47FD-8F62-598B32BE6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114"/>
            <a:ext cx="10515600" cy="6065134"/>
          </a:xfrm>
        </p:spPr>
        <p:txBody>
          <a:bodyPr/>
          <a:lstStyle/>
          <a:p>
            <a:r>
              <a:rPr lang="cs-CZ" dirty="0"/>
              <a:t>2006 – volba nového předsedy – zvolení Nadi Dingové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Výroční zasedání a konference – přes 150 zahraničních hostů</a:t>
            </a:r>
          </a:p>
          <a:p>
            <a:pPr lvl="1"/>
            <a:r>
              <a:rPr lang="cs-CZ" dirty="0"/>
              <a:t>JPD 3 – vyškolení lektorů a vytvoření výukových materiálů</a:t>
            </a:r>
          </a:p>
          <a:p>
            <a:pPr lvl="1"/>
            <a:r>
              <a:rPr lang="cs-CZ" dirty="0"/>
              <a:t>Zahrada – </a:t>
            </a:r>
            <a:r>
              <a:rPr lang="cs-CZ" b="1" dirty="0"/>
              <a:t>experimentálně </a:t>
            </a:r>
            <a:r>
              <a:rPr lang="cs-CZ" dirty="0"/>
              <a:t>tlumočené představení</a:t>
            </a:r>
            <a:endParaRPr lang="cs-CZ" b="1" dirty="0"/>
          </a:p>
          <a:p>
            <a:r>
              <a:rPr lang="cs-CZ" dirty="0"/>
              <a:t>2007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Konference Tlumočník jako most mezi slyšícím lékařem a neslyšícím pacientem</a:t>
            </a:r>
          </a:p>
          <a:p>
            <a:r>
              <a:rPr lang="cs-CZ" dirty="0"/>
              <a:t>2008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Ukončení JPD 3</a:t>
            </a:r>
          </a:p>
          <a:p>
            <a:pPr lvl="1"/>
            <a:r>
              <a:rPr lang="cs-CZ" dirty="0"/>
              <a:t>Spolupráce s Evropským fórem – týdenní letní škola, výuka tlumočení mezi angličtinou a znakovým jazykem</a:t>
            </a:r>
          </a:p>
        </p:txBody>
      </p:sp>
    </p:spTree>
    <p:extLst>
      <p:ext uri="{BB962C8B-B14F-4D97-AF65-F5344CB8AC3E}">
        <p14:creationId xmlns:p14="http://schemas.microsoft.com/office/powerpoint/2010/main" val="9353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74B0D3-1804-440F-B58E-43295391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473"/>
            <a:ext cx="10515600" cy="6285054"/>
          </a:xfrm>
        </p:spPr>
        <p:txBody>
          <a:bodyPr/>
          <a:lstStyle/>
          <a:p>
            <a:r>
              <a:rPr lang="cs-CZ" dirty="0"/>
              <a:t>2009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27 seminářů v rámci Certifikačního vzdělávacího programu</a:t>
            </a:r>
          </a:p>
          <a:p>
            <a:pPr lvl="1"/>
            <a:r>
              <a:rPr lang="cs-CZ" dirty="0"/>
              <a:t>4 letní, 2 zimní a 2 průběžné kurzy</a:t>
            </a:r>
          </a:p>
          <a:p>
            <a:pPr lvl="1"/>
            <a:r>
              <a:rPr lang="cs-CZ" dirty="0"/>
              <a:t>Spuštění WEBliku – internetová televize pro neslyšící děti, dospívající a jejich rodiče a tlumočníky</a:t>
            </a:r>
          </a:p>
          <a:p>
            <a:pPr lvl="1"/>
            <a:r>
              <a:rPr lang="cs-CZ" dirty="0"/>
              <a:t>Vytvoření DVD jako prevence proti syndromu vyhoření vyvolaného u tlumočníků nezvládajících stres</a:t>
            </a:r>
          </a:p>
          <a:p>
            <a:r>
              <a:rPr lang="cs-CZ" dirty="0"/>
              <a:t>2010-2011</a:t>
            </a:r>
          </a:p>
          <a:p>
            <a:r>
              <a:rPr lang="cs-CZ" dirty="0"/>
              <a:t>Projekty:</a:t>
            </a:r>
          </a:p>
          <a:p>
            <a:pPr lvl="1"/>
            <a:r>
              <a:rPr lang="cs-CZ" dirty="0"/>
              <a:t>Oslavy 10. výročí</a:t>
            </a:r>
          </a:p>
          <a:p>
            <a:pPr lvl="1"/>
            <a:r>
              <a:rPr lang="cs-CZ" dirty="0"/>
              <a:t>Eurosign interpreter – ověření materiálů pro tlumočníky mezi dvěma znakovými jazyky</a:t>
            </a:r>
          </a:p>
          <a:p>
            <a:pPr lvl="1"/>
            <a:r>
              <a:rPr lang="cs-CZ" dirty="0"/>
              <a:t>Tlumočené prohlídky</a:t>
            </a:r>
          </a:p>
          <a:p>
            <a:pPr lvl="1"/>
            <a:r>
              <a:rPr lang="cs-CZ" dirty="0"/>
              <a:t>Tlumočené zážitkové dny</a:t>
            </a:r>
          </a:p>
        </p:txBody>
      </p:sp>
    </p:spTree>
    <p:extLst>
      <p:ext uri="{BB962C8B-B14F-4D97-AF65-F5344CB8AC3E}">
        <p14:creationId xmlns:p14="http://schemas.microsoft.com/office/powerpoint/2010/main" val="19587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2DF77-2712-43E0-8587-194336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směřování Komory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C6279E-A2D8-46B0-941A-1D0F826C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Jednání o lepším legislativním ukotvením tlumočníka</a:t>
            </a:r>
          </a:p>
          <a:p>
            <a:r>
              <a:rPr lang="cs-CZ" dirty="0"/>
              <a:t>Lepší podmínky pro tlumočníky a dostupnost pro občany</a:t>
            </a:r>
          </a:p>
          <a:p>
            <a:r>
              <a:rPr lang="cs-CZ" dirty="0"/>
              <a:t>Neformální setkání na určitá témata</a:t>
            </a:r>
          </a:p>
          <a:p>
            <a:r>
              <a:rPr lang="cs-CZ" dirty="0"/>
              <a:t>Relaxační aktivity, semináře</a:t>
            </a:r>
          </a:p>
          <a:p>
            <a:r>
              <a:rPr lang="cs-CZ" dirty="0"/>
              <a:t>Komoří zpravodaj</a:t>
            </a:r>
          </a:p>
          <a:p>
            <a:pPr lvl="1"/>
            <a:r>
              <a:rPr lang="cs-CZ" dirty="0"/>
              <a:t>Informace o dění v Komoře</a:t>
            </a:r>
          </a:p>
          <a:p>
            <a:r>
              <a:rPr lang="cs-CZ" dirty="0"/>
              <a:t>Komoří bulettiny</a:t>
            </a:r>
          </a:p>
          <a:p>
            <a:pPr lvl="1"/>
            <a:r>
              <a:rPr lang="cs-CZ" dirty="0"/>
              <a:t>Tématické zpravodaje zasílané e-mailem</a:t>
            </a:r>
          </a:p>
        </p:txBody>
      </p:sp>
    </p:spTree>
    <p:extLst>
      <p:ext uri="{BB962C8B-B14F-4D97-AF65-F5344CB8AC3E}">
        <p14:creationId xmlns:p14="http://schemas.microsoft.com/office/powerpoint/2010/main" val="34079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07B4C-B9AE-451D-BCD7-75D2FBE3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předsedkyně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F21889-E168-408C-8D80-B16F7C46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9142" cy="4351338"/>
          </a:xfrm>
        </p:spPr>
        <p:txBody>
          <a:bodyPr/>
          <a:lstStyle/>
          <a:p>
            <a:r>
              <a:rPr lang="cs-CZ" dirty="0"/>
              <a:t>Bc. Barbora Fodorová</a:t>
            </a:r>
          </a:p>
          <a:p>
            <a:r>
              <a:rPr lang="cs-CZ" dirty="0"/>
              <a:t>Absolvovala obor Čeština v komunikaci neslyšících na FFUK</a:t>
            </a:r>
          </a:p>
          <a:p>
            <a:r>
              <a:rPr lang="cs-CZ" i="1" dirty="0"/>
              <a:t>„Práce v Komoře je pro mě velkou výzvou a zkušeností. Je radost pracovat v týmu s mými báječnými kolegyněmi a být takříkajíc „u toho“, když drobnými krůčky můžeme naši profesi posouvat vpřed.“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1F1A76-EED5-4EFE-8610-1A2F432C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59" y="684776"/>
            <a:ext cx="5347491" cy="54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B8AD8-622A-4BC3-B8F0-36EEF287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r>
              <a:rPr lang="cs-CZ" dirty="0"/>
              <a:t>Etický kodex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D1A99-2BF0-49FF-B14F-254BF0E6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790"/>
            <a:ext cx="10515600" cy="4892173"/>
          </a:xfrm>
        </p:spPr>
        <p:txBody>
          <a:bodyPr/>
          <a:lstStyle/>
          <a:p>
            <a:r>
              <a:rPr lang="cs-CZ" dirty="0"/>
              <a:t>Práva a povinnosti tlumočníků při vykonávání profese</a:t>
            </a:r>
          </a:p>
          <a:p>
            <a:r>
              <a:rPr lang="cs-CZ" dirty="0"/>
              <a:t>Platí v situacích, které nejsou jinak regulovány zákonem nebo jinou legislativou</a:t>
            </a:r>
          </a:p>
          <a:p>
            <a:r>
              <a:rPr lang="cs-CZ" dirty="0"/>
              <a:t>Vytvořen, ab byla naplněna práva klientů na plnohodnotnou komunikaci</a:t>
            </a:r>
          </a:p>
          <a:p>
            <a:r>
              <a:rPr lang="cs-CZ" dirty="0"/>
              <a:t>Spravován tříčlennou komisí</a:t>
            </a:r>
          </a:p>
          <a:p>
            <a:pPr lvl="1"/>
            <a:r>
              <a:rPr lang="cs-CZ" dirty="0"/>
              <a:t>Bc. Petr Pánek</a:t>
            </a:r>
          </a:p>
          <a:p>
            <a:pPr lvl="1"/>
            <a:r>
              <a:rPr lang="cs-CZ" dirty="0"/>
              <a:t>Bc. Michal Brhel</a:t>
            </a:r>
          </a:p>
          <a:p>
            <a:pPr lvl="1"/>
            <a:r>
              <a:rPr lang="cs-CZ" dirty="0"/>
              <a:t>Třetí pozice momentálně není obsazena</a:t>
            </a:r>
          </a:p>
        </p:txBody>
      </p:sp>
    </p:spTree>
    <p:extLst>
      <p:ext uri="{BB962C8B-B14F-4D97-AF65-F5344CB8AC3E}">
        <p14:creationId xmlns:p14="http://schemas.microsoft.com/office/powerpoint/2010/main" val="30951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627</Words>
  <Application>Microsoft Office PowerPoint</Application>
  <PresentationFormat>Vlastní</PresentationFormat>
  <Paragraphs>107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Office Theme</vt:lpstr>
      <vt:lpstr>Česká komora tlumočníků znakového jazyka</vt:lpstr>
      <vt:lpstr>O komoře</vt:lpstr>
      <vt:lpstr>Historie</vt:lpstr>
      <vt:lpstr>Prezentace aplikace PowerPoint</vt:lpstr>
      <vt:lpstr>Prezentace aplikace PowerPoint</vt:lpstr>
      <vt:lpstr>Prezentace aplikace PowerPoint</vt:lpstr>
      <vt:lpstr>Současné směřování Komory</vt:lpstr>
      <vt:lpstr>Aktuální předsedkyně</vt:lpstr>
      <vt:lpstr>Etický kodex</vt:lpstr>
      <vt:lpstr>Shrnutí bodů kodexu</vt:lpstr>
      <vt:lpstr>Prezentace aplikace PowerPoint</vt:lpstr>
      <vt:lpstr>Členství v Komoře</vt:lpstr>
      <vt:lpstr>Sponzoři</vt:lpstr>
      <vt:lpstr>Zdroj: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komora tlumočníků znakového jazyka</dc:title>
  <dc:creator>Jiří Hájek</dc:creator>
  <cp:lastModifiedBy>admin</cp:lastModifiedBy>
  <cp:revision>12</cp:revision>
  <dcterms:created xsi:type="dcterms:W3CDTF">2021-01-03T15:33:30Z</dcterms:created>
  <dcterms:modified xsi:type="dcterms:W3CDTF">2021-01-03T20:49:50Z</dcterms:modified>
</cp:coreProperties>
</file>