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59" r:id="rId7"/>
    <p:sldId id="260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C1E302-FEAB-4215-8DA4-B73CB8036B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6600" dirty="0"/>
              <a:t>Co je to literatura pro děti</a:t>
            </a:r>
            <a:endParaRPr lang="cs-CZ" sz="6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87416E-03FF-45EC-AF90-F59E5AE085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5400" dirty="0"/>
              <a:t>(A MLÁDEŽ)</a:t>
            </a:r>
          </a:p>
        </p:txBody>
      </p:sp>
    </p:spTree>
    <p:extLst>
      <p:ext uri="{BB962C8B-B14F-4D97-AF65-F5344CB8AC3E}">
        <p14:creationId xmlns:p14="http://schemas.microsoft.com/office/powerpoint/2010/main" val="13096644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26522E-9357-4AAD-B265-8D5BEC41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/>
              <a:t>Lederbuchová</a:t>
            </a:r>
            <a:r>
              <a:rPr lang="cs-CZ" altLang="cs-CZ" dirty="0"/>
              <a:t>: </a:t>
            </a:r>
            <a:r>
              <a:rPr lang="cs-CZ" altLang="cs-CZ" i="1" dirty="0"/>
              <a:t>PRŮVODCE LIT. DÍLEM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F22539-3AB9-4E49-9E46-DB6FA4292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800" i="1" dirty="0"/>
              <a:t>Literatura pro děti a mládež – </a:t>
            </a:r>
            <a:r>
              <a:rPr lang="cs-CZ" sz="2800" i="1" dirty="0">
                <a:highlight>
                  <a:srgbClr val="FFFF00"/>
                </a:highlight>
              </a:rPr>
              <a:t>část národní i světové literatury, literatura se specificky utvářenou estetickou funkcí: Vychází vstříc dětským čtenářským zájmům, potřebám a schopnostem </a:t>
            </a:r>
            <a:r>
              <a:rPr lang="cs-CZ" sz="2800" i="1" dirty="0"/>
              <a:t>– jak tematickým zaměřením do světa dětství a mládí (tematicky není omezena, ale svět dospělých je zobrazován jako blízký dětské, nebo přímo ve stylizovaném pohledu dítěte), tak jednoduchou kompozicí a jazykem – v souhrnu jde o </a:t>
            </a:r>
            <a:r>
              <a:rPr lang="cs-CZ" sz="2800" i="1" dirty="0">
                <a:highlight>
                  <a:srgbClr val="FFFF00"/>
                </a:highlight>
              </a:rPr>
              <a:t>tzv. dětský aspekt </a:t>
            </a:r>
            <a:r>
              <a:rPr lang="cs-CZ" sz="2800" i="1" dirty="0"/>
              <a:t>literární struktury zaručující dobrou </a:t>
            </a:r>
            <a:r>
              <a:rPr lang="cs-CZ" sz="2800" i="1" dirty="0" err="1"/>
              <a:t>komunikovatelnost</a:t>
            </a:r>
            <a:r>
              <a:rPr lang="cs-CZ" sz="2800" i="1" dirty="0"/>
              <a:t> významů textu pro děti určitého věku.</a:t>
            </a:r>
            <a:endParaRPr lang="cs-CZ" altLang="cs-CZ" sz="2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739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03BF85-A8B5-4BA9-A785-A904E67BB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029903"/>
            <a:ext cx="4447786" cy="483749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altLang="cs-CZ" sz="3600" dirty="0"/>
          </a:p>
          <a:p>
            <a:pPr marL="0" indent="0" algn="just">
              <a:buNone/>
            </a:pPr>
            <a:r>
              <a:rPr lang="cs-CZ" altLang="cs-CZ" sz="3600" dirty="0" err="1"/>
              <a:t>Kinderliteratur</a:t>
            </a:r>
            <a:endParaRPr lang="cs-CZ" altLang="cs-CZ" sz="3600" dirty="0"/>
          </a:p>
          <a:p>
            <a:pPr marL="0" indent="0" algn="just">
              <a:buNone/>
            </a:pPr>
            <a:r>
              <a:rPr lang="cs-CZ" altLang="cs-CZ" sz="3600" dirty="0" err="1"/>
              <a:t>Children‘s</a:t>
            </a:r>
            <a:r>
              <a:rPr lang="cs-CZ" altLang="cs-CZ" sz="3600" dirty="0"/>
              <a:t> </a:t>
            </a:r>
            <a:r>
              <a:rPr lang="cs-CZ" altLang="cs-CZ" sz="3600" dirty="0" err="1"/>
              <a:t>literature</a:t>
            </a:r>
            <a:endParaRPr lang="cs-CZ" altLang="cs-CZ" sz="3600" dirty="0"/>
          </a:p>
          <a:p>
            <a:pPr marL="0" indent="0" algn="just">
              <a:buNone/>
            </a:pPr>
            <a:r>
              <a:rPr lang="cs-CZ" altLang="cs-CZ" sz="3600" dirty="0"/>
              <a:t>Literatura </a:t>
            </a:r>
            <a:r>
              <a:rPr lang="cs-CZ" altLang="cs-CZ" sz="3600" dirty="0" err="1"/>
              <a:t>infantil</a:t>
            </a:r>
            <a:endParaRPr lang="cs-CZ" altLang="cs-CZ" sz="3600" dirty="0"/>
          </a:p>
          <a:p>
            <a:pPr marL="0" indent="0" algn="just">
              <a:buNone/>
            </a:pPr>
            <a:r>
              <a:rPr lang="cs-CZ" altLang="cs-CZ" sz="3600" dirty="0" err="1"/>
              <a:t>Littérature</a:t>
            </a:r>
            <a:r>
              <a:rPr lang="cs-CZ" altLang="cs-CZ" sz="3600" dirty="0"/>
              <a:t> </a:t>
            </a:r>
            <a:r>
              <a:rPr lang="cs-CZ" altLang="cs-CZ" sz="3600" dirty="0" err="1"/>
              <a:t>d'enfance</a:t>
            </a:r>
            <a:endParaRPr lang="cs-CZ" altLang="cs-CZ" sz="3600" dirty="0"/>
          </a:p>
          <a:p>
            <a:pPr marL="0" indent="0" algn="just">
              <a:buNone/>
            </a:pPr>
            <a:r>
              <a:rPr lang="cs-CZ" altLang="cs-CZ" sz="3600" dirty="0"/>
              <a:t>Literatura </a:t>
            </a:r>
            <a:r>
              <a:rPr lang="cs-CZ" altLang="cs-CZ" sz="3600" dirty="0" err="1"/>
              <a:t>dla</a:t>
            </a:r>
            <a:r>
              <a:rPr lang="cs-CZ" altLang="cs-CZ" sz="3600" dirty="0"/>
              <a:t> </a:t>
            </a:r>
            <a:r>
              <a:rPr lang="cs-CZ" altLang="cs-CZ" sz="3600" dirty="0" err="1"/>
              <a:t>dzieci</a:t>
            </a:r>
            <a:endParaRPr lang="cs-CZ" altLang="cs-CZ" sz="3600" dirty="0"/>
          </a:p>
          <a:p>
            <a:pPr marL="0" indent="0" algn="just">
              <a:buNone/>
            </a:pPr>
            <a:r>
              <a:rPr lang="cs-CZ" altLang="cs-CZ" sz="3600" dirty="0" err="1"/>
              <a:t>Barnelitteratur</a:t>
            </a:r>
            <a:endParaRPr lang="cs-CZ" altLang="cs-CZ" sz="3600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969974C-1C3F-4F5D-B81F-AA53126D9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6796" y="1029903"/>
            <a:ext cx="4995511" cy="48374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600" dirty="0"/>
          </a:p>
          <a:p>
            <a:pPr marL="0" indent="0">
              <a:buNone/>
            </a:pPr>
            <a:r>
              <a:rPr lang="cs-CZ" sz="3600" dirty="0" err="1"/>
              <a:t>Jugendliteratur</a:t>
            </a:r>
            <a:endParaRPr lang="cs-CZ" sz="3600" dirty="0"/>
          </a:p>
          <a:p>
            <a:pPr marL="0" indent="0">
              <a:buNone/>
            </a:pPr>
            <a:r>
              <a:rPr lang="cs-CZ" sz="3600" dirty="0"/>
              <a:t>(YA/NA </a:t>
            </a:r>
            <a:r>
              <a:rPr lang="cs-CZ" sz="3600" dirty="0" err="1"/>
              <a:t>literature</a:t>
            </a:r>
            <a:r>
              <a:rPr lang="cs-CZ" sz="3600" dirty="0"/>
              <a:t>)</a:t>
            </a:r>
          </a:p>
          <a:p>
            <a:pPr marL="0" indent="0">
              <a:buNone/>
            </a:pPr>
            <a:r>
              <a:rPr lang="cs-CZ" sz="3600" dirty="0"/>
              <a:t>Literatura </a:t>
            </a:r>
            <a:r>
              <a:rPr lang="cs-CZ" sz="3600" dirty="0" err="1"/>
              <a:t>juvenil</a:t>
            </a:r>
            <a:endParaRPr lang="cs-CZ" sz="3600" dirty="0"/>
          </a:p>
          <a:p>
            <a:pPr marL="0" indent="0">
              <a:buNone/>
            </a:pPr>
            <a:r>
              <a:rPr lang="cs-CZ" sz="3600" dirty="0" err="1"/>
              <a:t>Littérature</a:t>
            </a:r>
            <a:r>
              <a:rPr lang="cs-CZ" sz="3600" dirty="0"/>
              <a:t> de </a:t>
            </a:r>
            <a:r>
              <a:rPr lang="cs-CZ" sz="3600" dirty="0" err="1"/>
              <a:t>jeunesse</a:t>
            </a:r>
            <a:endParaRPr lang="cs-CZ" sz="3600" dirty="0"/>
          </a:p>
          <a:p>
            <a:pPr marL="0" indent="0">
              <a:buNone/>
            </a:pPr>
            <a:r>
              <a:rPr lang="cs-CZ" sz="3600" dirty="0"/>
              <a:t>Literatura </a:t>
            </a:r>
            <a:r>
              <a:rPr lang="cs-CZ" sz="3600" dirty="0" err="1"/>
              <a:t>dla</a:t>
            </a:r>
            <a:r>
              <a:rPr lang="cs-CZ" sz="3600" dirty="0"/>
              <a:t> </a:t>
            </a:r>
            <a:r>
              <a:rPr lang="cs-CZ" sz="3600" dirty="0" err="1"/>
              <a:t>młodzieży</a:t>
            </a:r>
            <a:endParaRPr lang="cs-CZ" sz="3600" dirty="0"/>
          </a:p>
          <a:p>
            <a:pPr marL="0" indent="0">
              <a:buNone/>
            </a:pPr>
            <a:r>
              <a:rPr lang="cs-CZ" sz="3600" dirty="0" err="1"/>
              <a:t>Ungdomslitteratur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89073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3D8CA57A-BE23-4932-8CF4-4EFC757DA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39800"/>
          </a:xfrm>
        </p:spPr>
        <p:txBody>
          <a:bodyPr/>
          <a:lstStyle/>
          <a:p>
            <a:r>
              <a:rPr lang="cs-CZ" altLang="cs-CZ" dirty="0"/>
              <a:t>Peterka (in </a:t>
            </a:r>
            <a:r>
              <a:rPr lang="cs-CZ" altLang="cs-CZ" dirty="0" err="1"/>
              <a:t>Vlašín</a:t>
            </a:r>
            <a:r>
              <a:rPr lang="cs-CZ" altLang="cs-CZ" dirty="0"/>
              <a:t>: </a:t>
            </a:r>
            <a:r>
              <a:rPr lang="cs-CZ" altLang="cs-CZ" i="1" dirty="0"/>
              <a:t>Slovník lit. teorie</a:t>
            </a:r>
            <a:r>
              <a:rPr lang="cs-CZ" altLang="cs-CZ" dirty="0"/>
              <a:t>)</a:t>
            </a:r>
            <a:endParaRPr 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E43809C-AC8B-4E02-A2AE-49659AEBE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03860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cs-CZ" sz="2400" i="1" dirty="0">
                <a:highlight>
                  <a:srgbClr val="FFFF00"/>
                </a:highlight>
              </a:rPr>
              <a:t>Integrální součást umělecké literatury</a:t>
            </a:r>
            <a:r>
              <a:rPr lang="cs-CZ" sz="2400" i="1" dirty="0"/>
              <a:t>, určená </a:t>
            </a:r>
            <a:r>
              <a:rPr lang="cs-CZ" sz="2400" i="1" dirty="0">
                <a:highlight>
                  <a:srgbClr val="FFFF00"/>
                </a:highlight>
              </a:rPr>
              <a:t>specifickou modifikací svých funkcí</a:t>
            </a:r>
            <a:r>
              <a:rPr lang="cs-CZ" sz="2400" i="1" dirty="0"/>
              <a:t> tak, aby byla </a:t>
            </a:r>
            <a:r>
              <a:rPr lang="cs-CZ" sz="2400" i="1" dirty="0">
                <a:highlight>
                  <a:srgbClr val="FFFF00"/>
                </a:highlight>
              </a:rPr>
              <a:t>esteticky, didakticky a eticky aktuální pro čtenáře v rozpětí od 3 do 15 let</a:t>
            </a:r>
            <a:r>
              <a:rPr lang="cs-CZ" sz="2400" i="1" dirty="0"/>
              <a:t>. Mnohostranným a podle věku diferencovaným </a:t>
            </a:r>
            <a:r>
              <a:rPr lang="cs-CZ" sz="2400" i="1" dirty="0">
                <a:highlight>
                  <a:srgbClr val="FFFF00"/>
                </a:highlight>
              </a:rPr>
              <a:t>posláním</a:t>
            </a:r>
            <a:r>
              <a:rPr lang="cs-CZ" sz="2400" i="1" dirty="0"/>
              <a:t> d. l. je zejména </a:t>
            </a:r>
            <a:r>
              <a:rPr lang="cs-CZ" sz="2400" i="1" dirty="0">
                <a:highlight>
                  <a:srgbClr val="FFFF00"/>
                </a:highlight>
              </a:rPr>
              <a:t>probouzet aktivní vztah k jazyku jakožto základnímu prostředku zespolečenštění </a:t>
            </a:r>
            <a:r>
              <a:rPr lang="cs-CZ" sz="2400" i="1" dirty="0"/>
              <a:t>(utvrdit výslovnost hlásek, probudit vědomí rytmické organizace pohybu a vůbec vztahové organizace skutečnosti, přispět k osvojení významu slov i jejich významové mnohotvárnosti), </a:t>
            </a:r>
            <a:r>
              <a:rPr lang="cs-CZ" sz="2400" i="1" dirty="0">
                <a:highlight>
                  <a:srgbClr val="FFFF00"/>
                </a:highlight>
              </a:rPr>
              <a:t>podněcovat dětskou spontaneitu a fantazii, vyvolávat podněty k poznávání </a:t>
            </a:r>
            <a:r>
              <a:rPr lang="cs-CZ" sz="2400" i="1" dirty="0"/>
              <a:t>nových reálií a </a:t>
            </a:r>
            <a:r>
              <a:rPr lang="cs-CZ" sz="2400" i="1" dirty="0">
                <a:highlight>
                  <a:srgbClr val="FFFF00"/>
                </a:highlight>
              </a:rPr>
              <a:t>nenásilně vytvářet kritéria mravního a estetického hodnocení</a:t>
            </a:r>
            <a:r>
              <a:rPr lang="cs-CZ" sz="2400" i="1" dirty="0"/>
              <a:t>. </a:t>
            </a:r>
            <a:r>
              <a:rPr lang="cs-CZ" sz="2400" i="1" dirty="0" err="1"/>
              <a:t>D.l</a:t>
            </a:r>
            <a:r>
              <a:rPr lang="cs-CZ" sz="2400" i="1" dirty="0"/>
              <a:t>. je diferencována pro tři hlavní </a:t>
            </a:r>
            <a:r>
              <a:rPr lang="cs-CZ" sz="2400" i="1" dirty="0">
                <a:highlight>
                  <a:srgbClr val="FFFF00"/>
                </a:highlight>
              </a:rPr>
              <a:t>věkové stupně </a:t>
            </a:r>
            <a:r>
              <a:rPr lang="cs-CZ" sz="2400" i="1" dirty="0"/>
              <a:t>– pro věk předškolní (3-6 let), mladší školní věk (6-11 let) a pro starší školní věk (11-15 let). Každý stupeň má svou charakteristickou žánrovou skladbu […].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95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A9E931-5906-4F74-BF11-C033B042D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Toman: </a:t>
            </a:r>
            <a:r>
              <a:rPr lang="cs-CZ" altLang="cs-CZ" i="1" dirty="0"/>
              <a:t>Vybrané kapitoly z teorie dětské literatury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F89CFC-2960-4A7C-AA37-9DD6B23AF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i="1" dirty="0"/>
              <a:t>Pojmem literatura pro děti a mládež označujeme </a:t>
            </a:r>
            <a:r>
              <a:rPr lang="cs-CZ" sz="2800" i="1" dirty="0">
                <a:highlight>
                  <a:srgbClr val="FFFF00"/>
                </a:highlight>
              </a:rPr>
              <a:t>oblast literární tvorby záměrně určené věkově vymezenému okruhu nedospělých posluchačů a čtenářů </a:t>
            </a:r>
            <a:r>
              <a:rPr lang="cs-CZ" sz="2800" i="1" dirty="0"/>
              <a:t>(do 14-15 let) nebo také oblast umělecké literatury </a:t>
            </a:r>
            <a:r>
              <a:rPr lang="cs-CZ" sz="2800" i="1" dirty="0">
                <a:highlight>
                  <a:srgbClr val="FFFF00"/>
                </a:highlight>
              </a:rPr>
              <a:t>původně psané pro dospělé, ale recipované dětmi </a:t>
            </a:r>
            <a:r>
              <a:rPr lang="cs-CZ" sz="2800" i="1" dirty="0"/>
              <a:t>a mládeží […]. V dnešní době považujeme literaturu pro děti a mládež za </a:t>
            </a:r>
            <a:r>
              <a:rPr lang="cs-CZ" sz="2800" i="1" dirty="0">
                <a:highlight>
                  <a:srgbClr val="FFFF00"/>
                </a:highlight>
              </a:rPr>
              <a:t>organickou a rovnocennou součást naší literatury národní</a:t>
            </a:r>
            <a:r>
              <a:rPr lang="cs-CZ" sz="2800" i="1" dirty="0"/>
              <a:t>. Nebylo tomu tak vždy […].</a:t>
            </a:r>
            <a:endParaRPr lang="cs-CZ" altLang="cs-CZ" sz="28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2201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9AE93-F796-4187-A45A-C1C41AE90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Šubrtová – Chocholatý: </a:t>
            </a:r>
            <a:r>
              <a:rPr lang="cs-CZ" altLang="cs-CZ" i="1" dirty="0"/>
              <a:t>Slovník autorů LPDM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2D118-7E9C-45D6-9973-7D0F59277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i="1" dirty="0"/>
              <a:t>Literaturou pro děti a mládež rozumíme ta literární díla, která </a:t>
            </a:r>
            <a:r>
              <a:rPr lang="cs-CZ" sz="2800" i="1" dirty="0">
                <a:highlight>
                  <a:srgbClr val="FFFF00"/>
                </a:highlight>
              </a:rPr>
              <a:t>jejich tvůrce záměrně adresoval nedospělým příjemcům (intencionální složka </a:t>
            </a:r>
            <a:r>
              <a:rPr lang="cs-CZ" sz="2800" i="1" dirty="0"/>
              <a:t>literatury pro děti a mládež), ale </a:t>
            </a:r>
            <a:r>
              <a:rPr lang="cs-CZ" sz="2800" i="1" dirty="0">
                <a:highlight>
                  <a:srgbClr val="FFFF00"/>
                </a:highlight>
              </a:rPr>
              <a:t>i texty, jež byly primárně určeny dospělým a teprve postupem času se stávaly součástí četby dětí a mládeže (neintencionální složka </a:t>
            </a:r>
            <a:r>
              <a:rPr lang="cs-CZ" sz="2800" i="1" dirty="0"/>
              <a:t>literatury pro děti a mládež).</a:t>
            </a:r>
            <a:endParaRPr lang="cs-CZ" altLang="cs-CZ" sz="2800" b="1" i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6356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1834F6-FC56-40E2-BBFD-2C387F4E0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7240"/>
          </a:xfrm>
        </p:spPr>
        <p:txBody>
          <a:bodyPr>
            <a:normAutofit fontScale="90000"/>
          </a:bodyPr>
          <a:lstStyle/>
          <a:p>
            <a:r>
              <a:rPr lang="cs-CZ" altLang="cs-CZ" dirty="0"/>
              <a:t>Čeňková – Peterka (</a:t>
            </a:r>
            <a:r>
              <a:rPr lang="cs-CZ" altLang="cs-CZ" sz="4000" dirty="0"/>
              <a:t>in </a:t>
            </a:r>
            <a:r>
              <a:rPr lang="cs-CZ" altLang="cs-CZ" sz="4000" i="1" dirty="0"/>
              <a:t>Encyklopedie lit. žánrů</a:t>
            </a:r>
            <a:r>
              <a:rPr lang="cs-CZ" altLang="cs-CZ" sz="4000" dirty="0"/>
              <a:t>)</a:t>
            </a:r>
            <a:endParaRPr lang="cs-CZ" sz="4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739985-3945-4E3B-9D20-8A06B9042A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6080"/>
            <a:ext cx="9601200" cy="421132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800" i="1" dirty="0"/>
              <a:t>Literatura </a:t>
            </a:r>
            <a:r>
              <a:rPr lang="cs-CZ" sz="2800" i="1" dirty="0">
                <a:highlight>
                  <a:srgbClr val="FFFF00"/>
                </a:highlight>
              </a:rPr>
              <a:t>přímo adresovaná dětem a mládeži</a:t>
            </a:r>
            <a:r>
              <a:rPr lang="cs-CZ" sz="2800" i="1" dirty="0"/>
              <a:t>; v širším pojetí </a:t>
            </a:r>
            <a:r>
              <a:rPr lang="cs-CZ" sz="2800" i="1" dirty="0">
                <a:highlight>
                  <a:srgbClr val="FFFF00"/>
                </a:highlight>
              </a:rPr>
              <a:t>též jiné literární texty, které přijímají jako svou četbu </a:t>
            </a:r>
            <a:r>
              <a:rPr lang="cs-CZ" sz="2800" i="1" dirty="0"/>
              <a:t>[…]. V příznakovém </a:t>
            </a:r>
            <a:r>
              <a:rPr lang="cs-CZ" sz="2800" i="1" dirty="0">
                <a:highlight>
                  <a:srgbClr val="FFFF00"/>
                </a:highlight>
              </a:rPr>
              <a:t>protikladu k literatuře pro dospělé</a:t>
            </a:r>
            <a:r>
              <a:rPr lang="cs-CZ" sz="2800" i="1" dirty="0"/>
              <a:t>. Vůči ní představuje </a:t>
            </a:r>
            <a:r>
              <a:rPr lang="cs-CZ" sz="2800" i="1" dirty="0">
                <a:highlight>
                  <a:srgbClr val="FFFF00"/>
                </a:highlight>
              </a:rPr>
              <a:t>oblast relativně autonomní </a:t>
            </a:r>
            <a:r>
              <a:rPr lang="cs-CZ" sz="2800" i="1" dirty="0"/>
              <a:t>(mající vlastní </a:t>
            </a:r>
            <a:r>
              <a:rPr lang="cs-CZ" sz="2800" i="1" dirty="0">
                <a:highlight>
                  <a:srgbClr val="FFFF00"/>
                </a:highlight>
              </a:rPr>
              <a:t>žánrové priority, specifickou funkčnost</a:t>
            </a:r>
            <a:r>
              <a:rPr lang="cs-CZ" sz="2800" i="1" dirty="0"/>
              <a:t>, značnou míru </a:t>
            </a:r>
            <a:r>
              <a:rPr lang="cs-CZ" sz="2800" i="1" dirty="0">
                <a:highlight>
                  <a:srgbClr val="FFFF00"/>
                </a:highlight>
              </a:rPr>
              <a:t>nezávislosti</a:t>
            </a:r>
            <a:r>
              <a:rPr lang="cs-CZ" sz="2800" i="1" dirty="0"/>
              <a:t> na proměnách literárních směrů a norem, ale užší </a:t>
            </a:r>
            <a:r>
              <a:rPr lang="cs-CZ" sz="2800" i="1" dirty="0">
                <a:highlight>
                  <a:srgbClr val="FFFF00"/>
                </a:highlight>
              </a:rPr>
              <a:t>závislost na adresátovi a sociální realitě</a:t>
            </a:r>
            <a:r>
              <a:rPr lang="cs-CZ" sz="2800" i="1" dirty="0"/>
              <a:t>). Vztah je oboustranně podnětný […]. Je určena </a:t>
            </a:r>
            <a:r>
              <a:rPr lang="cs-CZ" sz="2800" i="1" dirty="0">
                <a:highlight>
                  <a:srgbClr val="FFFF00"/>
                </a:highlight>
              </a:rPr>
              <a:t>přístupností</a:t>
            </a:r>
            <a:r>
              <a:rPr lang="cs-CZ" sz="2800" i="1" dirty="0"/>
              <a:t>, </a:t>
            </a:r>
            <a:r>
              <a:rPr lang="cs-CZ" sz="2800" i="1" dirty="0">
                <a:highlight>
                  <a:srgbClr val="FFFF00"/>
                </a:highlight>
              </a:rPr>
              <a:t>přitažlivostí</a:t>
            </a:r>
            <a:r>
              <a:rPr lang="cs-CZ" sz="2800" i="1" dirty="0"/>
              <a:t> a </a:t>
            </a:r>
            <a:r>
              <a:rPr lang="cs-CZ" sz="2800" i="1" dirty="0" err="1">
                <a:highlight>
                  <a:srgbClr val="FFFF00"/>
                </a:highlight>
              </a:rPr>
              <a:t>stimulativností</a:t>
            </a:r>
            <a:r>
              <a:rPr lang="cs-CZ" sz="2800" i="1" dirty="0"/>
              <a:t> pro příjemce nižších věkových kategorií, zpravidla ve věku </a:t>
            </a:r>
            <a:r>
              <a:rPr lang="cs-CZ" sz="2800" i="1" dirty="0">
                <a:highlight>
                  <a:srgbClr val="FFFF00"/>
                </a:highlight>
              </a:rPr>
              <a:t>3-16 let</a:t>
            </a:r>
            <a:r>
              <a:rPr lang="cs-CZ" sz="2800" i="1" dirty="0"/>
              <a:t>. Tento </a:t>
            </a:r>
            <a:r>
              <a:rPr lang="cs-CZ" sz="2800" i="1" dirty="0">
                <a:highlight>
                  <a:srgbClr val="FFFF00"/>
                </a:highlight>
              </a:rPr>
              <a:t>implicitní (modelový) čtenář </a:t>
            </a:r>
            <a:r>
              <a:rPr lang="cs-CZ" sz="2800" i="1" dirty="0"/>
              <a:t>bývá […].</a:t>
            </a:r>
            <a:endParaRPr lang="cs-CZ" altLang="cs-CZ" sz="2800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3481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8324B7-2513-4C62-A8F7-D39CBFDB5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34992"/>
          </a:xfrm>
        </p:spPr>
        <p:txBody>
          <a:bodyPr/>
          <a:lstStyle/>
          <a:p>
            <a:r>
              <a:rPr lang="cs-CZ" altLang="cs-CZ" dirty="0" err="1"/>
              <a:t>Šidák</a:t>
            </a:r>
            <a:r>
              <a:rPr lang="cs-CZ" altLang="cs-CZ" dirty="0"/>
              <a:t>: </a:t>
            </a:r>
            <a:r>
              <a:rPr lang="cs-CZ" altLang="cs-CZ" i="1" dirty="0"/>
              <a:t>Úvod do studia </a:t>
            </a:r>
            <a:r>
              <a:rPr lang="cs-CZ" altLang="cs-CZ" i="1" dirty="0" err="1"/>
              <a:t>genologie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F383133-06A3-4960-B9C9-E6E59C3A4C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20792"/>
            <a:ext cx="9601200" cy="4346608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i="1" dirty="0"/>
              <a:t>Literatura, v níž </a:t>
            </a:r>
            <a:r>
              <a:rPr lang="cs-CZ" altLang="cs-CZ" sz="2800" i="1" dirty="0">
                <a:highlight>
                  <a:srgbClr val="FFFF00"/>
                </a:highlight>
              </a:rPr>
              <a:t>nedominuje funkce estetická, ale vzdělávací a výchovná </a:t>
            </a:r>
            <a:r>
              <a:rPr lang="cs-CZ" altLang="cs-CZ" sz="2800" i="1" dirty="0"/>
              <a:t>[…], případně zábavní […]; je to tedy literatura, která nemá ambici být čistou „beletrií“. […] Funkce estetická zde však musí být přítomna; za literaturu pro děti a mládež nelze považovat brak. […] LDM je termín […] </a:t>
            </a:r>
            <a:r>
              <a:rPr lang="cs-CZ" altLang="cs-CZ" sz="2800" i="1" dirty="0">
                <a:highlight>
                  <a:srgbClr val="FFFF00"/>
                </a:highlight>
              </a:rPr>
              <a:t>vymezený jak modelovým, tak empirickým čtenářem</a:t>
            </a:r>
            <a:r>
              <a:rPr lang="cs-CZ" altLang="cs-CZ" sz="2800" i="1" dirty="0"/>
              <a:t>. </a:t>
            </a:r>
          </a:p>
          <a:p>
            <a:pPr marL="0" indent="0">
              <a:buNone/>
            </a:pPr>
            <a:endParaRPr lang="cs-CZ" altLang="cs-CZ" sz="2800" i="1" dirty="0"/>
          </a:p>
          <a:p>
            <a:pPr marL="0" indent="0">
              <a:buNone/>
            </a:pPr>
            <a:r>
              <a:rPr lang="cs-CZ" altLang="cs-CZ" sz="2800" dirty="0"/>
              <a:t>„Modus“? </a:t>
            </a:r>
          </a:p>
          <a:p>
            <a:pPr marL="0" indent="0">
              <a:buNone/>
            </a:pPr>
            <a:r>
              <a:rPr lang="cs-CZ" altLang="cs-CZ" sz="2800" dirty="0"/>
              <a:t>„Termín vymezený modelovým, ale i empirickým čtenářem“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1697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9CFB6F-321F-467F-8153-192247E87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Nezkusil – Chaloupka: </a:t>
            </a:r>
            <a:r>
              <a:rPr lang="cs-CZ" altLang="cs-CZ" i="1" dirty="0"/>
              <a:t>Vybrané kapitoly z teorie dětské literatury</a:t>
            </a:r>
            <a:endParaRPr lang="cs-CZ" i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B7ACD4-870F-459A-8636-A6D9C52BA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i="1" dirty="0"/>
              <a:t>Postihnout </a:t>
            </a:r>
            <a:r>
              <a:rPr lang="cs-CZ" sz="2800" i="1" dirty="0">
                <a:highlight>
                  <a:srgbClr val="FFFF00"/>
                </a:highlight>
              </a:rPr>
              <a:t>specifičnost literatury pro děti a mládež znamená uvědomit si ty faktory, které odpovídají v úplnosti na potřeby dětského čtenáře</a:t>
            </a:r>
            <a:r>
              <a:rPr lang="cs-CZ" sz="2800" i="1" dirty="0"/>
              <a:t>, tj. pochopit podobu funkcí této literatury, vystihnout dialektický vztah těchto funkcí v jednotlivém uměleckém textu i v literatuře jako celku, vidět tyto funkce jako základnu, umožňující </a:t>
            </a:r>
            <a:r>
              <a:rPr lang="cs-CZ" sz="2800" i="1" dirty="0">
                <a:highlight>
                  <a:srgbClr val="FFFF00"/>
                </a:highlight>
              </a:rPr>
              <a:t>seberealizaci dítěte ve vlastním světě i v jeho vrůstání do světa dospělých.</a:t>
            </a:r>
            <a:endParaRPr lang="cs-CZ" altLang="cs-CZ" sz="2800" b="1" i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4419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850DB-776F-4A13-A834-932C1FF7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Karfíková: </a:t>
            </a:r>
            <a:r>
              <a:rPr lang="cs-CZ" altLang="cs-CZ" i="1" dirty="0"/>
              <a:t>DĚJINY ČESKÉ LITERATURY IV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9817F-B99D-4CB5-8A61-F214BFDE5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i="1" dirty="0"/>
              <a:t>V moderní literatuře zůstává literatura pro děti a mládež vydělena z celku jako část, jejíž </a:t>
            </a:r>
            <a:r>
              <a:rPr lang="cs-CZ" altLang="cs-CZ" sz="2800" i="1" dirty="0">
                <a:highlight>
                  <a:srgbClr val="FFFF00"/>
                </a:highlight>
              </a:rPr>
              <a:t>hranice nejsou dány zvnitřku, z organismu literatury, ale zvnějšku, čtenářským určením.</a:t>
            </a:r>
            <a:r>
              <a:rPr lang="cs-CZ" altLang="cs-CZ" sz="2800" i="1" dirty="0"/>
              <a:t> Tímto určením se stává </a:t>
            </a:r>
            <a:r>
              <a:rPr lang="cs-CZ" altLang="cs-CZ" sz="2800" i="1" dirty="0">
                <a:highlight>
                  <a:srgbClr val="FFFF00"/>
                </a:highlight>
              </a:rPr>
              <a:t>autonomní</a:t>
            </a:r>
            <a:r>
              <a:rPr lang="cs-CZ" altLang="cs-CZ" sz="2800" i="1" dirty="0"/>
              <a:t> oblastí […].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3031824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156</TotalTime>
  <Words>717</Words>
  <Application>Microsoft Office PowerPoint</Application>
  <PresentationFormat>Widescreen</PresentationFormat>
  <Paragraphs>35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Oříznutí</vt:lpstr>
      <vt:lpstr>Co je to literatura pro děti</vt:lpstr>
      <vt:lpstr>PowerPoint Presentation</vt:lpstr>
      <vt:lpstr>Peterka (in Vlašín: Slovník lit. teorie)</vt:lpstr>
      <vt:lpstr>Toman: Vybrané kapitoly z teorie dětské literatury</vt:lpstr>
      <vt:lpstr>Šubrtová – Chocholatý: Slovník autorů LPDM</vt:lpstr>
      <vt:lpstr>Čeňková – Peterka (in Encyklopedie lit. žánrů)</vt:lpstr>
      <vt:lpstr>Šidák: Úvod do studia genologie</vt:lpstr>
      <vt:lpstr>Nezkusil – Chaloupka: Vybrané kapitoly z teorie dětské literatury</vt:lpstr>
      <vt:lpstr>Karfíková: DĚJINY ČESKÉ LITERATURY IV</vt:lpstr>
      <vt:lpstr>Lederbuchová: PRŮVODCE LIT. DÍLEM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je to literatura pro děti</dc:title>
  <dc:creator>Jana Segi Lukavská</dc:creator>
  <cp:lastModifiedBy>Segi Lukavská, Jana</cp:lastModifiedBy>
  <cp:revision>20</cp:revision>
  <dcterms:created xsi:type="dcterms:W3CDTF">2019-10-03T11:28:08Z</dcterms:created>
  <dcterms:modified xsi:type="dcterms:W3CDTF">2024-02-09T09:44:36Z</dcterms:modified>
</cp:coreProperties>
</file>