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59" r:id="rId5"/>
    <p:sldId id="261" r:id="rId6"/>
    <p:sldId id="265" r:id="rId7"/>
    <p:sldId id="266" r:id="rId8"/>
    <p:sldId id="267" r:id="rId9"/>
    <p:sldId id="274" r:id="rId10"/>
    <p:sldId id="275" r:id="rId11"/>
    <p:sldId id="268" r:id="rId12"/>
    <p:sldId id="283" r:id="rId13"/>
    <p:sldId id="270" r:id="rId14"/>
    <p:sldId id="276" r:id="rId15"/>
    <p:sldId id="277" r:id="rId16"/>
    <p:sldId id="278" r:id="rId17"/>
    <p:sldId id="269" r:id="rId18"/>
    <p:sldId id="271" r:id="rId19"/>
    <p:sldId id="279" r:id="rId20"/>
    <p:sldId id="280" r:id="rId21"/>
    <p:sldId id="272" r:id="rId22"/>
    <p:sldId id="281" r:id="rId23"/>
    <p:sldId id="273" r:id="rId24"/>
    <p:sldId id="282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2.bp.blogspot.com/-c_W4Gr5cOFc/UPZ9WlmRttI/AAAAAAAABOA/tmaYjlArktc/s1600/%D1%81%D0%BE%D1%87%D0%B8%D0%BD+%D1%81%D0%BE%D1%8E%D0%B7%D1%8B4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Сложное предложение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Сложносочиненное </a:t>
            </a:r>
            <a:r>
              <a:rPr lang="ru-RU" dirty="0" smtClean="0"/>
              <a:t>предложение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1376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20891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332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72718" y="692696"/>
            <a:ext cx="7704856" cy="5175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Союзные средства в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противительных </a:t>
            </a:r>
            <a:r>
              <a:rPr lang="ru-RU" sz="2400" b="1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предложениях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А; же; но; однако; да; все же; зато; только; лишь; между тем как; тогда как; в то время как; если… то…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Сопоставительные предложения</a:t>
            </a:r>
            <a:r>
              <a:rPr lang="ru-RU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: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Мы только что пришли, </a:t>
            </a:r>
            <a:r>
              <a:rPr lang="ru-RU" b="1" i="1" dirty="0" smtClean="0">
                <a:latin typeface="+mj-lt"/>
              </a:rPr>
              <a:t>а</a:t>
            </a:r>
            <a:r>
              <a:rPr lang="ru-RU" i="1" dirty="0" smtClean="0">
                <a:latin typeface="+mj-lt"/>
              </a:rPr>
              <a:t> вы уже уходите.</a:t>
            </a:r>
            <a:endParaRPr lang="cs-CZ" i="1" dirty="0" smtClean="0">
              <a:latin typeface="+mj-lt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Člověk </a:t>
            </a:r>
            <a:r>
              <a:rPr lang="cs-CZ" i="1" dirty="0">
                <a:latin typeface="+mj-lt"/>
              </a:rPr>
              <a:t>to běžně </a:t>
            </a:r>
            <a:r>
              <a:rPr lang="cs-CZ" i="1" dirty="0" smtClean="0">
                <a:latin typeface="+mj-lt"/>
              </a:rPr>
              <a:t>necítí, kdežto  </a:t>
            </a:r>
            <a:r>
              <a:rPr lang="cs-CZ" i="1" dirty="0">
                <a:latin typeface="+mj-lt"/>
              </a:rPr>
              <a:t>šaman toto riziko </a:t>
            </a:r>
            <a:r>
              <a:rPr lang="cs-CZ" i="1" dirty="0" smtClean="0">
                <a:latin typeface="+mj-lt"/>
              </a:rPr>
              <a:t>vnímá.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+mj-lt"/>
              </a:rPr>
              <a:t>Zatímco  se </a:t>
            </a:r>
            <a:r>
              <a:rPr lang="cs-CZ" i="1" dirty="0" smtClean="0">
                <a:latin typeface="+mj-lt"/>
              </a:rPr>
              <a:t>sprchoval, </a:t>
            </a:r>
            <a:r>
              <a:rPr lang="cs-CZ" i="1" dirty="0">
                <a:latin typeface="+mj-lt"/>
              </a:rPr>
              <a:t>uvařil jsem </a:t>
            </a:r>
            <a:r>
              <a:rPr lang="cs-CZ" i="1" dirty="0" smtClean="0">
                <a:latin typeface="+mj-lt"/>
              </a:rPr>
              <a:t>kávu. </a:t>
            </a:r>
            <a:endParaRPr lang="ru-RU" i="1" dirty="0" smtClean="0">
              <a:latin typeface="+mj-lt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cs-CZ" u="sng" dirty="0" smtClean="0">
              <a:latin typeface="+mj-lt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latin typeface="+mj-lt"/>
              </a:rPr>
              <a:t>Ректификационные</a:t>
            </a:r>
            <a:r>
              <a:rPr lang="ru-RU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предложения (поправка)</a:t>
            </a: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: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Он </a:t>
            </a:r>
            <a:r>
              <a:rPr lang="ru-RU" b="1" i="1" dirty="0" smtClean="0">
                <a:latin typeface="+mj-lt"/>
              </a:rPr>
              <a:t>не то что </a:t>
            </a:r>
            <a:r>
              <a:rPr lang="ru-RU" i="1" dirty="0" smtClean="0">
                <a:latin typeface="+mj-lt"/>
              </a:rPr>
              <a:t>не понимает, а просто смеется надо мной.</a:t>
            </a:r>
            <a:endParaRPr lang="cs-CZ" i="1" dirty="0" smtClean="0">
              <a:latin typeface="+mj-lt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Nemá to </a:t>
            </a:r>
            <a:r>
              <a:rPr lang="cs-CZ" i="1" dirty="0">
                <a:latin typeface="+mj-lt"/>
              </a:rPr>
              <a:t>nic společného </a:t>
            </a:r>
            <a:r>
              <a:rPr lang="cs-CZ" i="1" dirty="0" smtClean="0">
                <a:latin typeface="+mj-lt"/>
              </a:rPr>
              <a:t>se smlouvou, nýbrž  </a:t>
            </a:r>
            <a:r>
              <a:rPr lang="cs-CZ" i="1" dirty="0">
                <a:latin typeface="+mj-lt"/>
              </a:rPr>
              <a:t>to záleží </a:t>
            </a:r>
            <a:r>
              <a:rPr lang="cs-CZ" i="1" dirty="0" smtClean="0">
                <a:latin typeface="+mj-lt"/>
              </a:rPr>
              <a:t>na nich, </a:t>
            </a:r>
            <a:r>
              <a:rPr lang="cs-CZ" i="1" dirty="0">
                <a:latin typeface="+mj-lt"/>
              </a:rPr>
              <a:t>jak se </a:t>
            </a:r>
            <a:r>
              <a:rPr lang="cs-CZ" i="1" dirty="0" smtClean="0">
                <a:latin typeface="+mj-lt"/>
              </a:rPr>
              <a:t>rozhodnou. </a:t>
            </a:r>
            <a:endParaRPr lang="ru-RU" i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3912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836712"/>
            <a:ext cx="8280920" cy="5644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 err="1">
                <a:solidFill>
                  <a:prstClr val="black"/>
                </a:solidFill>
                <a:latin typeface="Calibri"/>
              </a:rPr>
              <a:t>Противительно</a:t>
            </a:r>
            <a:r>
              <a:rPr lang="ru-RU" u="sng" dirty="0">
                <a:solidFill>
                  <a:prstClr val="black"/>
                </a:solidFill>
                <a:latin typeface="Calibri"/>
              </a:rPr>
              <a:t>-ограничительные предложения: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prstClr val="black"/>
                </a:solidFill>
                <a:latin typeface="Calibri"/>
              </a:rPr>
              <a:t>Она не злая, </a:t>
            </a:r>
            <a:r>
              <a:rPr lang="ru-RU" b="1" i="1" dirty="0">
                <a:solidFill>
                  <a:prstClr val="black"/>
                </a:solidFill>
                <a:latin typeface="Calibri"/>
              </a:rPr>
              <a:t>но</a:t>
            </a:r>
            <a:r>
              <a:rPr lang="ru-RU" i="1" dirty="0">
                <a:solidFill>
                  <a:prstClr val="black"/>
                </a:solidFill>
                <a:latin typeface="Calibri"/>
              </a:rPr>
              <a:t> иногда бывает жестока</a:t>
            </a:r>
            <a:r>
              <a:rPr lang="ru-RU" i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cs-CZ" i="1" dirty="0" smtClean="0">
              <a:solidFill>
                <a:prstClr val="black"/>
              </a:solidFill>
              <a:latin typeface="Calibri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</a:rPr>
              <a:t>Jistě, </a:t>
            </a:r>
            <a:r>
              <a:rPr lang="cs-CZ" i="1" dirty="0">
                <a:solidFill>
                  <a:prstClr val="black"/>
                </a:solidFill>
                <a:latin typeface="Calibri"/>
              </a:rPr>
              <a:t>byl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excelentní, jenže  </a:t>
            </a:r>
            <a:r>
              <a:rPr lang="cs-CZ" i="1" dirty="0">
                <a:solidFill>
                  <a:prstClr val="black"/>
                </a:solidFill>
                <a:latin typeface="Calibri"/>
              </a:rPr>
              <a:t>my jsme si nedokázali poradit s nikým ze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soupeřů.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</a:rPr>
              <a:t>Obvykle </a:t>
            </a:r>
            <a:r>
              <a:rPr lang="cs-CZ" i="1" dirty="0">
                <a:solidFill>
                  <a:prstClr val="black"/>
                </a:solidFill>
                <a:latin typeface="Calibri"/>
              </a:rPr>
              <a:t>se procházely nahoru dolů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ulicí, avšak tentokrát </a:t>
            </a:r>
            <a:r>
              <a:rPr lang="cs-CZ" i="1" dirty="0">
                <a:solidFill>
                  <a:prstClr val="black"/>
                </a:solidFill>
                <a:latin typeface="Calibri"/>
              </a:rPr>
              <a:t>se paní zastavila před branou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centra.</a:t>
            </a:r>
            <a:endParaRPr lang="ru-RU" i="1" dirty="0">
              <a:solidFill>
                <a:prstClr val="black"/>
              </a:solidFill>
              <a:latin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cs-CZ" u="sng" dirty="0" smtClean="0">
              <a:solidFill>
                <a:prstClr val="black"/>
              </a:solidFill>
              <a:latin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solidFill>
                  <a:prstClr val="black"/>
                </a:solidFill>
                <a:latin typeface="Calibri"/>
              </a:rPr>
              <a:t>Противительно-уступительные </a:t>
            </a:r>
            <a:r>
              <a:rPr lang="ru-RU" u="sng" dirty="0">
                <a:solidFill>
                  <a:prstClr val="black"/>
                </a:solidFill>
                <a:latin typeface="Calibri"/>
              </a:rPr>
              <a:t>предложения: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prstClr val="black"/>
                </a:solidFill>
                <a:latin typeface="Calibri"/>
              </a:rPr>
              <a:t>Я боялся, </a:t>
            </a:r>
            <a:r>
              <a:rPr lang="ru-RU" b="1" i="1" dirty="0">
                <a:solidFill>
                  <a:prstClr val="black"/>
                </a:solidFill>
                <a:latin typeface="Calibri"/>
              </a:rPr>
              <a:t>но все же </a:t>
            </a:r>
            <a:r>
              <a:rPr lang="ru-RU" i="1" dirty="0">
                <a:solidFill>
                  <a:prstClr val="black"/>
                </a:solidFill>
                <a:latin typeface="Calibri"/>
              </a:rPr>
              <a:t>прыгнул в воду.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</a:rPr>
              <a:t>Nezvyšují </a:t>
            </a:r>
            <a:r>
              <a:rPr lang="cs-CZ" i="1" dirty="0">
                <a:solidFill>
                  <a:prstClr val="black"/>
                </a:solidFill>
                <a:latin typeface="Calibri"/>
              </a:rPr>
              <a:t>sice hladinu glukózy v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krvi, ale </a:t>
            </a:r>
            <a:r>
              <a:rPr lang="cs-CZ" i="1" dirty="0">
                <a:solidFill>
                  <a:prstClr val="black"/>
                </a:solidFill>
                <a:latin typeface="Calibri"/>
              </a:rPr>
              <a:t>přesto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jsou </a:t>
            </a:r>
            <a:r>
              <a:rPr lang="cs-CZ" i="1" dirty="0">
                <a:solidFill>
                  <a:prstClr val="black"/>
                </a:solidFill>
                <a:latin typeface="Calibri"/>
              </a:rPr>
              <a:t>kalorickou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bombou. 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endParaRPr lang="cs-CZ" i="1" dirty="0" smtClean="0">
              <a:solidFill>
                <a:prstClr val="black"/>
              </a:solidFill>
              <a:latin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 err="1" smtClean="0">
                <a:solidFill>
                  <a:prstClr val="black"/>
                </a:solidFill>
                <a:latin typeface="Calibri"/>
              </a:rPr>
              <a:t>Противительно</a:t>
            </a:r>
            <a:r>
              <a:rPr lang="ru-RU" u="sng" dirty="0" smtClean="0">
                <a:solidFill>
                  <a:prstClr val="black"/>
                </a:solidFill>
                <a:latin typeface="Calibri"/>
              </a:rPr>
              <a:t>-возместительные </a:t>
            </a:r>
            <a:r>
              <a:rPr lang="ru-RU" u="sng" dirty="0">
                <a:solidFill>
                  <a:prstClr val="black"/>
                </a:solidFill>
                <a:latin typeface="Calibri"/>
              </a:rPr>
              <a:t>предложения: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prstClr val="black"/>
                </a:solidFill>
                <a:latin typeface="Calibri"/>
              </a:rPr>
              <a:t>Уборщицы его не любили, </a:t>
            </a:r>
            <a:r>
              <a:rPr lang="ru-RU" b="1" i="1" dirty="0">
                <a:solidFill>
                  <a:prstClr val="black"/>
                </a:solidFill>
                <a:latin typeface="Calibri"/>
              </a:rPr>
              <a:t>зато</a:t>
            </a:r>
            <a:r>
              <a:rPr lang="ru-RU" i="1" dirty="0">
                <a:solidFill>
                  <a:prstClr val="black"/>
                </a:solidFill>
                <a:latin typeface="Calibri"/>
              </a:rPr>
              <a:t> дети обожали</a:t>
            </a:r>
            <a:r>
              <a:rPr lang="ru-RU" i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cs-CZ" i="1" dirty="0" smtClean="0">
              <a:solidFill>
                <a:prstClr val="black"/>
              </a:solidFill>
              <a:latin typeface="Calibri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  <a:latin typeface="Calibri"/>
              </a:rPr>
              <a:t>Té sice tradičně chyběl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strop, zato </a:t>
            </a:r>
            <a:r>
              <a:rPr lang="cs-CZ" i="1" dirty="0">
                <a:solidFill>
                  <a:prstClr val="black"/>
                </a:solidFill>
                <a:latin typeface="Calibri"/>
              </a:rPr>
              <a:t>však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byla </a:t>
            </a:r>
            <a:r>
              <a:rPr lang="cs-CZ" i="1" dirty="0">
                <a:solidFill>
                  <a:prstClr val="black"/>
                </a:solidFill>
                <a:latin typeface="Calibri"/>
              </a:rPr>
              <a:t>vybavena jakousi širokou lavicí či </a:t>
            </a:r>
            <a:r>
              <a:rPr lang="cs-CZ" i="1" dirty="0" smtClean="0">
                <a:solidFill>
                  <a:prstClr val="black"/>
                </a:solidFill>
                <a:latin typeface="Calibri"/>
              </a:rPr>
              <a:t>postelí.</a:t>
            </a:r>
            <a:endParaRPr lang="cs-CZ" i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5256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87624" y="980728"/>
            <a:ext cx="70567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latin typeface="Calibri"/>
                <a:ea typeface="Calibri"/>
                <a:cs typeface="Times New Roman"/>
              </a:rPr>
              <a:t>Наибольшие проблемы в сопоставительном плане вызывают многозначные союзы </a:t>
            </a:r>
            <a:r>
              <a:rPr lang="ru-RU" b="1" u="sng" dirty="0">
                <a:latin typeface="Calibri"/>
                <a:ea typeface="Calibri"/>
                <a:cs typeface="Times New Roman"/>
              </a:rPr>
              <a:t>а, но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Союз</a:t>
            </a:r>
            <a:r>
              <a:rPr lang="ru-RU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b="1" u="sng" dirty="0">
                <a:latin typeface="Calibri"/>
                <a:ea typeface="Calibri"/>
                <a:cs typeface="Times New Roman"/>
              </a:rPr>
              <a:t>а</a:t>
            </a:r>
            <a:r>
              <a:rPr lang="ru-RU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выражает: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сопоставительные отношения → </a:t>
            </a:r>
            <a:r>
              <a:rPr lang="cs-CZ" b="1" dirty="0">
                <a:latin typeface="Calibri"/>
                <a:ea typeface="Calibri"/>
                <a:cs typeface="Times New Roman"/>
              </a:rPr>
              <a:t>kdežto, a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отношения ректификации → </a:t>
            </a:r>
            <a:r>
              <a:rPr lang="cs-CZ" b="1" dirty="0">
                <a:latin typeface="Calibri"/>
                <a:ea typeface="Calibri"/>
                <a:cs typeface="Times New Roman"/>
              </a:rPr>
              <a:t>nýbrž, ale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противительно-уступительные отношения → </a:t>
            </a:r>
            <a:r>
              <a:rPr lang="cs-CZ" b="1" dirty="0">
                <a:latin typeface="Calibri"/>
                <a:ea typeface="Calibri"/>
                <a:cs typeface="Times New Roman"/>
              </a:rPr>
              <a:t>a, ale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 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Союз</a:t>
            </a:r>
            <a:r>
              <a:rPr lang="ru-RU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b="1" u="sng" dirty="0">
                <a:latin typeface="Calibri"/>
                <a:ea typeface="Calibri"/>
                <a:cs typeface="Times New Roman"/>
              </a:rPr>
              <a:t>но</a:t>
            </a:r>
            <a:r>
              <a:rPr lang="ru-RU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выражает: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latin typeface="Calibri"/>
                <a:ea typeface="Calibri"/>
                <a:cs typeface="Times New Roman"/>
              </a:rPr>
              <a:t>противительно</a:t>
            </a:r>
            <a:r>
              <a:rPr lang="ru-RU" dirty="0">
                <a:latin typeface="Calibri"/>
                <a:ea typeface="Calibri"/>
                <a:cs typeface="Times New Roman"/>
              </a:rPr>
              <a:t>-ограничительные отношения → </a:t>
            </a:r>
            <a:r>
              <a:rPr lang="cs-CZ" b="1" dirty="0">
                <a:latin typeface="Calibri"/>
                <a:ea typeface="Calibri"/>
                <a:cs typeface="Times New Roman"/>
              </a:rPr>
              <a:t>ale, avšak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r>
              <a:rPr lang="ru-RU" dirty="0">
                <a:latin typeface="Calibri"/>
                <a:ea typeface="Calibri"/>
                <a:cs typeface="Times New Roman"/>
              </a:rPr>
              <a:t>противительно-уступительные отношения → </a:t>
            </a:r>
            <a:r>
              <a:rPr lang="cs-CZ" b="1" dirty="0">
                <a:latin typeface="Calibri"/>
                <a:ea typeface="Calibri"/>
                <a:cs typeface="Times New Roman"/>
              </a:rPr>
              <a:t>ale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804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77686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466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571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770485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5383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23385" y="561597"/>
            <a:ext cx="7848872" cy="3069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Союзные средства в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градационных предложениях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 не только…, но и/но даже/но еще и/но также; не то что…, а даже…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latin typeface="+mj-lt"/>
                <a:cs typeface="Times New Roman"/>
              </a:rPr>
              <a:t>+ реже непарные союзные выражения </a:t>
            </a:r>
            <a:r>
              <a:rPr lang="ru-RU" b="1" dirty="0" smtClean="0">
                <a:solidFill>
                  <a:prstClr val="black"/>
                </a:solidFill>
                <a:latin typeface="+mj-lt"/>
                <a:cs typeface="Times New Roman"/>
              </a:rPr>
              <a:t>да и; даже; и даже…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Он </a:t>
            </a:r>
            <a:r>
              <a:rPr lang="ru-RU" b="1" i="1" dirty="0" smtClean="0">
                <a:latin typeface="+mj-lt"/>
              </a:rPr>
              <a:t>не только </a:t>
            </a:r>
            <a:r>
              <a:rPr lang="ru-RU" i="1" dirty="0" smtClean="0">
                <a:latin typeface="+mj-lt"/>
              </a:rPr>
              <a:t>хорош собой, </a:t>
            </a:r>
            <a:r>
              <a:rPr lang="ru-RU" b="1" i="1" dirty="0" smtClean="0">
                <a:latin typeface="+mj-lt"/>
              </a:rPr>
              <a:t>но и</a:t>
            </a:r>
            <a:r>
              <a:rPr lang="ru-RU" i="1" dirty="0" smtClean="0">
                <a:latin typeface="+mj-lt"/>
              </a:rPr>
              <a:t> актерские способности у него есть.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Меня никто об этом не просил, </a:t>
            </a:r>
            <a:r>
              <a:rPr lang="ru-RU" b="1" i="1" dirty="0" smtClean="0">
                <a:latin typeface="+mj-lt"/>
              </a:rPr>
              <a:t>да и</a:t>
            </a:r>
            <a:r>
              <a:rPr lang="ru-RU" i="1" dirty="0" smtClean="0">
                <a:latin typeface="+mj-lt"/>
              </a:rPr>
              <a:t> сам я не напрашивался.</a:t>
            </a:r>
            <a:endParaRPr lang="cs-CZ" i="1" dirty="0" smtClean="0">
              <a:latin typeface="+mj-lt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Nejenže </a:t>
            </a:r>
            <a:r>
              <a:rPr lang="cs-CZ" i="1" dirty="0">
                <a:latin typeface="+mj-lt"/>
              </a:rPr>
              <a:t>mi to udělalo vítr v peněžence, ale dokonce jsem občas musela zrudnout.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85" y="3717032"/>
            <a:ext cx="7765039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5538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764704"/>
            <a:ext cx="8280920" cy="5750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Союзные средства в </a:t>
            </a:r>
            <a:r>
              <a:rPr lang="ru-RU" sz="2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разделительных </a:t>
            </a:r>
            <a:r>
              <a:rPr lang="ru-RU" sz="2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предложениях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Разделительные предложения со значением взаимоисключения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Или; или…, или; либо…, либо…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нежелательный результат </a:t>
            </a:r>
            <a:r>
              <a:rPr lang="ru-RU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 то; а не то; не то </a:t>
            </a: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+ наречие </a:t>
            </a:r>
            <a:r>
              <a:rPr lang="ru-RU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иначе</a:t>
            </a:r>
            <a:endParaRPr lang="ru-RU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b="1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Или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ты не вмешиваешься, </a:t>
            </a:r>
            <a:r>
              <a:rPr lang="ru-RU" b="1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или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я ухожу.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Не вздумайте меня обманывать, </a:t>
            </a:r>
            <a:r>
              <a:rPr lang="ru-RU" b="1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а не то 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вам придется плохо!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Buď je nám předloženo několik 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nabídek,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anebo 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se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možnosti navzájem 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vylučují.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Разделительные </a:t>
            </a:r>
            <a:r>
              <a:rPr lang="ru-RU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предложения со </a:t>
            </a:r>
            <a:r>
              <a:rPr lang="ru-RU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значением предположения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prstClr val="black"/>
                </a:solidFill>
                <a:latin typeface="Calibri"/>
                <a:cs typeface="Times New Roman"/>
              </a:rPr>
              <a:t>Не то…, не то; то ли…, то ли; ли…, или…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Calibri"/>
                <a:cs typeface="Times New Roman"/>
              </a:rPr>
              <a:t>То ли одиночество стало непереносимым, то ли холода его заставили вернуться.</a:t>
            </a:r>
            <a:endParaRPr lang="cs-CZ" i="1" dirty="0" smtClean="0">
              <a:solidFill>
                <a:prstClr val="black"/>
              </a:solidFill>
              <a:latin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Snad se </a:t>
            </a:r>
            <a:r>
              <a:rPr lang="cs-CZ" i="1" dirty="0">
                <a:latin typeface="+mj-lt"/>
              </a:rPr>
              <a:t>jí bál, snad před ní nechtěl </a:t>
            </a:r>
            <a:r>
              <a:rPr lang="cs-CZ" i="1" dirty="0" smtClean="0">
                <a:latin typeface="+mj-lt"/>
              </a:rPr>
              <a:t>nic dát najevo.</a:t>
            </a:r>
            <a:endParaRPr lang="cs-CZ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4837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792088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5295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908720"/>
            <a:ext cx="7560840" cy="513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Сложное предложение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– это целостная синтаксическая структура, состоящая из двух или нескольких предикативных частей, которые в смысловом, конструктивном и интонационном отношении образуют единое коммуникативное целое.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СП –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полипредикативно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оно состоит из двух или нескольких предикативных частей.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СП делятся на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двучленные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и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многочленные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Синтаксическая связь предикативных частей СП: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сочинительная, подчинительная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Паратаксис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выражается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бессоюзно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или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при помощи сочинительных союзов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Гипотаксис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выражается при помощи подчинительных союзов или относительных слов (относительных местоимений, местоименных наречий).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5764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8400"/>
            <a:ext cx="7632848" cy="434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1464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908720"/>
            <a:ext cx="856895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Союзные средства в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результативных </a:t>
            </a:r>
            <a:r>
              <a:rPr lang="ru-RU" sz="2400" b="1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предложениях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Мест. наречия </a:t>
            </a:r>
            <a:r>
              <a:rPr lang="ru-RU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поэтому, потому, оттого…; </a:t>
            </a:r>
            <a:r>
              <a:rPr lang="ru-RU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вводные слова </a:t>
            </a:r>
            <a:r>
              <a:rPr lang="ru-RU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следовательно, значит, </a:t>
            </a:r>
            <a:r>
              <a:rPr lang="ru-RU" b="1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с</a:t>
            </a:r>
            <a:r>
              <a:rPr lang="ru-RU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тало быть… </a:t>
            </a:r>
            <a:r>
              <a:rPr lang="ru-RU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+ союзы </a:t>
            </a:r>
            <a:r>
              <a:rPr lang="ru-RU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и, а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В научном стиле относительные слова</a:t>
            </a:r>
            <a:r>
              <a:rPr lang="ru-RU" b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 почему, зачем, вследствие чего…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Вы не отдали рукопись в срок, </a:t>
            </a:r>
            <a:r>
              <a:rPr lang="ru-RU" b="1" i="1" dirty="0" smtClean="0">
                <a:latin typeface="+mj-lt"/>
              </a:rPr>
              <a:t>значит</a:t>
            </a:r>
            <a:r>
              <a:rPr lang="ru-RU" i="1" dirty="0" smtClean="0">
                <a:latin typeface="+mj-lt"/>
              </a:rPr>
              <a:t> и мне некуда спешить.</a:t>
            </a:r>
            <a:endParaRPr lang="cs-CZ" i="1" dirty="0" smtClean="0">
              <a:latin typeface="+mj-lt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Исходные данные неточны, </a:t>
            </a:r>
            <a:r>
              <a:rPr lang="ru-RU" b="1" i="1" dirty="0" smtClean="0">
                <a:latin typeface="+mj-lt"/>
              </a:rPr>
              <a:t>вследствие чего </a:t>
            </a:r>
            <a:r>
              <a:rPr lang="ru-RU" i="1" dirty="0" smtClean="0">
                <a:latin typeface="+mj-lt"/>
              </a:rPr>
              <a:t>невозможно сделать вывод.</a:t>
            </a:r>
            <a:endParaRPr lang="cs-CZ" i="1" dirty="0" smtClean="0">
              <a:latin typeface="+mj-lt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+mj-lt"/>
              </a:rPr>
              <a:t>Myslím, tedy jsem.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Tato paliva způsobila velké ekologické škody, v důsledku čehož vyletěly ceny potravin raketově vzhůru. 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+mj-lt"/>
              </a:rPr>
              <a:t>Policie právě obkličuje </a:t>
            </a:r>
            <a:r>
              <a:rPr lang="cs-CZ" i="1" dirty="0" smtClean="0">
                <a:latin typeface="+mj-lt"/>
              </a:rPr>
              <a:t>pláž, takže </a:t>
            </a:r>
            <a:r>
              <a:rPr lang="cs-CZ" i="1" dirty="0">
                <a:latin typeface="+mj-lt"/>
              </a:rPr>
              <a:t>odplouvání bylo dost hektické.</a:t>
            </a:r>
            <a:endParaRPr lang="ru-RU" i="1" dirty="0" smtClean="0">
              <a:latin typeface="+mj-lt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+mj-lt"/>
              </a:rPr>
              <a:t>В случае </a:t>
            </a:r>
            <a:r>
              <a:rPr lang="ru-RU" dirty="0" err="1" smtClean="0">
                <a:latin typeface="+mj-lt"/>
              </a:rPr>
              <a:t>бессоюзья</a:t>
            </a:r>
            <a:r>
              <a:rPr lang="ru-RU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в РЯ, в ЧЯ чаще всего используем союзные средства.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latin typeface="+mj-lt"/>
              </a:rPr>
              <a:t>Сам виноват – ему не на кого жаловаться.</a:t>
            </a:r>
            <a:r>
              <a:rPr lang="ru-RU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 → </a:t>
            </a:r>
            <a:r>
              <a:rPr lang="cs-CZ" i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Sám je viněn, </a:t>
            </a:r>
            <a:r>
              <a:rPr lang="cs-CZ" b="1" i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takže/proto/tedy </a:t>
            </a:r>
            <a:r>
              <a:rPr lang="cs-CZ" i="1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si nemá na koho stěžovat.</a:t>
            </a:r>
            <a:endParaRPr lang="cs-CZ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73964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89088"/>
            <a:ext cx="7056784" cy="349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072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40295" y="764704"/>
            <a:ext cx="8568952" cy="5728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Союзные средства в </a:t>
            </a:r>
            <a:r>
              <a:rPr lang="ru-RU" sz="2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пояснительных и </a:t>
            </a:r>
            <a:r>
              <a:rPr lang="ru-RU" sz="2400" b="1" dirty="0" err="1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обосновательных</a:t>
            </a:r>
            <a:r>
              <a:rPr lang="ru-RU" sz="2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предложениях.</a:t>
            </a:r>
            <a:endParaRPr lang="ru-RU" sz="2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Пояснительные предложения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prstClr val="black"/>
                </a:solidFill>
                <a:latin typeface="Calibri"/>
                <a:cs typeface="Times New Roman"/>
              </a:rPr>
              <a:t>То есть, а именно, другими словами, иначе говоря, точнее, вернее…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Calibri"/>
                <a:cs typeface="Times New Roman"/>
              </a:rPr>
              <a:t>Мы занимаемся синтаксисом, а точнее сложносочиненным предложением.</a:t>
            </a:r>
            <a:endParaRPr lang="cs-CZ" i="1" dirty="0" smtClean="0">
              <a:solidFill>
                <a:prstClr val="black"/>
              </a:solidFill>
              <a:latin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  <a:latin typeface="Calibri"/>
                <a:cs typeface="Times New Roman"/>
              </a:rPr>
              <a:t>Jenže pes trpí velice často „větry“, a sice velmi zapáchajícími</a:t>
            </a:r>
            <a:r>
              <a:rPr lang="cs-CZ" i="1" dirty="0" smtClean="0">
                <a:solidFill>
                  <a:prstClr val="black"/>
                </a:solidFill>
                <a:latin typeface="Calibri"/>
                <a:cs typeface="Times New Roman"/>
              </a:rPr>
              <a:t>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  <a:latin typeface="Calibri"/>
                <a:cs typeface="Times New Roman"/>
              </a:rPr>
              <a:t>Web města www.plzen.eu získal cenu speciální, a to za nejvíce interaktivní web.</a:t>
            </a:r>
            <a:endParaRPr lang="ru-RU" i="1" dirty="0">
              <a:solidFill>
                <a:prstClr val="black"/>
              </a:solidFill>
              <a:latin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u="sng" dirty="0" err="1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Обосновательные</a:t>
            </a:r>
            <a:r>
              <a:rPr lang="ru-RU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предложения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+mj-lt"/>
              </a:rPr>
              <a:t>Чаще всего связь бессоюзная. Во второй части встречается частица </a:t>
            </a:r>
            <a:r>
              <a:rPr lang="ru-RU" b="1" dirty="0" smtClean="0">
                <a:latin typeface="+mj-lt"/>
              </a:rPr>
              <a:t>ведь</a:t>
            </a:r>
            <a:r>
              <a:rPr lang="ru-RU" dirty="0" smtClean="0">
                <a:latin typeface="+mj-lt"/>
              </a:rPr>
              <a:t>, союзы </a:t>
            </a:r>
            <a:r>
              <a:rPr lang="ru-RU" b="1" dirty="0" smtClean="0">
                <a:latin typeface="+mj-lt"/>
              </a:rPr>
              <a:t>а то, не то</a:t>
            </a:r>
            <a:r>
              <a:rPr lang="ru-RU" dirty="0" smtClean="0">
                <a:latin typeface="+mj-lt"/>
              </a:rPr>
              <a:t>…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Вы не можете прочитать инструкцию, она на китайском языке.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Вам нечего бояться, </a:t>
            </a:r>
            <a:r>
              <a:rPr lang="ru-RU" b="1" i="1" dirty="0" smtClean="0">
                <a:latin typeface="+mj-lt"/>
              </a:rPr>
              <a:t>ведь</a:t>
            </a:r>
            <a:r>
              <a:rPr lang="ru-RU" i="1" dirty="0" smtClean="0">
                <a:latin typeface="+mj-lt"/>
              </a:rPr>
              <a:t> вы подготовились к собеседованию.</a:t>
            </a:r>
            <a:endParaRPr lang="cs-CZ" i="1" dirty="0" smtClean="0">
              <a:latin typeface="+mj-lt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+mj-lt"/>
              </a:rPr>
              <a:t>Ono se totiž špatně mluví, když máte v puse 45 gumových medvídků.</a:t>
            </a:r>
          </a:p>
        </p:txBody>
      </p:sp>
    </p:spTree>
    <p:extLst>
      <p:ext uri="{BB962C8B-B14F-4D97-AF65-F5344CB8AC3E}">
        <p14:creationId xmlns:p14="http://schemas.microsoft.com/office/powerpoint/2010/main" val="4109756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1256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Výsledek obrázku pro Типы сложных предложений схема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Výsledek obrázku pro Типы сложных предложений схема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4" name="Picture 6" descr="сложное предло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753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3.bp.blogspot.com/-TcqSOCRGRsQ/UKOV9w9yWGI/AAAAAAAABQE/GfG-HHnA0w4/s1600/%D0%9A%D0%BE%D0%BF%D0%B8%D1%8F+New-Sheet_32c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292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99592" y="980728"/>
            <a:ext cx="7416824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Calibri"/>
                <a:ea typeface="Calibri"/>
                <a:cs typeface="Times New Roman"/>
              </a:rPr>
              <a:t>СЛОЖНОСОЧИНЕННОЕ ПРЕДЛОЖЕНИЕ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alibri"/>
                <a:ea typeface="Calibri"/>
                <a:cs typeface="Times New Roman"/>
              </a:rPr>
              <a:t>Классификация структурно-семантических разрядов</a:t>
            </a:r>
            <a:r>
              <a:rPr lang="ru-RU" dirty="0">
                <a:latin typeface="Calibri"/>
                <a:ea typeface="Calibri"/>
                <a:cs typeface="Times New Roman"/>
              </a:rPr>
              <a:t> проводится по: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Calibri"/>
                <a:ea typeface="Calibri"/>
                <a:cs typeface="Times New Roman"/>
              </a:rPr>
              <a:t>характеру </a:t>
            </a:r>
            <a:r>
              <a:rPr lang="ru-RU" b="1" dirty="0">
                <a:latin typeface="Calibri"/>
                <a:ea typeface="Calibri"/>
                <a:cs typeface="Times New Roman"/>
              </a:rPr>
              <a:t>смысловых отношений</a:t>
            </a:r>
            <a:r>
              <a:rPr lang="ru-RU" dirty="0">
                <a:latin typeface="Calibri"/>
                <a:ea typeface="Calibri"/>
                <a:cs typeface="Times New Roman"/>
              </a:rPr>
              <a:t> между предикативными частями,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>
                <a:latin typeface="Calibri"/>
                <a:ea typeface="Calibri"/>
                <a:cs typeface="Times New Roman"/>
              </a:rPr>
              <a:t>по характеру </a:t>
            </a:r>
            <a:r>
              <a:rPr lang="ru-RU" b="1" dirty="0">
                <a:latin typeface="Calibri"/>
                <a:ea typeface="Calibri"/>
                <a:cs typeface="Times New Roman"/>
              </a:rPr>
              <a:t>союзов</a:t>
            </a:r>
            <a:r>
              <a:rPr lang="ru-RU" dirty="0">
                <a:latin typeface="Calibri"/>
                <a:ea typeface="Calibri"/>
                <a:cs typeface="Times New Roman"/>
              </a:rPr>
              <a:t>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 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u="sng" dirty="0">
                <a:latin typeface="Calibri"/>
                <a:ea typeface="Calibri"/>
                <a:cs typeface="Times New Roman"/>
              </a:rPr>
              <a:t>Соединительные</a:t>
            </a:r>
            <a:r>
              <a:rPr lang="ru-RU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(</a:t>
            </a:r>
            <a:r>
              <a:rPr lang="cs-CZ" dirty="0">
                <a:latin typeface="Calibri"/>
                <a:ea typeface="Calibri"/>
                <a:cs typeface="Times New Roman"/>
              </a:rPr>
              <a:t>slučovací</a:t>
            </a:r>
            <a:r>
              <a:rPr lang="ru-RU" dirty="0">
                <a:latin typeface="Calibri"/>
                <a:ea typeface="Calibri"/>
                <a:cs typeface="Times New Roman"/>
              </a:rPr>
              <a:t>)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u="sng" dirty="0">
                <a:latin typeface="Calibri"/>
                <a:ea typeface="Calibri"/>
                <a:cs typeface="Times New Roman"/>
              </a:rPr>
              <a:t>Противительные </a:t>
            </a:r>
            <a:r>
              <a:rPr lang="ru-RU" dirty="0">
                <a:latin typeface="Calibri"/>
                <a:ea typeface="Calibri"/>
                <a:cs typeface="Times New Roman"/>
              </a:rPr>
              <a:t>(</a:t>
            </a:r>
            <a:r>
              <a:rPr lang="cs-CZ" dirty="0">
                <a:latin typeface="Calibri"/>
                <a:ea typeface="Calibri"/>
                <a:cs typeface="Times New Roman"/>
              </a:rPr>
              <a:t>odporovací</a:t>
            </a:r>
            <a:r>
              <a:rPr lang="ru-RU" dirty="0">
                <a:latin typeface="Calibri"/>
                <a:ea typeface="Calibri"/>
                <a:cs typeface="Times New Roman"/>
              </a:rPr>
              <a:t>)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u="sng" dirty="0">
                <a:latin typeface="Calibri"/>
                <a:ea typeface="Calibri"/>
                <a:cs typeface="Times New Roman"/>
              </a:rPr>
              <a:t>Градационные</a:t>
            </a:r>
            <a:r>
              <a:rPr lang="ru-RU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(</a:t>
            </a:r>
            <a:r>
              <a:rPr lang="cs-CZ" dirty="0">
                <a:latin typeface="Calibri"/>
                <a:ea typeface="Calibri"/>
                <a:cs typeface="Times New Roman"/>
              </a:rPr>
              <a:t>stupňovací</a:t>
            </a:r>
            <a:r>
              <a:rPr lang="ru-RU" dirty="0">
                <a:latin typeface="Calibri"/>
                <a:ea typeface="Calibri"/>
                <a:cs typeface="Times New Roman"/>
              </a:rPr>
              <a:t>)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u="sng" dirty="0">
                <a:latin typeface="Calibri"/>
                <a:ea typeface="Calibri"/>
                <a:cs typeface="Times New Roman"/>
              </a:rPr>
              <a:t>Разделительные </a:t>
            </a:r>
            <a:r>
              <a:rPr lang="ru-RU" dirty="0">
                <a:latin typeface="Calibri"/>
                <a:ea typeface="Calibri"/>
                <a:cs typeface="Times New Roman"/>
              </a:rPr>
              <a:t>(</a:t>
            </a:r>
            <a:r>
              <a:rPr lang="cs-CZ" dirty="0">
                <a:latin typeface="Calibri"/>
                <a:ea typeface="Calibri"/>
                <a:cs typeface="Times New Roman"/>
              </a:rPr>
              <a:t>vylučovací</a:t>
            </a:r>
            <a:r>
              <a:rPr lang="ru-RU" dirty="0">
                <a:latin typeface="Calibri"/>
                <a:ea typeface="Calibri"/>
                <a:cs typeface="Times New Roman"/>
              </a:rPr>
              <a:t>)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latin typeface="Calibri"/>
                <a:ea typeface="Calibri"/>
                <a:cs typeface="Times New Roman"/>
              </a:rPr>
              <a:t>Результативные </a:t>
            </a:r>
            <a:r>
              <a:rPr lang="ru-RU" dirty="0">
                <a:latin typeface="Calibri"/>
                <a:ea typeface="Calibri"/>
                <a:cs typeface="Times New Roman"/>
              </a:rPr>
              <a:t>(</a:t>
            </a:r>
            <a:r>
              <a:rPr lang="cs-CZ" dirty="0">
                <a:latin typeface="Calibri"/>
                <a:ea typeface="Calibri"/>
                <a:cs typeface="Times New Roman"/>
              </a:rPr>
              <a:t>důsledkové</a:t>
            </a:r>
            <a:r>
              <a:rPr lang="ru-RU" dirty="0">
                <a:latin typeface="Calibri"/>
                <a:ea typeface="Calibri"/>
                <a:cs typeface="Times New Roman"/>
              </a:rPr>
              <a:t>)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latin typeface="Calibri"/>
                <a:ea typeface="Calibri"/>
                <a:cs typeface="Times New Roman"/>
              </a:rPr>
              <a:t>Пояснительные и </a:t>
            </a:r>
            <a:r>
              <a:rPr lang="ru-RU" b="1" dirty="0" err="1">
                <a:latin typeface="Calibri"/>
                <a:ea typeface="Calibri"/>
                <a:cs typeface="Times New Roman"/>
              </a:rPr>
              <a:t>обосновательные</a:t>
            </a:r>
            <a:r>
              <a:rPr lang="ru-RU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(</a:t>
            </a:r>
            <a:r>
              <a:rPr lang="cs-CZ" dirty="0">
                <a:latin typeface="Calibri"/>
                <a:ea typeface="Calibri"/>
                <a:cs typeface="Times New Roman"/>
              </a:rPr>
              <a:t>vysvětlovací a důvodové</a:t>
            </a:r>
            <a:r>
              <a:rPr lang="ru-RU" dirty="0">
                <a:latin typeface="Calibri"/>
                <a:ea typeface="Calibri"/>
                <a:cs typeface="Times New Roman"/>
              </a:rPr>
              <a:t>)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83883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Výsledek obrázku pro классификация сочинительных союзов картинки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8" name="Picture 4" descr="http://2.bp.blogspot.com/-c_W4Gr5cOFc/UPZ9WlmRttI/AAAAAAAABOA/tmaYjlArktc/s640/%D1%81%D0%BE%D1%87%D0%B8%D0%BD+%D1%81%D0%BE%D1%8E%D0%B7%D1%8B4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11" y="980728"/>
            <a:ext cx="866807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66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51520" y="980728"/>
            <a:ext cx="864096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Calibri"/>
                <a:ea typeface="Calibri"/>
                <a:cs typeface="Times New Roman"/>
              </a:rPr>
              <a:t>Союзные средства в соединительных предложениях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libri"/>
                <a:ea typeface="Calibri"/>
                <a:cs typeface="Times New Roman"/>
              </a:rPr>
              <a:t> 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latin typeface="Calibri"/>
                <a:ea typeface="Calibri"/>
                <a:cs typeface="Times New Roman"/>
              </a:rPr>
              <a:t>в соединительно-перечислительных предложениях</a:t>
            </a:r>
            <a:r>
              <a:rPr lang="ru-RU" dirty="0">
                <a:latin typeface="Calibri"/>
                <a:ea typeface="Calibri"/>
                <a:cs typeface="Times New Roman"/>
              </a:rPr>
              <a:t>: </a:t>
            </a:r>
            <a:r>
              <a:rPr lang="ru-RU" b="1" dirty="0">
                <a:latin typeface="Calibri"/>
                <a:ea typeface="Calibri"/>
                <a:cs typeface="Times New Roman"/>
              </a:rPr>
              <a:t>и; и… и; ни… ни; да; да… да; коррелятивные мест. 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кто(-то)… </a:t>
            </a:r>
            <a:r>
              <a:rPr lang="ru-RU" b="1" dirty="0">
                <a:latin typeface="Calibri"/>
                <a:ea typeface="Calibri"/>
                <a:cs typeface="Times New Roman"/>
              </a:rPr>
              <a:t>кто; один… 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другой…</a:t>
            </a:r>
            <a:endParaRPr lang="cs-CZ" b="1" dirty="0" smtClean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Calibri"/>
                <a:ea typeface="Calibri"/>
                <a:cs typeface="Times New Roman"/>
              </a:rPr>
              <a:t>Někdo </a:t>
            </a:r>
            <a:r>
              <a:rPr lang="cs-CZ" i="1" dirty="0">
                <a:latin typeface="Calibri"/>
                <a:ea typeface="Calibri"/>
                <a:cs typeface="Times New Roman"/>
              </a:rPr>
              <a:t>stál, někdo seděl</a:t>
            </a:r>
            <a:r>
              <a:rPr lang="cs-CZ" i="1" dirty="0" smtClean="0">
                <a:latin typeface="Calibri"/>
                <a:ea typeface="Calibri"/>
                <a:cs typeface="Times New Roman"/>
              </a:rPr>
              <a:t>, pár lidí </a:t>
            </a:r>
            <a:r>
              <a:rPr lang="cs-CZ" i="1" dirty="0">
                <a:latin typeface="Calibri"/>
                <a:ea typeface="Calibri"/>
                <a:cs typeface="Times New Roman"/>
              </a:rPr>
              <a:t>spalo ve spacích pytlích nebo </a:t>
            </a:r>
            <a:r>
              <a:rPr lang="cs-CZ" i="1" dirty="0" smtClean="0">
                <a:latin typeface="Calibri"/>
                <a:ea typeface="Calibri"/>
                <a:cs typeface="Times New Roman"/>
              </a:rPr>
              <a:t>jen tak </a:t>
            </a:r>
            <a:r>
              <a:rPr lang="cs-CZ" i="1" dirty="0">
                <a:latin typeface="Calibri"/>
                <a:ea typeface="Calibri"/>
                <a:cs typeface="Times New Roman"/>
              </a:rPr>
              <a:t>pod dekou.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latin typeface="Calibri"/>
                <a:ea typeface="Calibri"/>
                <a:cs typeface="Times New Roman"/>
              </a:rPr>
              <a:t>Русский союз </a:t>
            </a:r>
            <a:r>
              <a:rPr lang="ru-RU" b="1" dirty="0">
                <a:latin typeface="Calibri"/>
                <a:ea typeface="Calibri"/>
                <a:cs typeface="Times New Roman"/>
              </a:rPr>
              <a:t>ни… ни</a:t>
            </a:r>
            <a:r>
              <a:rPr lang="ru-RU" dirty="0">
                <a:latin typeface="Calibri"/>
                <a:ea typeface="Calibri"/>
                <a:cs typeface="Times New Roman"/>
              </a:rPr>
              <a:t>, в отличие от чешского </a:t>
            </a:r>
            <a:r>
              <a:rPr lang="cs-CZ" b="1" dirty="0">
                <a:latin typeface="Calibri"/>
                <a:ea typeface="Calibri"/>
                <a:cs typeface="Times New Roman"/>
              </a:rPr>
              <a:t>ani</a:t>
            </a:r>
            <a:r>
              <a:rPr lang="cs-CZ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latin typeface="Calibri"/>
                <a:ea typeface="Calibri"/>
                <a:cs typeface="Times New Roman"/>
              </a:rPr>
              <a:t>не может быть одиночным.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9715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Calibri"/>
                <a:ea typeface="Calibri"/>
                <a:cs typeface="Times New Roman"/>
              </a:rPr>
              <a:t>Туда </a:t>
            </a:r>
            <a:r>
              <a:rPr lang="ru-RU" b="1" i="1" dirty="0">
                <a:latin typeface="Calibri"/>
                <a:ea typeface="Calibri"/>
                <a:cs typeface="Times New Roman"/>
              </a:rPr>
              <a:t>ни</a:t>
            </a:r>
            <a:r>
              <a:rPr lang="ru-RU" i="1" dirty="0">
                <a:latin typeface="Calibri"/>
                <a:ea typeface="Calibri"/>
                <a:cs typeface="Times New Roman"/>
              </a:rPr>
              <a:t> самолеты не летали, </a:t>
            </a:r>
            <a:r>
              <a:rPr lang="ru-RU" b="1" i="1" dirty="0">
                <a:latin typeface="Calibri"/>
                <a:ea typeface="Calibri"/>
                <a:cs typeface="Times New Roman"/>
              </a:rPr>
              <a:t>ни</a:t>
            </a:r>
            <a:r>
              <a:rPr lang="ru-RU" i="1" dirty="0">
                <a:latin typeface="Calibri"/>
                <a:ea typeface="Calibri"/>
                <a:cs typeface="Times New Roman"/>
              </a:rPr>
              <a:t> поезда не ездили</a:t>
            </a:r>
            <a:r>
              <a:rPr lang="ru-RU" i="1" dirty="0" smtClean="0">
                <a:latin typeface="Calibri"/>
                <a:ea typeface="Calibri"/>
                <a:cs typeface="Times New Roman"/>
              </a:rPr>
              <a:t>.</a:t>
            </a:r>
            <a:endParaRPr lang="cs-CZ" i="1" dirty="0" smtClean="0">
              <a:latin typeface="Calibri"/>
              <a:ea typeface="Calibri"/>
              <a:cs typeface="Times New Roman"/>
            </a:endParaRPr>
          </a:p>
          <a:p>
            <a:pPr marL="971550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Calibri"/>
                <a:ea typeface="Calibri"/>
                <a:cs typeface="Times New Roman"/>
              </a:rPr>
              <a:t>Nicméně není nebe bez mráčků a  ani  námi opěvovaná </a:t>
            </a:r>
            <a:r>
              <a:rPr lang="cs-CZ" i="1" dirty="0" err="1">
                <a:latin typeface="Calibri"/>
                <a:ea typeface="Calibri"/>
                <a:cs typeface="Times New Roman"/>
              </a:rPr>
              <a:t>mazda</a:t>
            </a:r>
            <a:r>
              <a:rPr lang="cs-CZ" i="1" dirty="0">
                <a:latin typeface="Calibri"/>
                <a:ea typeface="Calibri"/>
                <a:cs typeface="Times New Roman"/>
              </a:rPr>
              <a:t> není dokonalá </a:t>
            </a:r>
            <a:endParaRPr lang="ru-RU" i="1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"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В традициях чешской русистики к этому типу относим также предложения типа: </a:t>
            </a:r>
            <a:r>
              <a:rPr lang="ru-RU" b="1" i="1" dirty="0" smtClean="0">
                <a:latin typeface="Calibri"/>
                <a:ea typeface="Calibri"/>
                <a:cs typeface="Times New Roman"/>
              </a:rPr>
              <a:t>То</a:t>
            </a:r>
            <a:r>
              <a:rPr lang="ru-RU" i="1" dirty="0" smtClean="0">
                <a:latin typeface="Calibri"/>
                <a:ea typeface="Calibri"/>
                <a:cs typeface="Times New Roman"/>
              </a:rPr>
              <a:t> идет дождь, </a:t>
            </a:r>
            <a:r>
              <a:rPr lang="ru-RU" b="1" i="1" dirty="0" smtClean="0">
                <a:latin typeface="Calibri"/>
                <a:ea typeface="Calibri"/>
                <a:cs typeface="Times New Roman"/>
              </a:rPr>
              <a:t>то</a:t>
            </a:r>
            <a:r>
              <a:rPr lang="ru-RU" i="1" dirty="0" smtClean="0">
                <a:latin typeface="Calibri"/>
                <a:ea typeface="Calibri"/>
                <a:cs typeface="Times New Roman"/>
              </a:rPr>
              <a:t> падает снег.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В русской грамматической традиции они относятся к разделительным сложносочиненным.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libri"/>
                <a:ea typeface="Calibri"/>
                <a:cs typeface="Times New Roman"/>
              </a:rPr>
              <a:t>То</a:t>
            </a:r>
            <a:r>
              <a:rPr lang="ru-RU" b="1" dirty="0">
                <a:latin typeface="Calibri"/>
                <a:ea typeface="Calibri"/>
                <a:cs typeface="Times New Roman"/>
              </a:rPr>
              <a:t>… то</a:t>
            </a:r>
            <a:r>
              <a:rPr lang="ru-RU" dirty="0">
                <a:latin typeface="Calibri"/>
                <a:ea typeface="Calibri"/>
                <a:cs typeface="Times New Roman"/>
              </a:rPr>
              <a:t> переводится как </a:t>
            </a:r>
            <a:r>
              <a:rPr lang="cs-CZ" b="1" dirty="0">
                <a:latin typeface="Calibri"/>
                <a:ea typeface="Calibri"/>
                <a:cs typeface="Times New Roman"/>
              </a:rPr>
              <a:t>hned… hned, tu… tu, chvílemi… chvílemi</a:t>
            </a:r>
            <a:r>
              <a:rPr lang="cs-CZ" dirty="0" smtClean="0">
                <a:latin typeface="Calibri"/>
                <a:ea typeface="Calibri"/>
                <a:cs typeface="Times New Roman"/>
              </a:rPr>
              <a:t>.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То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ему мешает шум, </a:t>
            </a: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то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он просто не может сосредоточиться.</a:t>
            </a:r>
            <a:endParaRPr lang="cs-CZ" i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822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908720"/>
            <a:ext cx="8280920" cy="5110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latin typeface="Calibri"/>
                <a:ea typeface="Calibri"/>
                <a:cs typeface="Times New Roman"/>
              </a:rPr>
              <a:t>в соединительно-распространительных предложениях (переходный тип между сочинением и подчинением)</a:t>
            </a:r>
            <a:r>
              <a:rPr lang="ru-RU" dirty="0">
                <a:latin typeface="Calibri"/>
                <a:ea typeface="Calibri"/>
                <a:cs typeface="Times New Roman"/>
              </a:rPr>
              <a:t>: </a:t>
            </a:r>
            <a:r>
              <a:rPr lang="ru-RU" b="1" dirty="0">
                <a:latin typeface="Calibri"/>
                <a:ea typeface="Calibri"/>
                <a:cs typeface="Times New Roman"/>
              </a:rPr>
              <a:t>и; а</a:t>
            </a:r>
            <a:r>
              <a:rPr lang="ru-RU" dirty="0">
                <a:latin typeface="Calibri"/>
                <a:ea typeface="Calibri"/>
                <a:cs typeface="Times New Roman"/>
              </a:rPr>
              <a:t>; анафорические мест. + наречия </a:t>
            </a:r>
            <a:r>
              <a:rPr lang="ru-RU" b="1" dirty="0">
                <a:latin typeface="Calibri"/>
                <a:ea typeface="Calibri"/>
                <a:cs typeface="Times New Roman"/>
              </a:rPr>
              <a:t>это, там, оттуда; </a:t>
            </a:r>
            <a:r>
              <a:rPr lang="ru-RU" dirty="0">
                <a:latin typeface="Calibri"/>
                <a:ea typeface="Calibri"/>
                <a:cs typeface="Times New Roman"/>
              </a:rPr>
              <a:t>относительные мест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. + </a:t>
            </a:r>
            <a:r>
              <a:rPr lang="ru-RU" dirty="0">
                <a:latin typeface="Calibri"/>
                <a:ea typeface="Calibri"/>
                <a:cs typeface="Times New Roman"/>
              </a:rPr>
              <a:t>наречия</a:t>
            </a:r>
            <a:r>
              <a:rPr lang="ru-RU" b="1" dirty="0">
                <a:latin typeface="Calibri"/>
                <a:ea typeface="Calibri"/>
                <a:cs typeface="Times New Roman"/>
              </a:rPr>
              <a:t> что, чего, где, откуда, 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причем…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Calibri"/>
                <a:ea typeface="Calibri"/>
                <a:cs typeface="Times New Roman"/>
              </a:rPr>
              <a:t>Он опоздал, </a:t>
            </a:r>
            <a:r>
              <a:rPr lang="ru-RU" b="1" i="1" dirty="0">
                <a:latin typeface="Calibri"/>
                <a:ea typeface="Calibri"/>
                <a:cs typeface="Times New Roman"/>
              </a:rPr>
              <a:t>что</a:t>
            </a:r>
            <a:r>
              <a:rPr lang="ru-RU" i="1" dirty="0">
                <a:latin typeface="Calibri"/>
                <a:ea typeface="Calibri"/>
                <a:cs typeface="Times New Roman"/>
              </a:rPr>
              <a:t> вызвало недовольство начальства.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dirty="0">
                <a:latin typeface="Calibri"/>
                <a:ea typeface="Calibri"/>
                <a:cs typeface="Times New Roman"/>
              </a:rPr>
              <a:t>Русские относительные местоимения переводятся на ЧЯ относительными местоимениями типа: </a:t>
            </a:r>
            <a:r>
              <a:rPr lang="cs-CZ" b="1" dirty="0">
                <a:latin typeface="Calibri"/>
                <a:ea typeface="Calibri"/>
                <a:cs typeface="Times New Roman"/>
              </a:rPr>
              <a:t>což, čehož, přičemž, načež</a:t>
            </a:r>
            <a:r>
              <a:rPr lang="cs-CZ" dirty="0" smtClean="0">
                <a:latin typeface="Calibri"/>
                <a:ea typeface="Calibri"/>
                <a:cs typeface="Times New Roman"/>
              </a:rPr>
              <a:t>…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Calibri"/>
                <a:ea typeface="Calibri"/>
                <a:cs typeface="Times New Roman"/>
              </a:rPr>
              <a:t>Více než sto let říší zmítaly vnitřní </a:t>
            </a:r>
            <a:r>
              <a:rPr lang="cs-CZ" i="1" dirty="0" smtClean="0">
                <a:latin typeface="Calibri"/>
                <a:ea typeface="Calibri"/>
                <a:cs typeface="Times New Roman"/>
              </a:rPr>
              <a:t>spory, načež se rozpadla. </a:t>
            </a:r>
            <a:endParaRPr lang="cs-CZ" i="1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"/>
            </a:pPr>
            <a:r>
              <a:rPr lang="ru-RU" dirty="0">
                <a:latin typeface="Calibri"/>
                <a:ea typeface="Calibri"/>
                <a:cs typeface="Times New Roman"/>
              </a:rPr>
              <a:t>В русской грамматической традиции такие предложения относятся к нерасчлененным  сложноподчиненным, в чешской к сложносочиненным</a:t>
            </a:r>
            <a:r>
              <a:rPr lang="cs-CZ" dirty="0">
                <a:latin typeface="Calibri"/>
                <a:ea typeface="Calibri"/>
                <a:cs typeface="Times New Roman"/>
              </a:rPr>
              <a:t> (nepravé věty vztažné)</a:t>
            </a:r>
            <a:r>
              <a:rPr lang="ru-RU" dirty="0">
                <a:latin typeface="Calibri"/>
                <a:ea typeface="Calibri"/>
                <a:cs typeface="Times New Roman"/>
              </a:rPr>
              <a:t>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 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latin typeface="Calibri"/>
                <a:ea typeface="Calibri"/>
                <a:cs typeface="Times New Roman"/>
              </a:rPr>
              <a:t>в присоединительных предложениях</a:t>
            </a:r>
            <a:r>
              <a:rPr lang="ru-RU" dirty="0">
                <a:latin typeface="Calibri"/>
                <a:ea typeface="Calibri"/>
                <a:cs typeface="Times New Roman"/>
              </a:rPr>
              <a:t>: </a:t>
            </a:r>
            <a:r>
              <a:rPr lang="ru-RU" b="1" dirty="0">
                <a:latin typeface="Calibri"/>
                <a:ea typeface="Calibri"/>
                <a:cs typeface="Times New Roman"/>
              </a:rPr>
              <a:t>а; а также; да; да и; да еще…</a:t>
            </a:r>
            <a:endParaRPr lang="cs-CZ" b="1" dirty="0"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>
                <a:latin typeface="+mj-lt"/>
                <a:ea typeface="Calibri"/>
                <a:cs typeface="Times New Roman"/>
              </a:rPr>
              <a:t>Они </a:t>
            </a:r>
            <a:r>
              <a:rPr lang="ru-RU" i="1" dirty="0" smtClean="0">
                <a:latin typeface="+mj-lt"/>
                <a:ea typeface="Calibri"/>
                <a:cs typeface="Times New Roman"/>
              </a:rPr>
              <a:t>на юге </a:t>
            </a:r>
            <a:r>
              <a:rPr lang="ru-RU" i="1" dirty="0">
                <a:latin typeface="+mj-lt"/>
                <a:ea typeface="Calibri"/>
                <a:cs typeface="Times New Roman"/>
              </a:rPr>
              <a:t>хорошо зарабатывают, </a:t>
            </a:r>
            <a:r>
              <a:rPr lang="ru-RU" b="1" i="1" dirty="0">
                <a:latin typeface="+mj-lt"/>
                <a:ea typeface="Calibri"/>
                <a:cs typeface="Times New Roman"/>
              </a:rPr>
              <a:t>да и</a:t>
            </a:r>
            <a:r>
              <a:rPr lang="ru-RU" i="1" dirty="0">
                <a:latin typeface="+mj-lt"/>
                <a:ea typeface="Calibri"/>
                <a:cs typeface="Times New Roman"/>
              </a:rPr>
              <a:t> погода в этом году хорошая</a:t>
            </a:r>
            <a:r>
              <a:rPr lang="ru-RU" i="1" dirty="0" smtClean="0">
                <a:latin typeface="+mj-lt"/>
                <a:ea typeface="Calibri"/>
                <a:cs typeface="Times New Roman"/>
              </a:rPr>
              <a:t>.</a:t>
            </a:r>
            <a:endParaRPr lang="cs-CZ" i="1" dirty="0" smtClean="0">
              <a:latin typeface="+mj-lt"/>
              <a:ea typeface="Calibri"/>
              <a:cs typeface="Times New Roman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Někdy </a:t>
            </a:r>
            <a:r>
              <a:rPr lang="cs-CZ" i="1" dirty="0">
                <a:latin typeface="+mj-lt"/>
              </a:rPr>
              <a:t>málo bývá </a:t>
            </a:r>
            <a:r>
              <a:rPr lang="cs-CZ" i="1" dirty="0" smtClean="0">
                <a:latin typeface="+mj-lt"/>
              </a:rPr>
              <a:t>víc, a </a:t>
            </a:r>
            <a:r>
              <a:rPr lang="cs-CZ" i="1" dirty="0">
                <a:latin typeface="+mj-lt"/>
              </a:rPr>
              <a:t>také </a:t>
            </a:r>
            <a:r>
              <a:rPr lang="cs-CZ" i="1" dirty="0" smtClean="0">
                <a:latin typeface="+mj-lt"/>
              </a:rPr>
              <a:t>se </a:t>
            </a:r>
            <a:r>
              <a:rPr lang="cs-CZ" i="1" dirty="0">
                <a:latin typeface="+mj-lt"/>
              </a:rPr>
              <a:t>nám </a:t>
            </a:r>
            <a:r>
              <a:rPr lang="cs-CZ" i="1" dirty="0" smtClean="0">
                <a:latin typeface="+mj-lt"/>
              </a:rPr>
              <a:t>líbí, </a:t>
            </a:r>
            <a:r>
              <a:rPr lang="cs-CZ" i="1" dirty="0">
                <a:latin typeface="+mj-lt"/>
              </a:rPr>
              <a:t>že má každá rostlina svůj </a:t>
            </a:r>
            <a:r>
              <a:rPr lang="cs-CZ" i="1" dirty="0" smtClean="0">
                <a:latin typeface="+mj-lt"/>
              </a:rPr>
              <a:t>prostor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8706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20891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599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1169</TotalTime>
  <Words>1045</Words>
  <Application>Microsoft Office PowerPoint</Application>
  <PresentationFormat>Předvádění na obrazovce (4:3)</PresentationFormat>
  <Paragraphs>110</Paragraphs>
  <Slides>24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Tok</vt:lpstr>
      <vt:lpstr>Сложное предложение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Сложное предложение</dc:title>
  <dc:creator>Veronika Stranz-Nikitina</dc:creator>
  <cp:lastModifiedBy>Veronika Stranz-Nikitina</cp:lastModifiedBy>
  <cp:revision>32</cp:revision>
  <dcterms:created xsi:type="dcterms:W3CDTF">2016-10-26T14:02:06Z</dcterms:created>
  <dcterms:modified xsi:type="dcterms:W3CDTF">2016-12-06T12:59:49Z</dcterms:modified>
</cp:coreProperties>
</file>