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67" r:id="rId5"/>
    <p:sldId id="266" r:id="rId6"/>
    <p:sldId id="268" r:id="rId7"/>
    <p:sldId id="257" r:id="rId8"/>
    <p:sldId id="263" r:id="rId9"/>
    <p:sldId id="258" r:id="rId10"/>
    <p:sldId id="259" r:id="rId11"/>
    <p:sldId id="269" r:id="rId12"/>
    <p:sldId id="261" r:id="rId13"/>
    <p:sldId id="271" r:id="rId14"/>
    <p:sldId id="270" r:id="rId15"/>
    <p:sldId id="272" r:id="rId16"/>
    <p:sldId id="260" r:id="rId17"/>
    <p:sldId id="26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038CE-3862-4E5C-9FC7-BDF2B57DD758}" type="datetimeFigureOut">
              <a:rPr lang="cs-CZ" smtClean="0"/>
              <a:t>10. 11. 2020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E39B1-9D9A-488B-B8BD-C33B8588B69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39B1-9D9A-488B-B8BD-C33B8588B69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unname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744" y="0"/>
            <a:ext cx="5231011" cy="67976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3717032"/>
            <a:ext cx="7772400" cy="147002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ea typeface="Calibri"/>
                <a:cs typeface="Times New Roman"/>
              </a:rPr>
              <a:t/>
            </a:r>
            <a:br>
              <a:rPr lang="cs-CZ" b="1" dirty="0" smtClean="0">
                <a:ea typeface="Calibri"/>
                <a:cs typeface="Times New Roman"/>
              </a:rPr>
            </a:br>
            <a:r>
              <a:rPr lang="cs-CZ" b="1" dirty="0" smtClean="0">
                <a:ea typeface="Calibri"/>
                <a:cs typeface="Times New Roman"/>
              </a:rPr>
              <a:t/>
            </a:r>
            <a:br>
              <a:rPr lang="cs-CZ" b="1" dirty="0" smtClean="0">
                <a:ea typeface="Calibri"/>
                <a:cs typeface="Times New Roman"/>
              </a:rPr>
            </a:br>
            <a:r>
              <a:rPr lang="cs-CZ" b="1" dirty="0" smtClean="0">
                <a:ea typeface="Calibri"/>
                <a:cs typeface="Times New Roman"/>
              </a:rPr>
              <a:t/>
            </a:r>
            <a:br>
              <a:rPr lang="cs-CZ" b="1" dirty="0" smtClean="0">
                <a:ea typeface="Calibri"/>
                <a:cs typeface="Times New Roman"/>
              </a:rPr>
            </a:br>
            <a:r>
              <a:rPr lang="cs-CZ" b="1" dirty="0" smtClean="0">
                <a:ea typeface="Calibri"/>
                <a:cs typeface="Times New Roman"/>
              </a:rPr>
              <a:t/>
            </a:r>
            <a:br>
              <a:rPr lang="cs-CZ" b="1" dirty="0" smtClean="0">
                <a:ea typeface="Calibri"/>
                <a:cs typeface="Times New Roman"/>
              </a:rPr>
            </a:br>
            <a:r>
              <a:rPr lang="cs-CZ" sz="4000" b="1" dirty="0" smtClean="0">
                <a:ea typeface="Calibri"/>
                <a:cs typeface="Times New Roman"/>
              </a:rPr>
              <a:t>Avantgarda</a:t>
            </a:r>
            <a:r>
              <a:rPr lang="cs-CZ" sz="4000" b="1" dirty="0" smtClean="0">
                <a:ea typeface="Calibri"/>
                <a:cs typeface="Times New Roman"/>
              </a:rPr>
              <a:t>, reklama, moderní </a:t>
            </a:r>
            <a:r>
              <a:rPr lang="cs-CZ" sz="4000" b="1" dirty="0" smtClean="0">
                <a:ea typeface="Calibri"/>
                <a:cs typeface="Times New Roman"/>
              </a:rPr>
              <a:t>město</a:t>
            </a:r>
            <a:br>
              <a:rPr lang="cs-CZ" sz="4000" b="1" dirty="0" smtClean="0">
                <a:ea typeface="Calibri"/>
                <a:cs typeface="Times New Roman"/>
              </a:rPr>
            </a:br>
            <a:r>
              <a:rPr lang="cs-CZ" sz="4000" b="1" dirty="0" smtClean="0">
                <a:ea typeface="Calibri"/>
                <a:cs typeface="Times New Roman"/>
              </a:rPr>
              <a:t>příklad BAŤA</a:t>
            </a:r>
            <a:br>
              <a:rPr lang="cs-CZ" sz="4000" b="1" dirty="0" smtClean="0">
                <a:ea typeface="Calibri"/>
                <a:cs typeface="Times New Roman"/>
              </a:rPr>
            </a:br>
            <a:r>
              <a:rPr lang="cs-CZ" sz="4000" b="1" dirty="0" smtClean="0">
                <a:ea typeface="Calibri"/>
                <a:cs typeface="Times New Roman"/>
              </a:rPr>
              <a:t>ve </a:t>
            </a:r>
            <a:r>
              <a:rPr lang="cs-CZ" sz="4000" b="1" dirty="0" smtClean="0">
                <a:ea typeface="Calibri"/>
                <a:cs typeface="Times New Roman"/>
              </a:rPr>
              <a:t>30. letech 20. </a:t>
            </a:r>
            <a:r>
              <a:rPr lang="cs-CZ" sz="4000" b="1" dirty="0" smtClean="0">
                <a:ea typeface="Calibri"/>
                <a:cs typeface="Times New Roman"/>
              </a:rPr>
              <a:t>století</a:t>
            </a:r>
            <a:r>
              <a:rPr lang="cs-CZ" dirty="0" smtClean="0">
                <a:ea typeface="Calibri"/>
                <a:cs typeface="Times New Roman"/>
              </a:rPr>
              <a:t/>
            </a:r>
            <a:br>
              <a:rPr lang="cs-CZ" dirty="0" smtClean="0">
                <a:ea typeface="Calibri"/>
                <a:cs typeface="Times New Roman"/>
              </a:rPr>
            </a:br>
            <a:r>
              <a:rPr lang="cs-CZ" b="1" dirty="0" smtClean="0">
                <a:latin typeface="Calibri" pitchFamily="34" charset="0"/>
              </a:rPr>
              <a:t/>
            </a:r>
            <a:br>
              <a:rPr lang="cs-CZ" b="1" dirty="0" smtClean="0">
                <a:latin typeface="Calibri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/>
          <p:cNvSpPr txBox="1">
            <a:spLocks noChangeArrowheads="1"/>
          </p:cNvSpPr>
          <p:nvPr/>
        </p:nvSpPr>
        <p:spPr bwMode="auto">
          <a:xfrm>
            <a:off x="250825" y="260350"/>
            <a:ext cx="79216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reklama jako „ucelená bubnová palba“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metoda centrálně organizované reklamní akce : Jan Antonín Baťa ve 2. pol. 30. let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hesla Baťa : služebnost podnikání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Špatný prodavač – vydavač. Správný prodavač – služebník. / </a:t>
            </a:r>
          </a:p>
          <a:p>
            <a:r>
              <a:rPr lang="cs-CZ">
                <a:latin typeface="Calibri" pitchFamily="34" charset="0"/>
              </a:rPr>
              <a:t>Nejdříve posloužit, pak prodat. /</a:t>
            </a:r>
          </a:p>
          <a:p>
            <a:r>
              <a:rPr lang="cs-CZ">
                <a:latin typeface="Calibri" pitchFamily="34" charset="0"/>
              </a:rPr>
              <a:t>Služ druhým, posloužíš sobě. / </a:t>
            </a:r>
          </a:p>
          <a:p>
            <a:r>
              <a:rPr lang="cs-CZ">
                <a:latin typeface="Calibri" pitchFamily="34" charset="0"/>
              </a:rPr>
              <a:t>Myslet na obchod, znamená myslet na službu</a:t>
            </a: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kampaně – sezónní plánování</a:t>
            </a:r>
          </a:p>
          <a:p>
            <a:endParaRPr lang="cs-CZ" b="1">
              <a:latin typeface="Calibri" pitchFamily="34" charset="0"/>
            </a:endParaRPr>
          </a:p>
          <a:p>
            <a:endParaRPr lang="cs-CZ" b="1">
              <a:latin typeface="Calibri" pitchFamily="34" charset="0"/>
            </a:endParaRPr>
          </a:p>
          <a:p>
            <a:r>
              <a:rPr lang="cs-CZ" i="1">
                <a:latin typeface="Calibri" pitchFamily="34" charset="0"/>
              </a:rPr>
              <a:t>„reklamní</a:t>
            </a:r>
            <a:r>
              <a:rPr lang="en-US" i="1">
                <a:latin typeface="Calibri" pitchFamily="34" charset="0"/>
              </a:rPr>
              <a:t> film je nej</a:t>
            </a:r>
            <a:r>
              <a:rPr lang="cs-CZ" i="1">
                <a:latin typeface="Calibri" pitchFamily="34" charset="0"/>
              </a:rPr>
              <a:t>účinnější náborový prostředek</a:t>
            </a:r>
          </a:p>
          <a:p>
            <a:r>
              <a:rPr lang="cs-CZ" i="1">
                <a:latin typeface="Calibri" pitchFamily="34" charset="0"/>
              </a:rPr>
              <a:t>pro určité druhy zboží, je-li použit v organickém spojení </a:t>
            </a:r>
          </a:p>
          <a:p>
            <a:r>
              <a:rPr lang="cs-CZ" i="1">
                <a:latin typeface="Calibri" pitchFamily="34" charset="0"/>
              </a:rPr>
              <a:t>s ostatními reklamními prostředky“ </a:t>
            </a:r>
            <a:r>
              <a:rPr lang="cs-CZ" b="1" i="1">
                <a:latin typeface="Calibri" pitchFamily="34" charset="0"/>
              </a:rPr>
              <a:t> </a:t>
            </a:r>
          </a:p>
        </p:txBody>
      </p:sp>
      <p:pic>
        <p:nvPicPr>
          <p:cNvPr id="7171" name="Obrázek 2" descr="reklama-jaro-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276475"/>
            <a:ext cx="31321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</a:rPr>
              <a:t>teoretické rozvahy o druzích reklamy: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</a:rPr>
              <a:t>sugestivní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reklama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– působí na emoce, </a:t>
            </a:r>
            <a:r>
              <a:rPr lang="cs-CZ" sz="2400" dirty="0" err="1" smtClean="0">
                <a:latin typeface="Calibri" pitchFamily="34" charset="0"/>
              </a:rPr>
              <a:t>vhodnápro</a:t>
            </a:r>
            <a:r>
              <a:rPr lang="cs-CZ" sz="2400" dirty="0" smtClean="0">
                <a:latin typeface="Calibri" pitchFamily="34" charset="0"/>
              </a:rPr>
              <a:t> dárkové zboží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</a:rPr>
              <a:t>důkazová reklama </a:t>
            </a:r>
            <a:r>
              <a:rPr lang="cs-CZ" sz="2400" dirty="0" smtClean="0">
                <a:latin typeface="Calibri" pitchFamily="34" charset="0"/>
              </a:rPr>
              <a:t>– přesvědčování racionální, důvody nákupu, působit emocionálně a esteticky, ale touhu po zboží navíc podepřít argumenty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</a:rPr>
              <a:t>přesvědčující reklama </a:t>
            </a:r>
            <a:r>
              <a:rPr lang="cs-CZ" sz="2400" dirty="0" smtClean="0">
                <a:latin typeface="Calibri" pitchFamily="34" charset="0"/>
              </a:rPr>
              <a:t>– nejkomplexnější typ, pro zboží neosobní potřeby, pořizované občasně (pneumatiky, </a:t>
            </a:r>
            <a:r>
              <a:rPr lang="cs-CZ" sz="2400" dirty="0" err="1" smtClean="0">
                <a:latin typeface="Calibri" pitchFamily="34" charset="0"/>
              </a:rPr>
              <a:t>zinolit</a:t>
            </a:r>
            <a:r>
              <a:rPr lang="cs-CZ" sz="2400" dirty="0" smtClean="0">
                <a:latin typeface="Calibri" pitchFamily="34" charset="0"/>
              </a:rPr>
              <a:t>); argumentace doplněna ukázkami výroby zboží a/ nebo spektra možností jeho využití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>
            <a:off x="4427538" y="4076700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395288" y="260350"/>
            <a:ext cx="30972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výběr reklamních snímků Baťa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Nový život, 1935</a:t>
            </a:r>
          </a:p>
          <a:p>
            <a:r>
              <a:rPr lang="cs-CZ">
                <a:latin typeface="Calibri" pitchFamily="34" charset="0"/>
              </a:rPr>
              <a:t>Střevíček, 1935</a:t>
            </a:r>
          </a:p>
          <a:p>
            <a:r>
              <a:rPr lang="cs-CZ">
                <a:latin typeface="Calibri" pitchFamily="34" charset="0"/>
              </a:rPr>
              <a:t>Dýchej zhluboka, 1935</a:t>
            </a:r>
          </a:p>
          <a:p>
            <a:r>
              <a:rPr lang="cs-CZ">
                <a:latin typeface="Calibri" pitchFamily="34" charset="0"/>
              </a:rPr>
              <a:t>Silnice zpívá, 1937</a:t>
            </a:r>
          </a:p>
          <a:p>
            <a:r>
              <a:rPr lang="cs-CZ">
                <a:latin typeface="Calibri" pitchFamily="34" charset="0"/>
              </a:rPr>
              <a:t>V domě straší duch, 1937</a:t>
            </a:r>
          </a:p>
          <a:p>
            <a:r>
              <a:rPr lang="cs-CZ">
                <a:latin typeface="Calibri" pitchFamily="34" charset="0"/>
              </a:rPr>
              <a:t>Čtyři lidé jedna řeč ,1939 </a:t>
            </a:r>
          </a:p>
          <a:p>
            <a:r>
              <a:rPr lang="cs-CZ">
                <a:latin typeface="Calibri" pitchFamily="34" charset="0"/>
              </a:rPr>
              <a:t>Osm kroků v taktu, 1940</a:t>
            </a:r>
          </a:p>
        </p:txBody>
      </p:sp>
      <p:pic>
        <p:nvPicPr>
          <p:cNvPr id="9220" name="Obrázek 3" descr="ac---burian-a-pneu-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60350"/>
            <a:ext cx="4762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ek 4" descr="10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41402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0648"/>
            <a:ext cx="4243536" cy="326553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212" t="20975" r="47750" b="25662"/>
          <a:stretch>
            <a:fillRect/>
          </a:stretch>
        </p:blipFill>
        <p:spPr bwMode="auto">
          <a:xfrm>
            <a:off x="4644008" y="376165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40e87ad453039664963fa02e8f649d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268760"/>
            <a:ext cx="3200400" cy="450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621166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Lunch </a:t>
            </a:r>
            <a:r>
              <a:rPr lang="cs-CZ" dirty="0" err="1" smtClean="0"/>
              <a:t>atop</a:t>
            </a:r>
            <a:r>
              <a:rPr lang="cs-CZ" dirty="0" smtClean="0"/>
              <a:t> a </a:t>
            </a:r>
            <a:r>
              <a:rPr lang="cs-CZ" dirty="0" err="1" smtClean="0"/>
              <a:t>Skyscrapper</a:t>
            </a:r>
            <a:r>
              <a:rPr lang="cs-CZ" dirty="0" smtClean="0"/>
              <a:t>, 1932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620688"/>
            <a:ext cx="5323621" cy="2452092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4662" t="20374" r="47705" b="26665"/>
          <a:stretch>
            <a:fillRect/>
          </a:stretch>
        </p:blipFill>
        <p:spPr bwMode="auto">
          <a:xfrm>
            <a:off x="0" y="3185592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436096" y="40050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Nová píseň, 1935</a:t>
            </a:r>
          </a:p>
          <a:p>
            <a:r>
              <a:rPr lang="cs-CZ" dirty="0" err="1" smtClean="0"/>
              <a:t>Burlaci</a:t>
            </a:r>
            <a:r>
              <a:rPr lang="cs-CZ" dirty="0" smtClean="0"/>
              <a:t> na </a:t>
            </a:r>
            <a:r>
              <a:rPr lang="cs-CZ" dirty="0" err="1" smtClean="0"/>
              <a:t>volze</a:t>
            </a:r>
            <a:r>
              <a:rPr lang="cs-CZ" dirty="0" smtClean="0"/>
              <a:t> / Ilja </a:t>
            </a:r>
            <a:r>
              <a:rPr lang="cs-CZ" dirty="0" err="1" smtClean="0"/>
              <a:t>Repin</a:t>
            </a:r>
            <a:r>
              <a:rPr lang="cs-CZ" dirty="0" smtClean="0"/>
              <a:t> / 1870-3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511608" cy="4489942"/>
          </a:xfrm>
          <a:prstGeom prst="rect">
            <a:avLst/>
          </a:prstGeom>
        </p:spPr>
      </p:pic>
      <p:pic>
        <p:nvPicPr>
          <p:cNvPr id="3" name="Obrázek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571784"/>
            <a:ext cx="2483768" cy="32862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71600" y="53012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Kolem dokola, 1937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611188" y="908050"/>
            <a:ext cx="46815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u="sng" dirty="0" smtClean="0">
              <a:latin typeface="Calibri" pitchFamily="34" charset="0"/>
            </a:endParaRPr>
          </a:p>
          <a:p>
            <a:endParaRPr lang="cs-CZ" u="sng" dirty="0" smtClean="0">
              <a:latin typeface="Calibri" pitchFamily="34" charset="0"/>
            </a:endParaRPr>
          </a:p>
          <a:p>
            <a:endParaRPr lang="cs-CZ" u="sng" dirty="0" smtClean="0">
              <a:latin typeface="Calibri" pitchFamily="34" charset="0"/>
            </a:endParaRPr>
          </a:p>
          <a:p>
            <a:r>
              <a:rPr lang="cs-CZ" b="1" u="sng" dirty="0" smtClean="0">
                <a:latin typeface="Calibri" pitchFamily="34" charset="0"/>
              </a:rPr>
              <a:t>2 části filmové </a:t>
            </a:r>
            <a:r>
              <a:rPr lang="cs-CZ" b="1" u="sng" dirty="0">
                <a:latin typeface="Calibri" pitchFamily="34" charset="0"/>
              </a:rPr>
              <a:t>reklamy</a:t>
            </a:r>
          </a:p>
          <a:p>
            <a:r>
              <a:rPr lang="cs-CZ" dirty="0">
                <a:latin typeface="Calibri" pitchFamily="34" charset="0"/>
              </a:rPr>
              <a:t>„filmová hra“ – příběhová složka, </a:t>
            </a:r>
            <a:r>
              <a:rPr lang="cs-CZ" dirty="0" err="1">
                <a:latin typeface="Calibri" pitchFamily="34" charset="0"/>
              </a:rPr>
              <a:t>mikronarativ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„revue“ – přehlídka </a:t>
            </a:r>
            <a:r>
              <a:rPr lang="cs-CZ" dirty="0" smtClean="0">
                <a:latin typeface="Calibri" pitchFamily="34" charset="0"/>
              </a:rPr>
              <a:t>zboží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Klíčové aspekty</a:t>
            </a:r>
            <a:endParaRPr lang="cs-CZ" b="1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humorná zápletka libreta</a:t>
            </a:r>
          </a:p>
          <a:p>
            <a:r>
              <a:rPr lang="cs-CZ" dirty="0" smtClean="0">
                <a:latin typeface="Calibri" pitchFamily="34" charset="0"/>
              </a:rPr>
              <a:t>zvuková složka (píseň, práce s ruchy, rytmika)</a:t>
            </a:r>
          </a:p>
          <a:p>
            <a:r>
              <a:rPr lang="cs-CZ" dirty="0" smtClean="0">
                <a:latin typeface="Calibri" pitchFamily="34" charset="0"/>
              </a:rPr>
              <a:t>intertextualita</a:t>
            </a:r>
          </a:p>
          <a:p>
            <a:r>
              <a:rPr lang="cs-CZ" dirty="0" smtClean="0">
                <a:latin typeface="Calibri" pitchFamily="34" charset="0"/>
              </a:rPr>
              <a:t>herecké hvězdy</a:t>
            </a: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ata (high tops) - Brun, Donald, 1955. 35'' x 50'' / 89 x 127 cm.  Lithograph | Backed on Linen. ID# SWL07215. $900. | Vintage posters, Vintage  advertising art, Vintage advertise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Bata (high tops) - Brun, Donald, 1955. 35'' x 50'' / 89 x 127 cm.  Lithograph | Backed on Linen. ID# SWL07215. $900. | Vintage posters, Vintage  advertising art, Vintage advertise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87c8be22a10200123cf185be6aadc55--vintage-metal-vintage-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6986"/>
            <a:ext cx="5148064" cy="6914986"/>
          </a:xfrm>
        </p:spPr>
      </p:pic>
      <p:sp>
        <p:nvSpPr>
          <p:cNvPr id="5" name="TextovéPole 4"/>
          <p:cNvSpPr txBox="1"/>
          <p:nvPr/>
        </p:nvSpPr>
        <p:spPr>
          <a:xfrm>
            <a:off x="5652120" y="148478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ZPRACOVÁNÍ GUMY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BOTY (PODRÁŽKY)</a:t>
            </a:r>
          </a:p>
          <a:p>
            <a:r>
              <a:rPr lang="cs-CZ" dirty="0" smtClean="0"/>
              <a:t>PNEUMATIKY</a:t>
            </a:r>
          </a:p>
          <a:p>
            <a:r>
              <a:rPr lang="cs-CZ" dirty="0" smtClean="0"/>
              <a:t>DĚTSKÉ HRAČKY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ce841f7fed2d9a2387bfb3d4882e5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140174" cy="3991747"/>
          </a:xfrm>
          <a:prstGeom prst="rect">
            <a:avLst/>
          </a:prstGeom>
        </p:spPr>
      </p:pic>
      <p:pic>
        <p:nvPicPr>
          <p:cNvPr id="5" name="Obrázek 4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4239915" cy="4239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zli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50894" cy="51125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 descr="zli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707434" cy="4834412"/>
          </a:xfrm>
        </p:spPr>
      </p:pic>
      <p:pic>
        <p:nvPicPr>
          <p:cNvPr id="5" name="Obrázek 4" descr="825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480" y="2564904"/>
            <a:ext cx="2859039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3420720" cy="4149080"/>
          </a:xfrm>
        </p:spPr>
      </p:pic>
      <p:pic>
        <p:nvPicPr>
          <p:cNvPr id="5" name="Obrázek 4" descr="WAG39f05e_batafoto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8" y="-3308"/>
            <a:ext cx="4608512" cy="6861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95536" y="548680"/>
            <a:ext cx="74882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dirty="0">
              <a:latin typeface="Calibri" pitchFamily="34" charset="0"/>
            </a:endParaRPr>
          </a:p>
          <a:p>
            <a:r>
              <a:rPr lang="cs-CZ" sz="3200" b="1" dirty="0">
                <a:latin typeface="Calibri" pitchFamily="34" charset="0"/>
              </a:rPr>
              <a:t>ELMAR KLOS</a:t>
            </a:r>
          </a:p>
        </p:txBody>
      </p:sp>
      <p:pic>
        <p:nvPicPr>
          <p:cNvPr id="5124" name="Obrázek 3" descr="600full-elmar-kl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523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ovéPole 4"/>
          <p:cNvSpPr txBox="1">
            <a:spLocks noChangeArrowheads="1"/>
          </p:cNvSpPr>
          <p:nvPr/>
        </p:nvSpPr>
        <p:spPr bwMode="auto">
          <a:xfrm>
            <a:off x="251520" y="2492896"/>
            <a:ext cx="288131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úkolem celkové vedení výrobní části filmových prací v rámci reklamního oddělení: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-vypracovávání scénářů, </a:t>
            </a:r>
          </a:p>
          <a:p>
            <a:r>
              <a:rPr lang="cs-CZ" dirty="0">
                <a:latin typeface="Calibri" pitchFamily="34" charset="0"/>
              </a:rPr>
              <a:t>-režie, </a:t>
            </a:r>
          </a:p>
          <a:p>
            <a:r>
              <a:rPr lang="cs-CZ" dirty="0">
                <a:latin typeface="Calibri" pitchFamily="34" charset="0"/>
              </a:rPr>
              <a:t>-vedení kameramana, </a:t>
            </a:r>
          </a:p>
          <a:p>
            <a:r>
              <a:rPr lang="cs-CZ" dirty="0">
                <a:latin typeface="Calibri" pitchFamily="34" charset="0"/>
              </a:rPr>
              <a:t>-střih a </a:t>
            </a:r>
          </a:p>
          <a:p>
            <a:r>
              <a:rPr lang="cs-CZ" dirty="0">
                <a:latin typeface="Calibri" pitchFamily="34" charset="0"/>
              </a:rPr>
              <a:t>-dohled nad laboratorním zpracováním výsledných reklamních filmů. </a:t>
            </a: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0713" t="20450" r="44424" b="18811"/>
          <a:stretch>
            <a:fillRect/>
          </a:stretch>
        </p:blipFill>
        <p:spPr bwMode="auto">
          <a:xfrm>
            <a:off x="467544" y="260648"/>
            <a:ext cx="3888432" cy="295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10379" t="19861" r="42914" b="13923"/>
          <a:stretch>
            <a:fillRect/>
          </a:stretch>
        </p:blipFill>
        <p:spPr bwMode="auto">
          <a:xfrm>
            <a:off x="4644008" y="3284984"/>
            <a:ext cx="4290830" cy="32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Tři muži na silnici (slečnu nevyjímaje)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971550" y="1557338"/>
          <a:ext cx="6624638" cy="3668716"/>
        </p:xfrm>
        <a:graphic>
          <a:graphicData uri="http://schemas.openxmlformats.org/drawingml/2006/table">
            <a:tbl>
              <a:tblPr/>
              <a:tblGrid>
                <a:gridCol w="2149475"/>
                <a:gridCol w="920750"/>
                <a:gridCol w="922338"/>
                <a:gridCol w="1460500"/>
                <a:gridCol w="1171575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film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vedoucí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libreto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kamera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reklamní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Klos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Hackenschmied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Kolda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propagační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Klos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Hackenschmied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Kolda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výkladní skříně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Veselý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Míček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Míček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 prodavače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Kojecký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Eisner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Horák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Novotný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Novotný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Horák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Kolda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všeobecných zkušeností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Veselý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Eisner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Míček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Míček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filmový journal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Novotný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Weigert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100">
                <a:latin typeface="Calibri" pitchFamily="34" charset="0"/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6203" name="TextovéPole 3"/>
          <p:cNvSpPr txBox="1">
            <a:spLocks noChangeArrowheads="1"/>
          </p:cNvSpPr>
          <p:nvPr/>
        </p:nvSpPr>
        <p:spPr bwMode="auto">
          <a:xfrm>
            <a:off x="1258888" y="836613"/>
            <a:ext cx="5976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Calibri" pitchFamily="34" charset="0"/>
              </a:rPr>
              <a:t>Rozdělení kompetencí filmového oddělení (1935)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324</Words>
  <Application>Microsoft Office PowerPoint</Application>
  <PresentationFormat>Předvádění na obrazovce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    Avantgarda, reklama, moderní město příklad BAŤA ve 30. letech 20. století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REKLAMNÍ PRAXE KONCERNU BAŤA A FILM </dc:title>
  <dc:creator>Lucie Cesalkova</dc:creator>
  <cp:lastModifiedBy>lu</cp:lastModifiedBy>
  <cp:revision>10</cp:revision>
  <dcterms:created xsi:type="dcterms:W3CDTF">2020-11-09T22:44:28Z</dcterms:created>
  <dcterms:modified xsi:type="dcterms:W3CDTF">2020-11-10T22:23:49Z</dcterms:modified>
</cp:coreProperties>
</file>