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93" r:id="rId3"/>
    <p:sldId id="294" r:id="rId4"/>
    <p:sldId id="260" r:id="rId5"/>
    <p:sldId id="274" r:id="rId6"/>
    <p:sldId id="273" r:id="rId7"/>
    <p:sldId id="275" r:id="rId8"/>
    <p:sldId id="276" r:id="rId9"/>
    <p:sldId id="277" r:id="rId10"/>
    <p:sldId id="284" r:id="rId11"/>
    <p:sldId id="261" r:id="rId12"/>
    <p:sldId id="262" r:id="rId13"/>
    <p:sldId id="281" r:id="rId14"/>
    <p:sldId id="291" r:id="rId15"/>
    <p:sldId id="263" r:id="rId16"/>
    <p:sldId id="282" r:id="rId17"/>
    <p:sldId id="264" r:id="rId18"/>
    <p:sldId id="265" r:id="rId19"/>
    <p:sldId id="266" r:id="rId20"/>
    <p:sldId id="267" r:id="rId21"/>
    <p:sldId id="285" r:id="rId22"/>
    <p:sldId id="289" r:id="rId23"/>
    <p:sldId id="286" r:id="rId24"/>
    <p:sldId id="287" r:id="rId25"/>
    <p:sldId id="268" r:id="rId26"/>
    <p:sldId id="269" r:id="rId27"/>
    <p:sldId id="295" r:id="rId28"/>
    <p:sldId id="270" r:id="rId29"/>
    <p:sldId id="271" r:id="rId30"/>
    <p:sldId id="272" r:id="rId31"/>
    <p:sldId id="288" r:id="rId32"/>
    <p:sldId id="283" r:id="rId33"/>
    <p:sldId id="257" r:id="rId34"/>
    <p:sldId id="258" r:id="rId35"/>
    <p:sldId id="259" r:id="rId36"/>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5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9E6E4265-B5A7-4306-8543-DB3983A9F6A7}" type="datetimeFigureOut">
              <a:rPr lang="nl-BE" smtClean="0"/>
              <a:pPr/>
              <a:t>13/04/2021</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8FF97B9C-8EE6-4744-9594-064806551CE6}" type="slidenum">
              <a:rPr lang="nl-BE" smtClean="0"/>
              <a:pPr/>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6E4265-B5A7-4306-8543-DB3983A9F6A7}" type="datetimeFigureOut">
              <a:rPr lang="nl-BE" smtClean="0"/>
              <a:pPr/>
              <a:t>13/04/2021</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97B9C-8EE6-4744-9594-064806551CE6}" type="slidenum">
              <a:rPr lang="nl-BE" smtClean="0"/>
              <a:pPr/>
              <a:t>‹nr.›</a:t>
            </a:fld>
            <a:endParaRPr lang="nl-BE"/>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jdelijke aanduiding voor inhoud 2"/>
          <p:cNvSpPr>
            <a:spLocks noGrp="1"/>
          </p:cNvSpPr>
          <p:nvPr>
            <p:ph idx="1"/>
          </p:nvPr>
        </p:nvSpPr>
        <p:spPr>
          <a:xfrm>
            <a:off x="611188" y="1412875"/>
            <a:ext cx="11017596" cy="3671888"/>
          </a:xfrm>
        </p:spPr>
        <p:txBody>
          <a:bodyPr/>
          <a:lstStyle/>
          <a:p>
            <a:pPr marL="0" indent="0">
              <a:buFont typeface="Arial" panose="020B0604020202020204" pitchFamily="34" charset="0"/>
              <a:buNone/>
            </a:pPr>
            <a:endParaRPr lang="nl-BE" altLang="en-US" dirty="0" smtClean="0"/>
          </a:p>
          <a:p>
            <a:pPr marL="0" indent="0">
              <a:buFont typeface="Arial" panose="020B0604020202020204" pitchFamily="34" charset="0"/>
              <a:buNone/>
            </a:pPr>
            <a:endParaRPr lang="nl-BE" altLang="en-US" dirty="0" smtClean="0"/>
          </a:p>
          <a:p>
            <a:pPr marL="0" indent="0">
              <a:buFont typeface="Arial" panose="020B0604020202020204" pitchFamily="34" charset="0"/>
              <a:buNone/>
            </a:pPr>
            <a:endParaRPr lang="nl-BE" altLang="en-US" dirty="0" smtClean="0"/>
          </a:p>
          <a:p>
            <a:pPr marL="0" indent="0" algn="ctr">
              <a:buFont typeface="Arial" panose="020B0604020202020204" pitchFamily="34" charset="0"/>
              <a:buNone/>
            </a:pPr>
            <a:r>
              <a:rPr lang="nl-BE" altLang="en-US" sz="4400" b="1" dirty="0" smtClean="0"/>
              <a:t>Beweging van Vijftig</a:t>
            </a:r>
          </a:p>
          <a:p>
            <a:pPr marL="0" indent="0" algn="ctr">
              <a:buFont typeface="Arial" panose="020B0604020202020204" pitchFamily="34" charset="0"/>
              <a:buNone/>
            </a:pPr>
            <a:r>
              <a:rPr lang="nl-BE" altLang="en-US" b="1" dirty="0" smtClean="0">
                <a:solidFill>
                  <a:schemeClr val="bg1"/>
                </a:solidFill>
              </a:rPr>
              <a:t>College 1</a:t>
            </a:r>
          </a:p>
        </p:txBody>
      </p:sp>
      <p:sp>
        <p:nvSpPr>
          <p:cNvPr id="2051" name="Tekstvak 3"/>
          <p:cNvSpPr txBox="1">
            <a:spLocks noChangeArrowheads="1"/>
          </p:cNvSpPr>
          <p:nvPr/>
        </p:nvSpPr>
        <p:spPr bwMode="auto">
          <a:xfrm>
            <a:off x="3924300" y="5300663"/>
            <a:ext cx="46799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r>
              <a:rPr lang="nl-BE" altLang="en-US" sz="1800" b="1">
                <a:solidFill>
                  <a:srgbClr val="FF0000"/>
                </a:solidFill>
                <a:latin typeface="Arial" panose="020B0604020202020204" pitchFamily="34" charset="0"/>
              </a:rPr>
              <a:t>Prof. dr. Yves T’Sjoen</a:t>
            </a:r>
          </a:p>
          <a:p>
            <a:pPr algn="r">
              <a:spcBef>
                <a:spcPct val="0"/>
              </a:spcBef>
              <a:buFontTx/>
              <a:buNone/>
            </a:pPr>
            <a:r>
              <a:rPr lang="nl-BE" altLang="en-US" sz="1800" b="1">
                <a:solidFill>
                  <a:srgbClr val="FF0000"/>
                </a:solidFill>
                <a:latin typeface="Arial" panose="020B0604020202020204" pitchFamily="34" charset="0"/>
              </a:rPr>
              <a:t>Universiteit Gent</a:t>
            </a:r>
          </a:p>
          <a:p>
            <a:pPr algn="r">
              <a:spcBef>
                <a:spcPct val="0"/>
              </a:spcBef>
              <a:buFontTx/>
              <a:buNone/>
            </a:pPr>
            <a:r>
              <a:rPr lang="nl-BE" altLang="en-US" sz="1800" b="1">
                <a:solidFill>
                  <a:srgbClr val="FF0000"/>
                </a:solidFill>
                <a:latin typeface="Arial" panose="020B0604020202020204" pitchFamily="34" charset="0"/>
              </a:rPr>
              <a:t>Karelsuniversiteit Praag</a:t>
            </a:r>
            <a:endParaRPr lang="en-US" altLang="en-US" sz="1800" b="1">
              <a:solidFill>
                <a:srgbClr val="FF0000"/>
              </a:solidFill>
              <a:latin typeface="Arial" panose="020B0604020202020204" pitchFamily="34" charset="0"/>
            </a:endParaRPr>
          </a:p>
        </p:txBody>
      </p:sp>
      <p:sp>
        <p:nvSpPr>
          <p:cNvPr id="2052" name="Titel 4"/>
          <p:cNvSpPr>
            <a:spLocks noGrp="1"/>
          </p:cNvSpPr>
          <p:nvPr>
            <p:ph type="title"/>
          </p:nvPr>
        </p:nvSpPr>
        <p:spPr>
          <a:xfrm>
            <a:off x="457200" y="836613"/>
            <a:ext cx="8229600" cy="1584325"/>
          </a:xfrm>
        </p:spPr>
        <p:txBody>
          <a:bodyPr>
            <a:normAutofit fontScale="90000"/>
          </a:bodyPr>
          <a:lstStyle/>
          <a:p>
            <a:r>
              <a:rPr lang="en-US" altLang="en-US" b="1" dirty="0" err="1" smtClean="0">
                <a:solidFill>
                  <a:schemeClr val="bg1"/>
                </a:solidFill>
              </a:rPr>
              <a:t>Tendensen</a:t>
            </a:r>
            <a:r>
              <a:rPr lang="en-US" altLang="en-US" b="1" dirty="0" smtClean="0">
                <a:solidFill>
                  <a:schemeClr val="bg1"/>
                </a:solidFill>
              </a:rPr>
              <a:t> in de </a:t>
            </a:r>
            <a:r>
              <a:rPr lang="en-US" altLang="en-US" b="1" dirty="0" err="1" smtClean="0">
                <a:solidFill>
                  <a:schemeClr val="bg1"/>
                </a:solidFill>
              </a:rPr>
              <a:t>lyriek</a:t>
            </a:r>
            <a:r>
              <a:rPr lang="en-US" altLang="en-US" b="1" dirty="0" smtClean="0">
                <a:solidFill>
                  <a:schemeClr val="bg1"/>
                </a:solidFill>
              </a:rPr>
              <a:t> </a:t>
            </a:r>
            <a:br>
              <a:rPr lang="en-US" altLang="en-US" b="1" dirty="0" smtClean="0">
                <a:solidFill>
                  <a:schemeClr val="bg1"/>
                </a:solidFill>
              </a:rPr>
            </a:br>
            <a:r>
              <a:rPr lang="en-US" altLang="en-US" b="1" dirty="0" smtClean="0">
                <a:solidFill>
                  <a:schemeClr val="bg1"/>
                </a:solidFill>
              </a:rPr>
              <a:t>van Nederland en </a:t>
            </a:r>
            <a:r>
              <a:rPr lang="en-US" altLang="en-US" b="1" dirty="0" err="1" smtClean="0">
                <a:solidFill>
                  <a:schemeClr val="bg1"/>
                </a:solidFill>
              </a:rPr>
              <a:t>Vlaanderen</a:t>
            </a:r>
            <a:r>
              <a:rPr lang="en-US" altLang="en-US" b="1" dirty="0" smtClean="0">
                <a:solidFill>
                  <a:schemeClr val="bg1"/>
                </a:solidFill>
              </a:rPr>
              <a:t> </a:t>
            </a:r>
            <a:br>
              <a:rPr lang="en-US" altLang="en-US" b="1" dirty="0" smtClean="0">
                <a:solidFill>
                  <a:schemeClr val="bg1"/>
                </a:solidFill>
              </a:rPr>
            </a:br>
            <a:r>
              <a:rPr lang="en-US" altLang="en-US" b="1" dirty="0" smtClean="0">
                <a:solidFill>
                  <a:schemeClr val="bg1"/>
                </a:solidFill>
              </a:rPr>
              <a:t>1950-2000</a:t>
            </a:r>
            <a:endParaRPr lang="en-US" altLang="en-US" b="1" dirty="0" smtClean="0">
              <a:solidFill>
                <a:schemeClr val="bg1"/>
              </a:solidFill>
            </a:endParaRP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20938"/>
            <a:ext cx="3238454" cy="4509120"/>
          </a:xfrm>
          <a:prstGeom prst="rect">
            <a:avLst/>
          </a:prstGeom>
        </p:spPr>
      </p:pic>
    </p:spTree>
    <p:extLst>
      <p:ext uri="{BB962C8B-B14F-4D97-AF65-F5344CB8AC3E}">
        <p14:creationId xmlns:p14="http://schemas.microsoft.com/office/powerpoint/2010/main" val="44146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657"/>
            <a:ext cx="9144000" cy="7177620"/>
          </a:xfrm>
        </p:spPr>
      </p:pic>
    </p:spTree>
    <p:extLst>
      <p:ext uri="{BB962C8B-B14F-4D97-AF65-F5344CB8AC3E}">
        <p14:creationId xmlns:p14="http://schemas.microsoft.com/office/powerpoint/2010/main" val="3339241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2900"/>
            <a:ext cx="8229600" cy="142900"/>
          </a:xfrm>
        </p:spPr>
        <p:txBody>
          <a:bodyPr>
            <a:normAutofit fontScale="90000"/>
          </a:bodyPr>
          <a:lstStyle/>
          <a:p>
            <a:endParaRPr lang="nl-BE" dirty="0"/>
          </a:p>
        </p:txBody>
      </p:sp>
      <p:sp>
        <p:nvSpPr>
          <p:cNvPr id="3" name="Tijdelijke aanduiding voor inhoud 2"/>
          <p:cNvSpPr>
            <a:spLocks noGrp="1"/>
          </p:cNvSpPr>
          <p:nvPr>
            <p:ph sz="half" idx="1"/>
          </p:nvPr>
        </p:nvSpPr>
        <p:spPr>
          <a:xfrm>
            <a:off x="457200" y="500042"/>
            <a:ext cx="4038600" cy="5786478"/>
          </a:xfrm>
        </p:spPr>
        <p:txBody>
          <a:bodyPr>
            <a:noAutofit/>
          </a:bodyPr>
          <a:lstStyle/>
          <a:p>
            <a:pPr>
              <a:buFontTx/>
              <a:buChar char="-"/>
            </a:pPr>
            <a:r>
              <a:rPr lang="nl-BE" sz="2000" dirty="0" smtClean="0"/>
              <a:t>Na WO II: </a:t>
            </a:r>
            <a:r>
              <a:rPr lang="nl-BE" sz="2000" b="1" dirty="0" smtClean="0"/>
              <a:t>[1]</a:t>
            </a:r>
            <a:r>
              <a:rPr lang="nl-BE" sz="2000" dirty="0" smtClean="0"/>
              <a:t> het </a:t>
            </a:r>
            <a:r>
              <a:rPr lang="nl-BE" sz="2000" b="1" dirty="0" smtClean="0"/>
              <a:t>existentialisme</a:t>
            </a:r>
            <a:r>
              <a:rPr lang="nl-BE" sz="2000" dirty="0" smtClean="0"/>
              <a:t> (</a:t>
            </a:r>
            <a:r>
              <a:rPr lang="nl-BE" sz="2000" dirty="0" err="1" smtClean="0"/>
              <a:t>Jean-Paul</a:t>
            </a:r>
            <a:r>
              <a:rPr lang="nl-BE" sz="2000" dirty="0" smtClean="0"/>
              <a:t> </a:t>
            </a:r>
            <a:r>
              <a:rPr lang="nl-BE" sz="2000" dirty="0" err="1" smtClean="0"/>
              <a:t>Sartre</a:t>
            </a:r>
            <a:r>
              <a:rPr lang="nl-BE" sz="2000" dirty="0" smtClean="0"/>
              <a:t>, Albert </a:t>
            </a:r>
            <a:r>
              <a:rPr lang="nl-BE" sz="2000" dirty="0" err="1" smtClean="0"/>
              <a:t>Camus</a:t>
            </a:r>
            <a:r>
              <a:rPr lang="nl-BE" sz="2000" dirty="0" smtClean="0"/>
              <a:t>, Simone de </a:t>
            </a:r>
            <a:r>
              <a:rPr lang="nl-BE" sz="2000" dirty="0" err="1" smtClean="0"/>
              <a:t>Beauvoir</a:t>
            </a:r>
            <a:r>
              <a:rPr lang="nl-BE" sz="2000" dirty="0" smtClean="0"/>
              <a:t>)</a:t>
            </a:r>
          </a:p>
          <a:p>
            <a:pPr>
              <a:buNone/>
            </a:pPr>
            <a:endParaRPr lang="nl-BE" sz="2000" dirty="0" smtClean="0"/>
          </a:p>
          <a:p>
            <a:pPr>
              <a:buFontTx/>
              <a:buChar char="-"/>
            </a:pPr>
            <a:r>
              <a:rPr lang="nl-BE" sz="2000" b="1" dirty="0" smtClean="0"/>
              <a:t>[2]</a:t>
            </a:r>
            <a:r>
              <a:rPr lang="nl-BE" sz="2000" dirty="0" smtClean="0"/>
              <a:t> Het </a:t>
            </a:r>
            <a:r>
              <a:rPr lang="nl-BE" sz="2000" b="1" dirty="0" smtClean="0"/>
              <a:t>tijdschriftenlandschap</a:t>
            </a:r>
            <a:r>
              <a:rPr lang="nl-BE" sz="2000" dirty="0" smtClean="0"/>
              <a:t> in Vlaanderen en Nederland: </a:t>
            </a:r>
          </a:p>
          <a:p>
            <a:pPr>
              <a:buNone/>
            </a:pPr>
            <a:r>
              <a:rPr lang="nl-BE" sz="2000" dirty="0" smtClean="0"/>
              <a:t>	</a:t>
            </a:r>
          </a:p>
          <a:p>
            <a:pPr>
              <a:buNone/>
            </a:pPr>
            <a:r>
              <a:rPr lang="nl-BE" sz="2000" dirty="0" smtClean="0"/>
              <a:t>	</a:t>
            </a:r>
            <a:r>
              <a:rPr lang="nl-BE" sz="2000" i="1" dirty="0" smtClean="0"/>
              <a:t>Nieuw Vlaams Tijdschrift</a:t>
            </a:r>
            <a:r>
              <a:rPr lang="nl-BE" sz="2000" dirty="0" smtClean="0"/>
              <a:t> </a:t>
            </a:r>
          </a:p>
          <a:p>
            <a:pPr>
              <a:buNone/>
            </a:pPr>
            <a:r>
              <a:rPr lang="nl-BE" sz="2000" i="1" dirty="0" smtClean="0"/>
              <a:t>	Tijd en Mens</a:t>
            </a:r>
            <a:r>
              <a:rPr lang="nl-BE" sz="2000" dirty="0" smtClean="0"/>
              <a:t> (o.a. Bontridder, Boon, </a:t>
            </a:r>
            <a:r>
              <a:rPr lang="nl-BE" sz="2000" dirty="0" err="1" smtClean="0"/>
              <a:t>Cami</a:t>
            </a:r>
            <a:r>
              <a:rPr lang="nl-BE" sz="2000" dirty="0" smtClean="0"/>
              <a:t>, Claus, Van de </a:t>
            </a:r>
            <a:r>
              <a:rPr lang="nl-BE" sz="2000" dirty="0" err="1" smtClean="0"/>
              <a:t>Kerckhove</a:t>
            </a:r>
            <a:r>
              <a:rPr lang="nl-BE" sz="2000" dirty="0" smtClean="0"/>
              <a:t>, Wauters)</a:t>
            </a:r>
          </a:p>
          <a:p>
            <a:pPr>
              <a:buNone/>
            </a:pPr>
            <a:endParaRPr lang="nl-BE" sz="2000" dirty="0" smtClean="0"/>
          </a:p>
          <a:p>
            <a:pPr>
              <a:buNone/>
            </a:pPr>
            <a:r>
              <a:rPr lang="nl-BE" sz="2000" dirty="0" smtClean="0"/>
              <a:t>	</a:t>
            </a:r>
            <a:r>
              <a:rPr lang="nl-BE" sz="2000" i="1" dirty="0" smtClean="0"/>
              <a:t>Criterium</a:t>
            </a:r>
            <a:r>
              <a:rPr lang="nl-BE" sz="2000" dirty="0" smtClean="0"/>
              <a:t>, </a:t>
            </a:r>
            <a:r>
              <a:rPr lang="nl-BE" sz="2000" i="1" dirty="0" err="1" smtClean="0"/>
              <a:t>Libertinage</a:t>
            </a:r>
            <a:r>
              <a:rPr lang="nl-BE" sz="2000" dirty="0" smtClean="0"/>
              <a:t>, </a:t>
            </a:r>
            <a:r>
              <a:rPr lang="nl-BE" sz="2000" i="1" dirty="0" smtClean="0"/>
              <a:t>Het Woord</a:t>
            </a:r>
            <a:endParaRPr lang="nl-BE" sz="2000" i="1" dirty="0"/>
          </a:p>
        </p:txBody>
      </p:sp>
      <p:sp>
        <p:nvSpPr>
          <p:cNvPr id="4" name="Tijdelijke aanduiding voor inhoud 3"/>
          <p:cNvSpPr>
            <a:spLocks noGrp="1"/>
          </p:cNvSpPr>
          <p:nvPr>
            <p:ph sz="half" idx="2"/>
          </p:nvPr>
        </p:nvSpPr>
        <p:spPr>
          <a:xfrm>
            <a:off x="4648200" y="500042"/>
            <a:ext cx="4038600" cy="5626121"/>
          </a:xfrm>
        </p:spPr>
        <p:txBody>
          <a:bodyPr>
            <a:noAutofit/>
          </a:bodyPr>
          <a:lstStyle/>
          <a:p>
            <a:pPr>
              <a:buNone/>
            </a:pPr>
            <a:r>
              <a:rPr lang="nl-BE" sz="2000" dirty="0" smtClean="0"/>
              <a:t>- </a:t>
            </a:r>
            <a:r>
              <a:rPr lang="nl-BE" sz="2000" b="1" dirty="0" smtClean="0"/>
              <a:t>[3]</a:t>
            </a:r>
            <a:r>
              <a:rPr lang="nl-BE" sz="2000" dirty="0" smtClean="0"/>
              <a:t> </a:t>
            </a:r>
            <a:r>
              <a:rPr lang="nl-BE" sz="2000" b="1" dirty="0" smtClean="0"/>
              <a:t>tweede modernistische golf in de poëzie: de beweging van Vijftig</a:t>
            </a:r>
          </a:p>
          <a:p>
            <a:pPr>
              <a:buNone/>
            </a:pPr>
            <a:r>
              <a:rPr lang="nl-BE" sz="2000" dirty="0" smtClean="0"/>
              <a:t>	* behoefte aan herstel (restauratie)</a:t>
            </a:r>
          </a:p>
          <a:p>
            <a:pPr>
              <a:buNone/>
            </a:pPr>
            <a:r>
              <a:rPr lang="nl-BE" sz="2000" dirty="0" smtClean="0"/>
              <a:t>	* behoefte aan vernieuwing</a:t>
            </a:r>
          </a:p>
          <a:p>
            <a:pPr>
              <a:buNone/>
            </a:pPr>
            <a:endParaRPr lang="nl-BE" sz="2000" dirty="0" smtClean="0"/>
          </a:p>
          <a:p>
            <a:pPr>
              <a:buNone/>
            </a:pPr>
            <a:r>
              <a:rPr lang="nl-BE" sz="1600" dirty="0" smtClean="0"/>
              <a:t>Vl. </a:t>
            </a:r>
            <a:r>
              <a:rPr lang="nl-BE" sz="1600" i="1" dirty="0" smtClean="0"/>
              <a:t>Tijd en Mens</a:t>
            </a:r>
            <a:r>
              <a:rPr lang="nl-BE" sz="1600" dirty="0" smtClean="0"/>
              <a:t>, </a:t>
            </a:r>
            <a:r>
              <a:rPr lang="nl-BE" sz="1600" i="1" dirty="0" smtClean="0"/>
              <a:t>Gard </a:t>
            </a:r>
            <a:r>
              <a:rPr lang="nl-BE" sz="1600" i="1" dirty="0" err="1" smtClean="0"/>
              <a:t>Sivik</a:t>
            </a:r>
            <a:r>
              <a:rPr lang="nl-BE" sz="1600" i="1" dirty="0" smtClean="0"/>
              <a:t> </a:t>
            </a:r>
            <a:r>
              <a:rPr lang="nl-BE" sz="1600" dirty="0" smtClean="0"/>
              <a:t>(Gust </a:t>
            </a:r>
            <a:r>
              <a:rPr lang="nl-BE" sz="1600" dirty="0" err="1" smtClean="0"/>
              <a:t>Gils</a:t>
            </a:r>
            <a:r>
              <a:rPr lang="nl-BE" sz="1600" dirty="0" smtClean="0"/>
              <a:t>, </a:t>
            </a:r>
            <a:r>
              <a:rPr lang="nl-BE" sz="1600" dirty="0" err="1" smtClean="0"/>
              <a:t>Hugues</a:t>
            </a:r>
            <a:r>
              <a:rPr lang="nl-BE" sz="1600" dirty="0" smtClean="0"/>
              <a:t> C. </a:t>
            </a:r>
            <a:r>
              <a:rPr lang="nl-BE" sz="1600" dirty="0" err="1" smtClean="0"/>
              <a:t>Pernath</a:t>
            </a:r>
            <a:r>
              <a:rPr lang="nl-BE" sz="1600" dirty="0" smtClean="0"/>
              <a:t> en Paul Snoek), </a:t>
            </a:r>
            <a:r>
              <a:rPr lang="nl-BE" sz="1600" i="1" dirty="0" smtClean="0"/>
              <a:t>De Tafelronde </a:t>
            </a:r>
            <a:r>
              <a:rPr lang="nl-BE" sz="1600" dirty="0" smtClean="0"/>
              <a:t>(Adriaan de </a:t>
            </a:r>
            <a:r>
              <a:rPr lang="nl-BE" sz="1600" dirty="0" err="1" smtClean="0"/>
              <a:t>Roover</a:t>
            </a:r>
            <a:r>
              <a:rPr lang="nl-BE" sz="1600" dirty="0" smtClean="0"/>
              <a:t>, Paul de Vree)</a:t>
            </a:r>
          </a:p>
          <a:p>
            <a:pPr>
              <a:buNone/>
            </a:pPr>
            <a:endParaRPr lang="nl-BE" sz="1600" dirty="0" smtClean="0"/>
          </a:p>
          <a:p>
            <a:pPr>
              <a:buNone/>
            </a:pPr>
            <a:r>
              <a:rPr lang="nl-BE" sz="1600" dirty="0" smtClean="0"/>
              <a:t>Ned. </a:t>
            </a:r>
            <a:r>
              <a:rPr lang="nl-BE" sz="1600" i="1" dirty="0" smtClean="0"/>
              <a:t>Reflex</a:t>
            </a:r>
            <a:r>
              <a:rPr lang="nl-BE" sz="1600" dirty="0" smtClean="0"/>
              <a:t> en </a:t>
            </a:r>
            <a:r>
              <a:rPr lang="nl-BE" sz="1600" i="1" dirty="0" smtClean="0"/>
              <a:t>Cobra</a:t>
            </a:r>
            <a:r>
              <a:rPr lang="nl-BE" sz="1600" dirty="0" smtClean="0"/>
              <a:t> (1949-1950, 8 afl.) met </a:t>
            </a:r>
            <a:r>
              <a:rPr lang="nl-BE" sz="1600" dirty="0" err="1" smtClean="0"/>
              <a:t>Kouwenaar</a:t>
            </a:r>
            <a:r>
              <a:rPr lang="nl-BE" sz="1600" dirty="0" smtClean="0"/>
              <a:t> en </a:t>
            </a:r>
            <a:r>
              <a:rPr lang="nl-BE" sz="1600" dirty="0" err="1" smtClean="0"/>
              <a:t>Lucebert</a:t>
            </a:r>
            <a:r>
              <a:rPr lang="nl-BE" sz="1600" dirty="0" smtClean="0"/>
              <a:t>, later </a:t>
            </a:r>
            <a:r>
              <a:rPr lang="nl-BE" sz="1600" dirty="0" err="1" smtClean="0"/>
              <a:t>Elburg</a:t>
            </a:r>
            <a:r>
              <a:rPr lang="nl-BE" sz="1600" dirty="0" smtClean="0"/>
              <a:t> en Claus, ook Constant, Appel en </a:t>
            </a:r>
            <a:r>
              <a:rPr lang="nl-BE" sz="1600" dirty="0" err="1" smtClean="0"/>
              <a:t>Corneille</a:t>
            </a:r>
            <a:endParaRPr lang="nl-BE" sz="1600" dirty="0" smtClean="0"/>
          </a:p>
          <a:p>
            <a:pPr>
              <a:buNone/>
            </a:pPr>
            <a:r>
              <a:rPr lang="nl-BE" sz="1600" dirty="0" smtClean="0"/>
              <a:t>	</a:t>
            </a:r>
            <a:r>
              <a:rPr lang="nl-BE" sz="1600" i="1" dirty="0" smtClean="0"/>
              <a:t>Podium</a:t>
            </a:r>
            <a:r>
              <a:rPr lang="nl-BE" sz="1600" dirty="0" smtClean="0"/>
              <a:t> (met Nederlandse en Vlaamse redactie)</a:t>
            </a:r>
          </a:p>
          <a:p>
            <a:pPr>
              <a:buNone/>
            </a:pPr>
            <a:r>
              <a:rPr lang="nl-BE" sz="1600" i="1" dirty="0" err="1" smtClean="0"/>
              <a:t>Blurb</a:t>
            </a:r>
            <a:r>
              <a:rPr lang="nl-BE" sz="1600" dirty="0" smtClean="0"/>
              <a:t> (S. Vinkenoog) + </a:t>
            </a:r>
            <a:r>
              <a:rPr lang="nl-BE" sz="1600" i="1" dirty="0" smtClean="0"/>
              <a:t>Braak</a:t>
            </a:r>
            <a:r>
              <a:rPr lang="nl-BE" sz="1600" dirty="0" smtClean="0"/>
              <a:t> (R. Campert en R. Kousbroek) 1950-1951</a:t>
            </a:r>
            <a:endParaRPr lang="nl-BE" sz="1600" dirty="0"/>
          </a:p>
        </p:txBody>
      </p:sp>
      <p:pic>
        <p:nvPicPr>
          <p:cNvPr id="1027" name="Picture 3"/>
          <p:cNvPicPr>
            <a:picLocks noChangeAspect="1" noChangeArrowheads="1"/>
          </p:cNvPicPr>
          <p:nvPr/>
        </p:nvPicPr>
        <p:blipFill>
          <a:blip r:embed="rId2" cstate="print"/>
          <a:srcRect/>
          <a:stretch>
            <a:fillRect/>
          </a:stretch>
        </p:blipFill>
        <p:spPr bwMode="auto">
          <a:xfrm>
            <a:off x="928662" y="5286388"/>
            <a:ext cx="928694" cy="1198663"/>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2928926" y="5286388"/>
            <a:ext cx="790575" cy="1162050"/>
          </a:xfrm>
          <a:prstGeom prst="rect">
            <a:avLst/>
          </a:prstGeom>
          <a:noFill/>
          <a:ln w="9525">
            <a:noFill/>
            <a:miter lim="800000"/>
            <a:headEnd/>
            <a:tailEnd/>
          </a:ln>
        </p:spPr>
      </p:pic>
    </p:spTree>
    <p:extLst>
      <p:ext uri="{BB962C8B-B14F-4D97-AF65-F5344CB8AC3E}">
        <p14:creationId xmlns:p14="http://schemas.microsoft.com/office/powerpoint/2010/main" val="2005838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500090"/>
            <a:ext cx="8229600" cy="500090"/>
          </a:xfrm>
        </p:spPr>
        <p:txBody>
          <a:bodyPr>
            <a:normAutofit fontScale="90000"/>
          </a:bodyPr>
          <a:lstStyle/>
          <a:p>
            <a:endParaRPr lang="nl-BE" dirty="0"/>
          </a:p>
        </p:txBody>
      </p:sp>
      <p:sp>
        <p:nvSpPr>
          <p:cNvPr id="3" name="Tijdelijke aanduiding voor inhoud 2"/>
          <p:cNvSpPr>
            <a:spLocks noGrp="1"/>
          </p:cNvSpPr>
          <p:nvPr>
            <p:ph sz="half" idx="1"/>
          </p:nvPr>
        </p:nvSpPr>
        <p:spPr>
          <a:xfrm>
            <a:off x="457200" y="548680"/>
            <a:ext cx="4038600" cy="5577483"/>
          </a:xfrm>
        </p:spPr>
        <p:txBody>
          <a:bodyPr>
            <a:normAutofit fontScale="62500" lnSpcReduction="20000"/>
          </a:bodyPr>
          <a:lstStyle/>
          <a:p>
            <a:pPr>
              <a:buNone/>
            </a:pPr>
            <a:r>
              <a:rPr lang="nl-BE" b="1" dirty="0" smtClean="0"/>
              <a:t>[4] </a:t>
            </a:r>
            <a:r>
              <a:rPr lang="nl-BE" b="1" dirty="0" err="1" smtClean="0"/>
              <a:t>Literair-institutionele</a:t>
            </a:r>
            <a:r>
              <a:rPr lang="nl-BE" b="1" dirty="0" smtClean="0"/>
              <a:t> context:</a:t>
            </a:r>
          </a:p>
          <a:p>
            <a:pPr>
              <a:buNone/>
            </a:pPr>
            <a:endParaRPr lang="nl-BE" b="1" dirty="0" smtClean="0"/>
          </a:p>
          <a:p>
            <a:pPr>
              <a:buFontTx/>
              <a:buChar char="-"/>
            </a:pPr>
            <a:r>
              <a:rPr lang="nl-BE" i="1" dirty="0" smtClean="0"/>
              <a:t>Atonaal</a:t>
            </a:r>
            <a:r>
              <a:rPr lang="nl-BE" dirty="0" smtClean="0"/>
              <a:t> </a:t>
            </a:r>
          </a:p>
          <a:p>
            <a:pPr>
              <a:buNone/>
            </a:pPr>
            <a:r>
              <a:rPr lang="nl-BE" dirty="0" smtClean="0"/>
              <a:t>	</a:t>
            </a:r>
            <a:r>
              <a:rPr lang="nl-BE" dirty="0" err="1" smtClean="0"/>
              <a:t>samenst</a:t>
            </a:r>
            <a:r>
              <a:rPr lang="nl-BE" dirty="0" smtClean="0"/>
              <a:t>. Simon </a:t>
            </a:r>
            <a:r>
              <a:rPr lang="nl-BE" dirty="0" err="1" smtClean="0"/>
              <a:t>Vinkenoog</a:t>
            </a:r>
            <a:r>
              <a:rPr lang="nl-BE" dirty="0" smtClean="0"/>
              <a:t>, 1951</a:t>
            </a:r>
          </a:p>
          <a:p>
            <a:pPr>
              <a:buNone/>
            </a:pPr>
            <a:endParaRPr lang="nl-BE" dirty="0" smtClean="0"/>
          </a:p>
          <a:p>
            <a:pPr>
              <a:buFontTx/>
              <a:buChar char="-"/>
            </a:pPr>
            <a:r>
              <a:rPr lang="nl-BE" b="1" i="1" dirty="0" smtClean="0">
                <a:solidFill>
                  <a:srgbClr val="FF0000"/>
                </a:solidFill>
              </a:rPr>
              <a:t>Nieuwe griffels schone leien </a:t>
            </a:r>
          </a:p>
          <a:p>
            <a:pPr>
              <a:buNone/>
            </a:pPr>
            <a:r>
              <a:rPr lang="nl-BE" b="1" i="1" dirty="0" smtClean="0">
                <a:solidFill>
                  <a:srgbClr val="FF0000"/>
                </a:solidFill>
              </a:rPr>
              <a:t>	</a:t>
            </a:r>
            <a:r>
              <a:rPr lang="nl-BE" b="1" dirty="0" err="1" smtClean="0">
                <a:solidFill>
                  <a:srgbClr val="FF0000"/>
                </a:solidFill>
              </a:rPr>
              <a:t>samenst</a:t>
            </a:r>
            <a:r>
              <a:rPr lang="nl-BE" b="1" dirty="0" smtClean="0">
                <a:solidFill>
                  <a:srgbClr val="FF0000"/>
                </a:solidFill>
              </a:rPr>
              <a:t>. Paul </a:t>
            </a:r>
            <a:r>
              <a:rPr lang="nl-BE" b="1" dirty="0" err="1" smtClean="0">
                <a:solidFill>
                  <a:srgbClr val="FF0000"/>
                </a:solidFill>
              </a:rPr>
              <a:t>Rodenko</a:t>
            </a:r>
            <a:r>
              <a:rPr lang="nl-BE" b="1" dirty="0" smtClean="0">
                <a:solidFill>
                  <a:srgbClr val="FF0000"/>
                </a:solidFill>
              </a:rPr>
              <a:t>, 1954 [Ooievaarpocket]</a:t>
            </a:r>
          </a:p>
          <a:p>
            <a:pPr>
              <a:buNone/>
            </a:pPr>
            <a:endParaRPr lang="nl-BE" dirty="0" smtClean="0"/>
          </a:p>
          <a:p>
            <a:pPr>
              <a:buFontTx/>
              <a:buChar char="-"/>
            </a:pPr>
            <a:r>
              <a:rPr lang="nl-BE" i="1" dirty="0" smtClean="0"/>
              <a:t>Vijf 5 </a:t>
            </a:r>
            <a:r>
              <a:rPr lang="nl-BE" i="1" dirty="0" err="1" smtClean="0"/>
              <a:t>tigers</a:t>
            </a:r>
            <a:r>
              <a:rPr lang="nl-BE" i="1" dirty="0" smtClean="0"/>
              <a:t> </a:t>
            </a:r>
          </a:p>
          <a:p>
            <a:pPr>
              <a:buNone/>
            </a:pPr>
            <a:r>
              <a:rPr lang="nl-BE" i="1" dirty="0" smtClean="0"/>
              <a:t>	</a:t>
            </a:r>
            <a:r>
              <a:rPr lang="nl-BE" dirty="0" err="1" smtClean="0"/>
              <a:t>samenst</a:t>
            </a:r>
            <a:r>
              <a:rPr lang="nl-BE" dirty="0" smtClean="0"/>
              <a:t>. Gerrit </a:t>
            </a:r>
            <a:r>
              <a:rPr lang="nl-BE" dirty="0" err="1" smtClean="0"/>
              <a:t>Kouwenaar</a:t>
            </a:r>
            <a:r>
              <a:rPr lang="nl-BE" dirty="0" smtClean="0"/>
              <a:t>, 1954</a:t>
            </a:r>
          </a:p>
          <a:p>
            <a:pPr>
              <a:buNone/>
            </a:pPr>
            <a:endParaRPr lang="nl-BE" dirty="0" smtClean="0"/>
          </a:p>
          <a:p>
            <a:pPr>
              <a:buFontTx/>
              <a:buChar char="-"/>
            </a:pPr>
            <a:r>
              <a:rPr lang="nl-BE" b="1" i="1" dirty="0" smtClean="0">
                <a:solidFill>
                  <a:srgbClr val="FF0000"/>
                </a:solidFill>
              </a:rPr>
              <a:t>Waar is de eerste morgen? </a:t>
            </a:r>
          </a:p>
          <a:p>
            <a:pPr>
              <a:buNone/>
            </a:pPr>
            <a:r>
              <a:rPr lang="nl-BE" b="1" dirty="0" smtClean="0">
                <a:solidFill>
                  <a:srgbClr val="FF0000"/>
                </a:solidFill>
              </a:rPr>
              <a:t>	</a:t>
            </a:r>
            <a:r>
              <a:rPr lang="nl-BE" b="1" dirty="0" err="1" smtClean="0">
                <a:solidFill>
                  <a:srgbClr val="FF0000"/>
                </a:solidFill>
              </a:rPr>
              <a:t>samenst</a:t>
            </a:r>
            <a:r>
              <a:rPr lang="nl-BE" b="1" dirty="0" smtClean="0">
                <a:solidFill>
                  <a:srgbClr val="FF0000"/>
                </a:solidFill>
              </a:rPr>
              <a:t>. Jan </a:t>
            </a:r>
            <a:r>
              <a:rPr lang="nl-BE" b="1" dirty="0" err="1" smtClean="0">
                <a:solidFill>
                  <a:srgbClr val="FF0000"/>
                </a:solidFill>
              </a:rPr>
              <a:t>Walravens</a:t>
            </a:r>
            <a:r>
              <a:rPr lang="nl-BE" b="1" dirty="0" smtClean="0">
                <a:solidFill>
                  <a:srgbClr val="FF0000"/>
                </a:solidFill>
              </a:rPr>
              <a:t>, 1955</a:t>
            </a:r>
            <a:endParaRPr lang="nl-BE" b="1" dirty="0">
              <a:solidFill>
                <a:srgbClr val="FF0000"/>
              </a:solidFill>
            </a:endParaRPr>
          </a:p>
        </p:txBody>
      </p:sp>
      <p:sp>
        <p:nvSpPr>
          <p:cNvPr id="4" name="Tijdelijke aanduiding voor inhoud 3"/>
          <p:cNvSpPr>
            <a:spLocks noGrp="1"/>
          </p:cNvSpPr>
          <p:nvPr>
            <p:ph sz="half" idx="2"/>
          </p:nvPr>
        </p:nvSpPr>
        <p:spPr>
          <a:xfrm>
            <a:off x="4648200" y="548680"/>
            <a:ext cx="4038600" cy="6264696"/>
          </a:xfrm>
        </p:spPr>
        <p:txBody>
          <a:bodyPr>
            <a:normAutofit fontScale="62500" lnSpcReduction="20000"/>
          </a:bodyPr>
          <a:lstStyle/>
          <a:p>
            <a:pPr>
              <a:buNone/>
            </a:pPr>
            <a:r>
              <a:rPr lang="nl-BE" b="1" dirty="0" smtClean="0"/>
              <a:t>[5] Vijftigers: enkele karakteristieken</a:t>
            </a:r>
          </a:p>
          <a:p>
            <a:pPr>
              <a:buNone/>
            </a:pPr>
            <a:endParaRPr lang="nl-BE" dirty="0" smtClean="0"/>
          </a:p>
          <a:p>
            <a:pPr>
              <a:buFontTx/>
              <a:buChar char="-"/>
            </a:pPr>
            <a:r>
              <a:rPr lang="nl-BE" dirty="0" smtClean="0"/>
              <a:t>internationaal perspectief</a:t>
            </a:r>
          </a:p>
          <a:p>
            <a:pPr>
              <a:buNone/>
            </a:pPr>
            <a:endParaRPr lang="nl-BE" dirty="0" smtClean="0"/>
          </a:p>
          <a:p>
            <a:pPr>
              <a:buFontTx/>
              <a:buChar char="-"/>
            </a:pPr>
            <a:r>
              <a:rPr lang="nl-BE" dirty="0" smtClean="0"/>
              <a:t>“de ruimte van het volledig leven” uitdrukken </a:t>
            </a:r>
          </a:p>
          <a:p>
            <a:pPr>
              <a:buNone/>
            </a:pPr>
            <a:r>
              <a:rPr lang="nl-BE" dirty="0" smtClean="0"/>
              <a:t>	cf. </a:t>
            </a:r>
            <a:r>
              <a:rPr lang="nl-BE" dirty="0" err="1" smtClean="0"/>
              <a:t>Lucebert</a:t>
            </a:r>
            <a:r>
              <a:rPr lang="nl-BE" dirty="0" smtClean="0"/>
              <a:t>, ‘Ik tracht op poëtische wijze’</a:t>
            </a:r>
          </a:p>
          <a:p>
            <a:pPr>
              <a:buNone/>
            </a:pPr>
            <a:endParaRPr lang="nl-BE" dirty="0" smtClean="0"/>
          </a:p>
          <a:p>
            <a:pPr>
              <a:buFontTx/>
              <a:buChar char="-"/>
            </a:pPr>
            <a:r>
              <a:rPr lang="nl-BE" dirty="0" smtClean="0"/>
              <a:t>primitivisme (exotisme), lichamelijkheid (erotiek) en surrealisme (“</a:t>
            </a:r>
            <a:r>
              <a:rPr lang="nl-BE" dirty="0" err="1" smtClean="0"/>
              <a:t>écriture</a:t>
            </a:r>
            <a:r>
              <a:rPr lang="nl-BE" dirty="0" smtClean="0"/>
              <a:t> </a:t>
            </a:r>
            <a:r>
              <a:rPr lang="nl-BE" dirty="0" err="1" smtClean="0"/>
              <a:t>automatique</a:t>
            </a:r>
            <a:r>
              <a:rPr lang="nl-BE" dirty="0" smtClean="0"/>
              <a:t>”)</a:t>
            </a:r>
          </a:p>
          <a:p>
            <a:pPr marL="0" indent="0">
              <a:buNone/>
            </a:pPr>
            <a:endParaRPr lang="nl-BE" dirty="0"/>
          </a:p>
          <a:p>
            <a:pPr>
              <a:buFontTx/>
              <a:buChar char="-"/>
            </a:pPr>
            <a:r>
              <a:rPr lang="nl-BE" dirty="0"/>
              <a:t>m</a:t>
            </a:r>
            <a:r>
              <a:rPr lang="nl-BE" dirty="0" smtClean="0"/>
              <a:t>aterialiteit en autonomie van de taal; interactie van expressieve en autonomistische poëzieopvatting</a:t>
            </a:r>
          </a:p>
          <a:p>
            <a:pPr>
              <a:buFontTx/>
              <a:buChar char="-"/>
            </a:pPr>
            <a:endParaRPr lang="nl-BE" dirty="0" smtClean="0"/>
          </a:p>
          <a:p>
            <a:pPr>
              <a:buFontTx/>
              <a:buChar char="-"/>
            </a:pPr>
            <a:r>
              <a:rPr lang="nl-BE" dirty="0" smtClean="0"/>
              <a:t>tegen het logische denken, tegen “het christelijk-humanistisch wereldbeeld”</a:t>
            </a:r>
          </a:p>
          <a:p>
            <a:pPr marL="0" indent="0">
              <a:buNone/>
            </a:pPr>
            <a:endParaRPr lang="nl-BE" dirty="0"/>
          </a:p>
          <a:p>
            <a:pPr>
              <a:buFontTx/>
              <a:buChar char="-"/>
            </a:pPr>
            <a:r>
              <a:rPr lang="nl-BE" dirty="0" smtClean="0"/>
              <a:t>tegen de rationalistische traditie van FORUM (Menno ter Braak)</a:t>
            </a:r>
          </a:p>
          <a:p>
            <a:pPr>
              <a:buFontTx/>
              <a:buChar char="-"/>
            </a:pPr>
            <a:endParaRPr lang="nl-BE" dirty="0"/>
          </a:p>
        </p:txBody>
      </p:sp>
      <p:pic>
        <p:nvPicPr>
          <p:cNvPr id="2050" name="Picture 2"/>
          <p:cNvPicPr>
            <a:picLocks noChangeAspect="1" noChangeArrowheads="1"/>
          </p:cNvPicPr>
          <p:nvPr/>
        </p:nvPicPr>
        <p:blipFill>
          <a:blip r:embed="rId2" cstate="print"/>
          <a:srcRect/>
          <a:stretch>
            <a:fillRect/>
          </a:stretch>
        </p:blipFill>
        <p:spPr bwMode="auto">
          <a:xfrm>
            <a:off x="928662" y="5357826"/>
            <a:ext cx="1419225" cy="1143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571736" y="5286388"/>
            <a:ext cx="742950" cy="12096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3643306" y="5286388"/>
            <a:ext cx="657225" cy="1219200"/>
          </a:xfrm>
          <a:prstGeom prst="rect">
            <a:avLst/>
          </a:prstGeom>
          <a:noFill/>
          <a:ln w="9525">
            <a:noFill/>
            <a:miter lim="800000"/>
            <a:headEnd/>
            <a:tailEnd/>
          </a:ln>
        </p:spPr>
      </p:pic>
    </p:spTree>
    <p:extLst>
      <p:ext uri="{BB962C8B-B14F-4D97-AF65-F5344CB8AC3E}">
        <p14:creationId xmlns:p14="http://schemas.microsoft.com/office/powerpoint/2010/main" val="4043680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5" name="Tijdelijke aanduiding voor inhoud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592919"/>
            <a:ext cx="3925141" cy="5534205"/>
          </a:xfrm>
        </p:spPr>
      </p:pic>
      <p:sp>
        <p:nvSpPr>
          <p:cNvPr id="4" name="Tijdelijke aanduiding voor inhoud 3"/>
          <p:cNvSpPr>
            <a:spLocks noGrp="1"/>
          </p:cNvSpPr>
          <p:nvPr>
            <p:ph sz="half" idx="2"/>
          </p:nvPr>
        </p:nvSpPr>
        <p:spPr>
          <a:xfrm>
            <a:off x="4648200" y="592919"/>
            <a:ext cx="4038600" cy="6148449"/>
          </a:xfrm>
        </p:spPr>
        <p:txBody>
          <a:bodyPr/>
          <a:lstStyle/>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endParaRPr lang="nl-BE" sz="1400" dirty="0"/>
          </a:p>
          <a:p>
            <a:pPr marL="0" indent="0">
              <a:buNone/>
            </a:pPr>
            <a:endParaRPr lang="nl-BE" sz="1400" dirty="0" smtClean="0"/>
          </a:p>
          <a:p>
            <a:pPr marL="0" indent="0">
              <a:buNone/>
            </a:pPr>
            <a:r>
              <a:rPr lang="nl-BE" sz="1400" dirty="0" smtClean="0"/>
              <a:t>Hugo </a:t>
            </a:r>
            <a:r>
              <a:rPr lang="nl-BE" sz="1400" dirty="0"/>
              <a:t>Brems, </a:t>
            </a:r>
            <a:r>
              <a:rPr lang="nl-BE" sz="1400" i="1" dirty="0"/>
              <a:t>Altijd weer vogels die nesten beginnen. Geschiedenis van de Nederlandse literatuur 1945-2005 </a:t>
            </a:r>
            <a:r>
              <a:rPr lang="nl-BE" sz="1400" dirty="0"/>
              <a:t>(Bert Bakker, Amsterdam, </a:t>
            </a:r>
            <a:r>
              <a:rPr lang="nl-BE" sz="1400" dirty="0" smtClean="0"/>
              <a:t>2006, p. 118-120)</a:t>
            </a:r>
            <a:endParaRPr lang="nl-BE" sz="1400" dirty="0"/>
          </a:p>
          <a:p>
            <a:pPr marL="0" indent="0">
              <a:buNone/>
            </a:pPr>
            <a:endParaRPr lang="nl-BE" dirty="0"/>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0" y="404664"/>
            <a:ext cx="6998495" cy="4104456"/>
          </a:xfrm>
          <a:prstGeom prst="rect">
            <a:avLst/>
          </a:prstGeom>
        </p:spPr>
      </p:pic>
    </p:spTree>
    <p:extLst>
      <p:ext uri="{BB962C8B-B14F-4D97-AF65-F5344CB8AC3E}">
        <p14:creationId xmlns:p14="http://schemas.microsoft.com/office/powerpoint/2010/main" val="2121447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2800" b="1" i="1" dirty="0" smtClean="0">
                <a:solidFill>
                  <a:schemeClr val="bg1"/>
                </a:solidFill>
              </a:rPr>
              <a:t>Waar is de eerste morgen?</a:t>
            </a:r>
            <a:br>
              <a:rPr lang="nl-BE" sz="2800" b="1" i="1" dirty="0" smtClean="0">
                <a:solidFill>
                  <a:schemeClr val="bg1"/>
                </a:solidFill>
              </a:rPr>
            </a:br>
            <a:r>
              <a:rPr lang="nl-BE" sz="2800" dirty="0" smtClean="0">
                <a:solidFill>
                  <a:schemeClr val="bg1"/>
                </a:solidFill>
              </a:rPr>
              <a:t>Jan Walravens – ‘4 scherven van 1 inleiding’</a:t>
            </a:r>
            <a:endParaRPr lang="en-US" sz="2800" dirty="0">
              <a:solidFill>
                <a:schemeClr val="bg1"/>
              </a:solidFill>
            </a:endParaRPr>
          </a:p>
        </p:txBody>
      </p:sp>
      <p:pic>
        <p:nvPicPr>
          <p:cNvPr id="6" name="Tijdelijke aanduiding voor inhoud 5"/>
          <p:cNvPicPr>
            <a:picLocks noGrp="1" noChangeAspect="1"/>
          </p:cNvPicPr>
          <p:nvPr>
            <p:ph sz="half" idx="1"/>
          </p:nvPr>
        </p:nvPicPr>
        <p:blipFill>
          <a:blip r:embed="rId2"/>
          <a:stretch>
            <a:fillRect/>
          </a:stretch>
        </p:blipFill>
        <p:spPr>
          <a:xfrm>
            <a:off x="457200" y="3326873"/>
            <a:ext cx="4038600" cy="1072617"/>
          </a:xfrm>
          <a:prstGeom prst="rect">
            <a:avLst/>
          </a:prstGeom>
        </p:spPr>
      </p:pic>
      <p:pic>
        <p:nvPicPr>
          <p:cNvPr id="5" name="Tijdelijke aanduiding voor inhoud 4"/>
          <p:cNvPicPr>
            <a:picLocks noGrp="1" noChangeAspect="1"/>
          </p:cNvPicPr>
          <p:nvPr>
            <p:ph sz="half" idx="2"/>
          </p:nvPr>
        </p:nvPicPr>
        <p:blipFill>
          <a:blip r:embed="rId3"/>
          <a:stretch>
            <a:fillRect/>
          </a:stretch>
        </p:blipFill>
        <p:spPr>
          <a:xfrm>
            <a:off x="4648200" y="1840999"/>
            <a:ext cx="4038600" cy="4044364"/>
          </a:xfrm>
          <a:prstGeom prst="rect">
            <a:avLst/>
          </a:prstGeom>
        </p:spPr>
      </p:pic>
    </p:spTree>
    <p:extLst>
      <p:ext uri="{BB962C8B-B14F-4D97-AF65-F5344CB8AC3E}">
        <p14:creationId xmlns:p14="http://schemas.microsoft.com/office/powerpoint/2010/main" val="44954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2900"/>
            <a:ext cx="8229600" cy="142900"/>
          </a:xfrm>
        </p:spPr>
        <p:txBody>
          <a:bodyPr>
            <a:normAutofit fontScale="90000"/>
          </a:bodyPr>
          <a:lstStyle/>
          <a:p>
            <a:endParaRPr lang="nl-BE" dirty="0"/>
          </a:p>
        </p:txBody>
      </p:sp>
      <p:sp>
        <p:nvSpPr>
          <p:cNvPr id="3" name="Tijdelijke aanduiding voor inhoud 2"/>
          <p:cNvSpPr>
            <a:spLocks noGrp="1"/>
          </p:cNvSpPr>
          <p:nvPr>
            <p:ph sz="half" idx="1"/>
          </p:nvPr>
        </p:nvSpPr>
        <p:spPr>
          <a:xfrm>
            <a:off x="457200" y="285728"/>
            <a:ext cx="4038600" cy="6429420"/>
          </a:xfrm>
        </p:spPr>
        <p:txBody>
          <a:bodyPr>
            <a:noAutofit/>
          </a:bodyPr>
          <a:lstStyle/>
          <a:p>
            <a:pPr>
              <a:buNone/>
            </a:pPr>
            <a:r>
              <a:rPr lang="nl-BE" sz="1000" b="1" dirty="0" smtClean="0"/>
              <a:t>ik tracht op poëtische wijze</a:t>
            </a:r>
            <a:endParaRPr lang="nl-BE" sz="1000" dirty="0" smtClean="0"/>
          </a:p>
          <a:p>
            <a:pPr>
              <a:buNone/>
            </a:pPr>
            <a:r>
              <a:rPr lang="nl-BE" sz="1000" dirty="0" smtClean="0"/>
              <a:t> </a:t>
            </a:r>
          </a:p>
          <a:p>
            <a:pPr>
              <a:buNone/>
            </a:pPr>
            <a:r>
              <a:rPr lang="nl-BE" sz="1000" dirty="0" smtClean="0"/>
              <a:t>ik tracht op poëtische wijze</a:t>
            </a:r>
          </a:p>
          <a:p>
            <a:pPr>
              <a:buNone/>
            </a:pPr>
            <a:r>
              <a:rPr lang="nl-BE" sz="1000" dirty="0" smtClean="0"/>
              <a:t>dat wil zeggen</a:t>
            </a:r>
          </a:p>
          <a:p>
            <a:pPr>
              <a:buNone/>
            </a:pPr>
            <a:r>
              <a:rPr lang="nl-BE" sz="1000" dirty="0" err="1" smtClean="0"/>
              <a:t>eenvouds</a:t>
            </a:r>
            <a:r>
              <a:rPr lang="nl-BE" sz="1000" dirty="0" smtClean="0"/>
              <a:t> verlichte waters</a:t>
            </a:r>
          </a:p>
          <a:p>
            <a:pPr>
              <a:buNone/>
            </a:pPr>
            <a:r>
              <a:rPr lang="nl-BE" sz="1000" dirty="0" smtClean="0"/>
              <a:t>de ruimte van het volledig leven</a:t>
            </a:r>
          </a:p>
          <a:p>
            <a:pPr>
              <a:buNone/>
            </a:pPr>
            <a:r>
              <a:rPr lang="nl-BE" sz="1000" dirty="0" smtClean="0"/>
              <a:t>tot uitdrukking te brengen</a:t>
            </a:r>
          </a:p>
          <a:p>
            <a:pPr>
              <a:buNone/>
            </a:pPr>
            <a:r>
              <a:rPr lang="nl-BE" sz="1000" dirty="0" smtClean="0"/>
              <a:t> </a:t>
            </a:r>
          </a:p>
          <a:p>
            <a:pPr>
              <a:buNone/>
            </a:pPr>
            <a:r>
              <a:rPr lang="nl-BE" sz="1000" dirty="0" smtClean="0"/>
              <a:t>ware ik geen mens geweest</a:t>
            </a:r>
          </a:p>
          <a:p>
            <a:pPr>
              <a:buNone/>
            </a:pPr>
            <a:r>
              <a:rPr lang="nl-BE" sz="1000" dirty="0" smtClean="0"/>
              <a:t>gelijk aan menigte mensen</a:t>
            </a:r>
          </a:p>
          <a:p>
            <a:pPr>
              <a:buNone/>
            </a:pPr>
            <a:r>
              <a:rPr lang="nl-BE" sz="1000" dirty="0" smtClean="0"/>
              <a:t>maar ware ik die ik was</a:t>
            </a:r>
          </a:p>
          <a:p>
            <a:pPr>
              <a:buNone/>
            </a:pPr>
            <a:r>
              <a:rPr lang="nl-BE" sz="1000" dirty="0" smtClean="0"/>
              <a:t> </a:t>
            </a:r>
          </a:p>
          <a:p>
            <a:pPr>
              <a:buNone/>
            </a:pPr>
            <a:r>
              <a:rPr lang="nl-BE" sz="1000" dirty="0" smtClean="0"/>
              <a:t>de stenen of vloeibare engel</a:t>
            </a:r>
          </a:p>
          <a:p>
            <a:pPr>
              <a:buNone/>
            </a:pPr>
            <a:r>
              <a:rPr lang="nl-BE" sz="1000" dirty="0" smtClean="0"/>
              <a:t>geboorte en ontbinding hadden mij aangeraakt</a:t>
            </a:r>
          </a:p>
          <a:p>
            <a:pPr>
              <a:buNone/>
            </a:pPr>
            <a:r>
              <a:rPr lang="nl-BE" sz="1000" dirty="0" smtClean="0"/>
              <a:t>de weg van verlatenheid naar gemeenschap</a:t>
            </a:r>
          </a:p>
          <a:p>
            <a:pPr>
              <a:buNone/>
            </a:pPr>
            <a:r>
              <a:rPr lang="nl-BE" sz="1000" dirty="0" smtClean="0"/>
              <a:t>de stenen </a:t>
            </a:r>
            <a:r>
              <a:rPr lang="nl-BE" sz="1000" dirty="0" err="1" smtClean="0"/>
              <a:t>stenen</a:t>
            </a:r>
            <a:r>
              <a:rPr lang="nl-BE" sz="1000" dirty="0" smtClean="0"/>
              <a:t> dieren </a:t>
            </a:r>
            <a:r>
              <a:rPr lang="nl-BE" sz="1000" dirty="0" err="1" smtClean="0"/>
              <a:t>dieren</a:t>
            </a:r>
            <a:r>
              <a:rPr lang="nl-BE" sz="1000" dirty="0" smtClean="0"/>
              <a:t> vogels </a:t>
            </a:r>
            <a:r>
              <a:rPr lang="nl-BE" sz="1000" dirty="0" err="1" smtClean="0"/>
              <a:t>vogels</a:t>
            </a:r>
            <a:r>
              <a:rPr lang="nl-BE" sz="1000" dirty="0" smtClean="0"/>
              <a:t> weg</a:t>
            </a:r>
          </a:p>
          <a:p>
            <a:pPr>
              <a:buNone/>
            </a:pPr>
            <a:r>
              <a:rPr lang="nl-BE" sz="1000" dirty="0" smtClean="0"/>
              <a:t>zou niet zo bevuild zijn</a:t>
            </a:r>
          </a:p>
          <a:p>
            <a:pPr>
              <a:buNone/>
            </a:pPr>
            <a:r>
              <a:rPr lang="nl-BE" sz="1000" dirty="0" smtClean="0"/>
              <a:t>als dat nu te zien is aan mijn gedichten</a:t>
            </a:r>
          </a:p>
          <a:p>
            <a:pPr>
              <a:buNone/>
            </a:pPr>
            <a:r>
              <a:rPr lang="nl-BE" sz="1000" dirty="0" smtClean="0"/>
              <a:t>die momentopnamen zijn van die weg</a:t>
            </a:r>
          </a:p>
          <a:p>
            <a:pPr>
              <a:buNone/>
            </a:pPr>
            <a:r>
              <a:rPr lang="nl-BE" sz="1000" dirty="0" smtClean="0"/>
              <a:t> </a:t>
            </a:r>
          </a:p>
          <a:p>
            <a:pPr>
              <a:buNone/>
            </a:pPr>
            <a:r>
              <a:rPr lang="nl-BE" sz="1000" dirty="0" smtClean="0"/>
              <a:t>in deze tijd heeft wat men altijd noemde</a:t>
            </a:r>
          </a:p>
          <a:p>
            <a:pPr>
              <a:buNone/>
            </a:pPr>
            <a:r>
              <a:rPr lang="nl-BE" sz="1000" dirty="0" smtClean="0"/>
              <a:t>schoonheid </a:t>
            </a:r>
            <a:r>
              <a:rPr lang="nl-BE" sz="1000" dirty="0" err="1" smtClean="0"/>
              <a:t>schoonheid</a:t>
            </a:r>
            <a:r>
              <a:rPr lang="nl-BE" sz="1000" dirty="0" smtClean="0"/>
              <a:t> haar gezicht verbrand</a:t>
            </a:r>
          </a:p>
          <a:p>
            <a:pPr>
              <a:buNone/>
            </a:pPr>
            <a:r>
              <a:rPr lang="nl-BE" sz="1000" dirty="0" smtClean="0"/>
              <a:t>zij troost niet meer de mensen</a:t>
            </a:r>
          </a:p>
          <a:p>
            <a:pPr>
              <a:buNone/>
            </a:pPr>
            <a:r>
              <a:rPr lang="nl-BE" sz="1000" dirty="0" smtClean="0"/>
              <a:t>zij troost de larven de reptielen de ratten</a:t>
            </a:r>
          </a:p>
          <a:p>
            <a:pPr>
              <a:buNone/>
            </a:pPr>
            <a:r>
              <a:rPr lang="nl-BE" sz="1000" dirty="0" smtClean="0"/>
              <a:t>maar de mens verschrikt zij </a:t>
            </a:r>
          </a:p>
          <a:p>
            <a:pPr>
              <a:buNone/>
            </a:pPr>
            <a:r>
              <a:rPr lang="nl-BE" sz="1000" dirty="0" smtClean="0"/>
              <a:t>en treft hem met het besef</a:t>
            </a:r>
          </a:p>
          <a:p>
            <a:pPr>
              <a:buNone/>
            </a:pPr>
            <a:r>
              <a:rPr lang="nl-BE" sz="1000" dirty="0" smtClean="0"/>
              <a:t>een broodkruimel te zijn op de rok van het universum</a:t>
            </a:r>
          </a:p>
          <a:p>
            <a:pPr>
              <a:buNone/>
            </a:pPr>
            <a:r>
              <a:rPr lang="nl-BE" sz="1000" dirty="0" smtClean="0"/>
              <a:t> </a:t>
            </a:r>
          </a:p>
          <a:p>
            <a:pPr>
              <a:buNone/>
            </a:pPr>
            <a:r>
              <a:rPr lang="nl-BE" sz="1000" dirty="0" smtClean="0"/>
              <a:t>niet meer alleen het kwade</a:t>
            </a:r>
          </a:p>
          <a:p>
            <a:pPr>
              <a:buNone/>
            </a:pPr>
            <a:r>
              <a:rPr lang="nl-BE" sz="1000" dirty="0" smtClean="0"/>
              <a:t>de doodsteek maakt ons opstandig of deemoedig</a:t>
            </a:r>
          </a:p>
          <a:p>
            <a:pPr>
              <a:buNone/>
            </a:pPr>
            <a:r>
              <a:rPr lang="nl-BE" sz="1000" dirty="0" smtClean="0"/>
              <a:t>maar ook het goede</a:t>
            </a:r>
          </a:p>
          <a:p>
            <a:pPr>
              <a:buNone/>
            </a:pPr>
            <a:r>
              <a:rPr lang="nl-BE" sz="1000" dirty="0" smtClean="0"/>
              <a:t>de omarming laat ons wanhopig aan de ruimte</a:t>
            </a:r>
          </a:p>
          <a:p>
            <a:pPr>
              <a:buNone/>
            </a:pPr>
            <a:r>
              <a:rPr lang="nl-BE" sz="1000" dirty="0" smtClean="0"/>
              <a:t>morrelen</a:t>
            </a:r>
          </a:p>
          <a:p>
            <a:pPr>
              <a:buNone/>
            </a:pPr>
            <a:r>
              <a:rPr lang="nl-BE" sz="1000" dirty="0" smtClean="0"/>
              <a:t> </a:t>
            </a:r>
          </a:p>
        </p:txBody>
      </p:sp>
      <p:sp>
        <p:nvSpPr>
          <p:cNvPr id="4" name="Tijdelijke aanduiding voor inhoud 3"/>
          <p:cNvSpPr>
            <a:spLocks noGrp="1"/>
          </p:cNvSpPr>
          <p:nvPr>
            <p:ph sz="half" idx="2"/>
          </p:nvPr>
        </p:nvSpPr>
        <p:spPr>
          <a:xfrm>
            <a:off x="4648200" y="571480"/>
            <a:ext cx="4038600" cy="5554683"/>
          </a:xfrm>
        </p:spPr>
        <p:txBody>
          <a:bodyPr>
            <a:normAutofit/>
          </a:bodyPr>
          <a:lstStyle/>
          <a:p>
            <a:pPr>
              <a:buNone/>
            </a:pPr>
            <a:r>
              <a:rPr lang="nl-BE" sz="1100" dirty="0" smtClean="0"/>
              <a:t>ik heb daarom de taal</a:t>
            </a:r>
          </a:p>
          <a:p>
            <a:pPr>
              <a:buNone/>
            </a:pPr>
            <a:r>
              <a:rPr lang="nl-BE" sz="1100" dirty="0" smtClean="0"/>
              <a:t>in haar schoonheid opgezocht</a:t>
            </a:r>
          </a:p>
          <a:p>
            <a:pPr>
              <a:buNone/>
            </a:pPr>
            <a:r>
              <a:rPr lang="nl-BE" sz="1100" dirty="0" smtClean="0"/>
              <a:t>hoorde daar dat zij niet meer menselijks had</a:t>
            </a:r>
          </a:p>
          <a:p>
            <a:pPr>
              <a:buNone/>
            </a:pPr>
            <a:r>
              <a:rPr lang="nl-BE" sz="1100" dirty="0" smtClean="0"/>
              <a:t>dan de spraakgebreken van de schaduw</a:t>
            </a:r>
          </a:p>
          <a:p>
            <a:pPr>
              <a:buNone/>
            </a:pPr>
            <a:r>
              <a:rPr lang="nl-BE" sz="1100" dirty="0" smtClean="0"/>
              <a:t>dan die van het oorverdovend zonlicht</a:t>
            </a:r>
          </a:p>
          <a:p>
            <a:pPr>
              <a:buNone/>
            </a:pPr>
            <a:r>
              <a:rPr lang="nl-BE" sz="1100" dirty="0" smtClean="0"/>
              <a:t> </a:t>
            </a:r>
          </a:p>
          <a:p>
            <a:pPr>
              <a:buNone/>
            </a:pPr>
            <a:r>
              <a:rPr lang="nl-BE" sz="1100" dirty="0" smtClean="0"/>
              <a:t> </a:t>
            </a:r>
          </a:p>
          <a:p>
            <a:pPr>
              <a:buNone/>
            </a:pPr>
            <a:r>
              <a:rPr lang="nl-BE" sz="1100" b="1" dirty="0" err="1" smtClean="0"/>
              <a:t>Lucebert</a:t>
            </a:r>
            <a:r>
              <a:rPr lang="nl-BE" sz="1100" dirty="0" smtClean="0"/>
              <a:t> (1924-1994)</a:t>
            </a:r>
          </a:p>
          <a:p>
            <a:pPr>
              <a:buNone/>
            </a:pPr>
            <a:endParaRPr lang="nl-BE" dirty="0" smtClean="0"/>
          </a:p>
          <a:p>
            <a:pPr>
              <a:buNone/>
            </a:pPr>
            <a:endParaRPr lang="nl-BE" dirty="0"/>
          </a:p>
        </p:txBody>
      </p:sp>
      <p:pic>
        <p:nvPicPr>
          <p:cNvPr id="3074" name="Picture 2"/>
          <p:cNvPicPr>
            <a:picLocks noChangeAspect="1" noChangeArrowheads="1"/>
          </p:cNvPicPr>
          <p:nvPr/>
        </p:nvPicPr>
        <p:blipFill>
          <a:blip r:embed="rId2" cstate="print"/>
          <a:srcRect/>
          <a:stretch>
            <a:fillRect/>
          </a:stretch>
        </p:blipFill>
        <p:spPr bwMode="auto">
          <a:xfrm>
            <a:off x="7715250" y="5448300"/>
            <a:ext cx="1428750" cy="14097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57752" y="5372097"/>
            <a:ext cx="2007977" cy="1485903"/>
          </a:xfrm>
          <a:prstGeom prst="rect">
            <a:avLst/>
          </a:prstGeom>
          <a:noFill/>
          <a:ln w="9525">
            <a:noFill/>
            <a:miter lim="800000"/>
            <a:headEnd/>
            <a:tailEnd/>
          </a:ln>
        </p:spPr>
      </p:pic>
    </p:spTree>
    <p:extLst>
      <p:ext uri="{BB962C8B-B14F-4D97-AF65-F5344CB8AC3E}">
        <p14:creationId xmlns:p14="http://schemas.microsoft.com/office/powerpoint/2010/main" val="269779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sp>
        <p:nvSpPr>
          <p:cNvPr id="3" name="Tijdelijke aanduiding voor inhoud 2"/>
          <p:cNvSpPr>
            <a:spLocks noGrp="1"/>
          </p:cNvSpPr>
          <p:nvPr>
            <p:ph idx="1"/>
          </p:nvPr>
        </p:nvSpPr>
        <p:spPr/>
        <p:txBody>
          <a:bodyPr>
            <a:normAutofit lnSpcReduction="10000"/>
          </a:bodyPr>
          <a:lstStyle/>
          <a:p>
            <a:pPr marL="0" indent="0">
              <a:buNone/>
            </a:pPr>
            <a:r>
              <a:rPr lang="nl-BE" dirty="0" smtClean="0"/>
              <a:t>“Lees ik </a:t>
            </a:r>
            <a:r>
              <a:rPr lang="nl-BE" dirty="0" err="1" smtClean="0"/>
              <a:t>Lucebert’s</a:t>
            </a:r>
            <a:r>
              <a:rPr lang="nl-BE" dirty="0" smtClean="0"/>
              <a:t> poëzie, dan heb ik het gevoel dat de SS de poëzie is binnen gemarcheerd. En totalitair stelsel van rauwe gevoelens en instincten, met de laarzen aan van een verschrikkelijke uniformiteit, uit zich in een dwangmatig </a:t>
            </a:r>
            <a:r>
              <a:rPr lang="nl-BE" dirty="0" err="1" smtClean="0"/>
              <a:t>Sieg</a:t>
            </a:r>
            <a:r>
              <a:rPr lang="nl-BE" dirty="0" smtClean="0"/>
              <a:t> Heil van woorden als: oe, a, oer, ei, urinoir.”</a:t>
            </a:r>
          </a:p>
          <a:p>
            <a:pPr marL="0" indent="0">
              <a:buNone/>
            </a:pPr>
            <a:endParaRPr lang="nl-BE" dirty="0"/>
          </a:p>
          <a:p>
            <a:pPr marL="0" indent="0">
              <a:buNone/>
            </a:pPr>
            <a:r>
              <a:rPr lang="nl-BE" dirty="0" smtClean="0"/>
              <a:t>Bertus Aafjes</a:t>
            </a:r>
            <a:endParaRPr lang="nl-BE" dirty="0"/>
          </a:p>
        </p:txBody>
      </p:sp>
    </p:spTree>
    <p:extLst>
      <p:ext uri="{BB962C8B-B14F-4D97-AF65-F5344CB8AC3E}">
        <p14:creationId xmlns:p14="http://schemas.microsoft.com/office/powerpoint/2010/main" val="3400864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b="1" dirty="0" smtClean="0"/>
              <a:t>Enkele figuren</a:t>
            </a:r>
            <a:endParaRPr lang="nl-BE" sz="3200" b="1" dirty="0"/>
          </a:p>
        </p:txBody>
      </p:sp>
      <p:sp>
        <p:nvSpPr>
          <p:cNvPr id="3" name="Tijdelijke aanduiding voor inhoud 2"/>
          <p:cNvSpPr>
            <a:spLocks noGrp="1"/>
          </p:cNvSpPr>
          <p:nvPr>
            <p:ph sz="half" idx="1"/>
          </p:nvPr>
        </p:nvSpPr>
        <p:spPr/>
        <p:txBody>
          <a:bodyPr>
            <a:normAutofit fontScale="92500"/>
          </a:bodyPr>
          <a:lstStyle/>
          <a:p>
            <a:pPr>
              <a:buNone/>
            </a:pPr>
            <a:r>
              <a:rPr lang="nl-BE" b="1" dirty="0" smtClean="0">
                <a:solidFill>
                  <a:srgbClr val="C00000"/>
                </a:solidFill>
              </a:rPr>
              <a:t>Jan G. </a:t>
            </a:r>
            <a:r>
              <a:rPr lang="nl-BE" b="1" dirty="0" err="1" smtClean="0">
                <a:solidFill>
                  <a:srgbClr val="C00000"/>
                </a:solidFill>
              </a:rPr>
              <a:t>Elburg</a:t>
            </a:r>
            <a:r>
              <a:rPr lang="nl-BE" b="1" dirty="0" smtClean="0">
                <a:solidFill>
                  <a:srgbClr val="C00000"/>
                </a:solidFill>
              </a:rPr>
              <a:t> </a:t>
            </a:r>
            <a:r>
              <a:rPr lang="nl-BE" b="1" dirty="0" smtClean="0"/>
              <a:t>(1919-1992)</a:t>
            </a:r>
          </a:p>
          <a:p>
            <a:pPr>
              <a:buNone/>
            </a:pPr>
            <a:endParaRPr lang="nl-BE" dirty="0" smtClean="0"/>
          </a:p>
          <a:p>
            <a:pPr>
              <a:buFontTx/>
              <a:buChar char="-"/>
            </a:pPr>
            <a:r>
              <a:rPr lang="nl-BE" sz="2400" dirty="0" smtClean="0"/>
              <a:t>aanvankelijk traditionele poëzie (voor WO II)</a:t>
            </a:r>
          </a:p>
          <a:p>
            <a:pPr>
              <a:buFontTx/>
              <a:buChar char="-"/>
            </a:pPr>
            <a:r>
              <a:rPr lang="nl-BE" sz="2400" dirty="0" smtClean="0"/>
              <a:t>vanaf 1946 redacteur van </a:t>
            </a:r>
            <a:r>
              <a:rPr lang="nl-BE" sz="2400" i="1" dirty="0" smtClean="0"/>
              <a:t>Het Woord</a:t>
            </a:r>
            <a:r>
              <a:rPr lang="nl-BE" sz="2400" dirty="0" smtClean="0"/>
              <a:t> (nieuwe poëzietheorie)</a:t>
            </a:r>
          </a:p>
          <a:p>
            <a:pPr>
              <a:buFontTx/>
              <a:buChar char="-"/>
            </a:pPr>
            <a:r>
              <a:rPr lang="nl-BE" sz="2400" dirty="0" smtClean="0"/>
              <a:t>maatschappelijke functie van poëzie: “ik hoop dat ik stoor” (</a:t>
            </a:r>
            <a:r>
              <a:rPr lang="nl-BE" sz="2400" i="1" dirty="0" smtClean="0"/>
              <a:t>Laag Tibet</a:t>
            </a:r>
            <a:r>
              <a:rPr lang="nl-BE" sz="2400" dirty="0" smtClean="0"/>
              <a:t>, 1952)</a:t>
            </a:r>
          </a:p>
          <a:p>
            <a:pPr>
              <a:buFontTx/>
              <a:buChar char="-"/>
            </a:pPr>
            <a:r>
              <a:rPr lang="nl-BE" sz="2400" dirty="0" smtClean="0"/>
              <a:t>poëzie met een eigen wetmatigheid</a:t>
            </a:r>
            <a:endParaRPr lang="nl-BE" sz="2400" dirty="0"/>
          </a:p>
        </p:txBody>
      </p:sp>
      <p:pic>
        <p:nvPicPr>
          <p:cNvPr id="4098" name="Picture 2"/>
          <p:cNvPicPr>
            <a:picLocks noGrp="1" noChangeAspect="1" noChangeArrowheads="1"/>
          </p:cNvPicPr>
          <p:nvPr>
            <p:ph sz="half" idx="2"/>
          </p:nvPr>
        </p:nvPicPr>
        <p:blipFill>
          <a:blip r:embed="rId2" cstate="print"/>
          <a:srcRect/>
          <a:stretch>
            <a:fillRect/>
          </a:stretch>
        </p:blipFill>
        <p:spPr bwMode="auto">
          <a:xfrm>
            <a:off x="7888044" y="5572140"/>
            <a:ext cx="1255956" cy="128586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6357950" y="5629275"/>
            <a:ext cx="781050" cy="1228725"/>
          </a:xfrm>
          <a:prstGeom prst="rect">
            <a:avLst/>
          </a:prstGeom>
          <a:noFill/>
          <a:ln w="9525">
            <a:noFill/>
            <a:miter lim="800000"/>
            <a:headEnd/>
            <a:tailEnd/>
          </a:ln>
        </p:spPr>
      </p:pic>
    </p:spTree>
    <p:extLst>
      <p:ext uri="{BB962C8B-B14F-4D97-AF65-F5344CB8AC3E}">
        <p14:creationId xmlns:p14="http://schemas.microsoft.com/office/powerpoint/2010/main" val="33208948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42900"/>
            <a:ext cx="8229600" cy="142900"/>
          </a:xfrm>
        </p:spPr>
        <p:txBody>
          <a:bodyPr>
            <a:normAutofit fontScale="90000"/>
          </a:bodyPr>
          <a:lstStyle/>
          <a:p>
            <a:endParaRPr lang="nl-BE" dirty="0"/>
          </a:p>
        </p:txBody>
      </p:sp>
      <p:sp>
        <p:nvSpPr>
          <p:cNvPr id="3" name="Tijdelijke aanduiding voor inhoud 2"/>
          <p:cNvSpPr>
            <a:spLocks noGrp="1"/>
          </p:cNvSpPr>
          <p:nvPr>
            <p:ph sz="half" idx="1"/>
          </p:nvPr>
        </p:nvSpPr>
        <p:spPr/>
        <p:txBody>
          <a:bodyPr>
            <a:normAutofit fontScale="92500" lnSpcReduction="10000"/>
          </a:bodyPr>
          <a:lstStyle/>
          <a:p>
            <a:pPr>
              <a:buNone/>
            </a:pPr>
            <a:r>
              <a:rPr lang="nl-BE" b="1" dirty="0" smtClean="0">
                <a:solidFill>
                  <a:srgbClr val="C00000"/>
                </a:solidFill>
              </a:rPr>
              <a:t>Gerrit </a:t>
            </a:r>
            <a:r>
              <a:rPr lang="nl-BE" b="1" dirty="0" err="1" smtClean="0">
                <a:solidFill>
                  <a:srgbClr val="C00000"/>
                </a:solidFill>
              </a:rPr>
              <a:t>Kouwenaar</a:t>
            </a:r>
            <a:r>
              <a:rPr lang="nl-BE" b="1" dirty="0" smtClean="0">
                <a:solidFill>
                  <a:srgbClr val="C00000"/>
                </a:solidFill>
              </a:rPr>
              <a:t> </a:t>
            </a:r>
            <a:r>
              <a:rPr lang="nl-BE" b="1" dirty="0" smtClean="0"/>
              <a:t>(1923)</a:t>
            </a:r>
          </a:p>
          <a:p>
            <a:pPr>
              <a:buNone/>
            </a:pPr>
            <a:endParaRPr lang="nl-BE" dirty="0" smtClean="0"/>
          </a:p>
          <a:p>
            <a:pPr>
              <a:buFontTx/>
              <a:buChar char="-"/>
            </a:pPr>
            <a:r>
              <a:rPr lang="nl-BE" sz="2600" dirty="0" smtClean="0"/>
              <a:t>redacteur van </a:t>
            </a:r>
            <a:r>
              <a:rPr lang="nl-BE" sz="2600" i="1" dirty="0" smtClean="0"/>
              <a:t>Reflex</a:t>
            </a:r>
            <a:r>
              <a:rPr lang="nl-BE" sz="2600" dirty="0" smtClean="0"/>
              <a:t> en </a:t>
            </a:r>
            <a:r>
              <a:rPr lang="nl-BE" sz="2600" i="1" dirty="0" smtClean="0"/>
              <a:t>Cobra</a:t>
            </a:r>
          </a:p>
          <a:p>
            <a:pPr>
              <a:buFontTx/>
              <a:buChar char="-"/>
            </a:pPr>
            <a:r>
              <a:rPr lang="nl-BE" sz="2600" dirty="0" smtClean="0"/>
              <a:t>WO II: sociaal bewogen dichter</a:t>
            </a:r>
          </a:p>
          <a:p>
            <a:pPr>
              <a:buFontTx/>
              <a:buChar char="-"/>
            </a:pPr>
            <a:r>
              <a:rPr lang="nl-BE" sz="2600" dirty="0" smtClean="0"/>
              <a:t>jaren vijftig en zestig: taalgerichte, “autonome” of “kale” poëzie</a:t>
            </a:r>
          </a:p>
          <a:p>
            <a:pPr>
              <a:buFontTx/>
              <a:buChar char="-"/>
            </a:pPr>
            <a:r>
              <a:rPr lang="nl-BE" sz="2600" dirty="0" smtClean="0"/>
              <a:t>geloof in de mens en aandacht voor kunst &amp; werkelijkheid</a:t>
            </a:r>
            <a:endParaRPr lang="nl-BE" sz="2600" dirty="0"/>
          </a:p>
        </p:txBody>
      </p:sp>
      <p:pic>
        <p:nvPicPr>
          <p:cNvPr id="31746" name="Picture 2"/>
          <p:cNvPicPr>
            <a:picLocks noGrp="1" noChangeAspect="1" noChangeArrowheads="1"/>
          </p:cNvPicPr>
          <p:nvPr>
            <p:ph sz="half" idx="2"/>
          </p:nvPr>
        </p:nvPicPr>
        <p:blipFill>
          <a:blip r:embed="rId2" cstate="print"/>
          <a:srcRect/>
          <a:stretch>
            <a:fillRect/>
          </a:stretch>
        </p:blipFill>
        <p:spPr bwMode="auto">
          <a:xfrm>
            <a:off x="8277225" y="5514975"/>
            <a:ext cx="866775" cy="1343025"/>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6929454" y="5800725"/>
            <a:ext cx="1019175" cy="1057275"/>
          </a:xfrm>
          <a:prstGeom prst="rect">
            <a:avLst/>
          </a:prstGeom>
          <a:noFill/>
          <a:ln w="9525">
            <a:noFill/>
            <a:miter lim="800000"/>
            <a:headEnd/>
            <a:tailEnd/>
          </a:ln>
        </p:spPr>
      </p:pic>
      <p:pic>
        <p:nvPicPr>
          <p:cNvPr id="31748" name="Picture 4"/>
          <p:cNvPicPr>
            <a:picLocks noChangeAspect="1" noChangeArrowheads="1"/>
          </p:cNvPicPr>
          <p:nvPr/>
        </p:nvPicPr>
        <p:blipFill>
          <a:blip r:embed="rId4" cstate="print"/>
          <a:srcRect/>
          <a:stretch>
            <a:fillRect/>
          </a:stretch>
        </p:blipFill>
        <p:spPr bwMode="auto">
          <a:xfrm>
            <a:off x="6000760" y="3286124"/>
            <a:ext cx="1014414" cy="1461239"/>
          </a:xfrm>
          <a:prstGeom prst="rect">
            <a:avLst/>
          </a:prstGeom>
          <a:noFill/>
          <a:ln w="9525">
            <a:noFill/>
            <a:miter lim="800000"/>
            <a:headEnd/>
            <a:tailEnd/>
          </a:ln>
        </p:spPr>
      </p:pic>
      <p:sp>
        <p:nvSpPr>
          <p:cNvPr id="8" name="Tekstvak 7"/>
          <p:cNvSpPr txBox="1"/>
          <p:nvPr/>
        </p:nvSpPr>
        <p:spPr>
          <a:xfrm>
            <a:off x="5929322" y="2500306"/>
            <a:ext cx="3214678" cy="646331"/>
          </a:xfrm>
          <a:prstGeom prst="rect">
            <a:avLst/>
          </a:prstGeom>
          <a:noFill/>
        </p:spPr>
        <p:txBody>
          <a:bodyPr wrap="square" rtlCol="0">
            <a:spAutoFit/>
          </a:bodyPr>
          <a:lstStyle/>
          <a:p>
            <a:r>
              <a:rPr lang="nl-BE" i="1" dirty="0" smtClean="0"/>
              <a:t>Goede morgen haan </a:t>
            </a:r>
            <a:r>
              <a:rPr lang="nl-BE" dirty="0" smtClean="0"/>
              <a:t>(1949)</a:t>
            </a:r>
          </a:p>
          <a:p>
            <a:r>
              <a:rPr lang="nl-BE" dirty="0" smtClean="0"/>
              <a:t>Gerrit </a:t>
            </a:r>
            <a:r>
              <a:rPr lang="nl-BE" dirty="0" err="1" smtClean="0"/>
              <a:t>Kouwenaar</a:t>
            </a:r>
            <a:r>
              <a:rPr lang="nl-BE" dirty="0" smtClean="0"/>
              <a:t> &amp; Constant</a:t>
            </a:r>
            <a:endParaRPr lang="nl-BE" dirty="0"/>
          </a:p>
        </p:txBody>
      </p:sp>
    </p:spTree>
    <p:extLst>
      <p:ext uri="{BB962C8B-B14F-4D97-AF65-F5344CB8AC3E}">
        <p14:creationId xmlns:p14="http://schemas.microsoft.com/office/powerpoint/2010/main" val="14555711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solidFill>
                  <a:srgbClr val="C00000"/>
                </a:solidFill>
              </a:rPr>
              <a:t>Gerrit </a:t>
            </a:r>
            <a:r>
              <a:rPr lang="nl-BE" sz="3200" dirty="0" err="1" smtClean="0">
                <a:solidFill>
                  <a:srgbClr val="C00000"/>
                </a:solidFill>
              </a:rPr>
              <a:t>Kouwenaar</a:t>
            </a:r>
            <a:endParaRPr lang="nl-BE" sz="3200" dirty="0">
              <a:solidFill>
                <a:srgbClr val="C00000"/>
              </a:solidFill>
            </a:endParaRPr>
          </a:p>
        </p:txBody>
      </p:sp>
      <p:sp>
        <p:nvSpPr>
          <p:cNvPr id="3" name="Tijdelijke aanduiding voor inhoud 2"/>
          <p:cNvSpPr>
            <a:spLocks noGrp="1"/>
          </p:cNvSpPr>
          <p:nvPr>
            <p:ph sz="half" idx="1"/>
          </p:nvPr>
        </p:nvSpPr>
        <p:spPr>
          <a:xfrm>
            <a:off x="457200" y="1600200"/>
            <a:ext cx="4038600" cy="5257800"/>
          </a:xfrm>
        </p:spPr>
        <p:txBody>
          <a:bodyPr>
            <a:normAutofit fontScale="32500" lnSpcReduction="20000"/>
          </a:bodyPr>
          <a:lstStyle/>
          <a:p>
            <a:pPr>
              <a:buNone/>
            </a:pPr>
            <a:r>
              <a:rPr lang="nl-BE" sz="3500" b="1" dirty="0" smtClean="0"/>
              <a:t>de dag</a:t>
            </a:r>
            <a:endParaRPr lang="nl-BE" sz="3500" dirty="0" smtClean="0"/>
          </a:p>
          <a:p>
            <a:pPr>
              <a:buNone/>
            </a:pPr>
            <a:r>
              <a:rPr lang="nl-BE" sz="3500" dirty="0" smtClean="0"/>
              <a:t> </a:t>
            </a:r>
          </a:p>
          <a:p>
            <a:pPr>
              <a:buNone/>
            </a:pPr>
            <a:r>
              <a:rPr lang="nl-BE" sz="3500" dirty="0" smtClean="0"/>
              <a:t>Op de dag dat ik er was stonden de klokken zeven</a:t>
            </a:r>
          </a:p>
          <a:p>
            <a:pPr>
              <a:buNone/>
            </a:pPr>
            <a:r>
              <a:rPr lang="nl-BE" sz="3500" dirty="0" smtClean="0"/>
              <a:t>de buren praatten op de balkons over vrede</a:t>
            </a:r>
          </a:p>
          <a:p>
            <a:pPr>
              <a:buNone/>
            </a:pPr>
            <a:r>
              <a:rPr lang="nl-BE" sz="3500" dirty="0" smtClean="0"/>
              <a:t>mijn vader schreef een stuk over een brand</a:t>
            </a:r>
          </a:p>
          <a:p>
            <a:pPr>
              <a:buNone/>
            </a:pPr>
            <a:r>
              <a:rPr lang="nl-BE" sz="3500" dirty="0" smtClean="0"/>
              <a:t>mijn moeder was gelukkig dat zij een zoon had</a:t>
            </a:r>
          </a:p>
          <a:p>
            <a:pPr>
              <a:buNone/>
            </a:pPr>
            <a:r>
              <a:rPr lang="nl-BE" sz="3500" dirty="0" smtClean="0"/>
              <a:t> </a:t>
            </a:r>
          </a:p>
          <a:p>
            <a:pPr>
              <a:buNone/>
            </a:pPr>
            <a:r>
              <a:rPr lang="nl-BE" sz="3500" dirty="0" smtClean="0"/>
              <a:t>de ooms sneden koek ik lag geheel gesloten</a:t>
            </a:r>
          </a:p>
          <a:p>
            <a:pPr>
              <a:buNone/>
            </a:pPr>
            <a:r>
              <a:rPr lang="nl-BE" sz="3500" dirty="0" smtClean="0"/>
              <a:t>de wereld gaf prompt antwoord met sportmanifestaties</a:t>
            </a:r>
          </a:p>
          <a:p>
            <a:pPr>
              <a:buNone/>
            </a:pPr>
            <a:r>
              <a:rPr lang="nl-BE" sz="3500" dirty="0" smtClean="0"/>
              <a:t>de avond was vol auto's met supporters</a:t>
            </a:r>
          </a:p>
          <a:p>
            <a:pPr>
              <a:buNone/>
            </a:pPr>
            <a:r>
              <a:rPr lang="nl-BE" sz="3500" dirty="0" smtClean="0"/>
              <a:t>de tantes liepen geruisloos met gloeiend water</a:t>
            </a:r>
          </a:p>
          <a:p>
            <a:pPr>
              <a:buNone/>
            </a:pPr>
            <a:r>
              <a:rPr lang="nl-BE" sz="3500" dirty="0" smtClean="0"/>
              <a:t> </a:t>
            </a:r>
          </a:p>
          <a:p>
            <a:pPr>
              <a:buNone/>
            </a:pPr>
            <a:r>
              <a:rPr lang="nl-BE" sz="3500" dirty="0" smtClean="0"/>
              <a:t>de krantenman op zijn racefiets groette de dokter</a:t>
            </a:r>
          </a:p>
          <a:p>
            <a:pPr>
              <a:buNone/>
            </a:pPr>
            <a:r>
              <a:rPr lang="nl-BE" sz="3500" dirty="0" smtClean="0"/>
              <a:t>de ogen van de stad stonden wijd open in avondzon</a:t>
            </a:r>
          </a:p>
          <a:p>
            <a:pPr>
              <a:buNone/>
            </a:pPr>
            <a:r>
              <a:rPr lang="nl-BE" sz="3500" dirty="0" smtClean="0"/>
              <a:t>omdat ik er was in een kom van asfalt</a:t>
            </a:r>
          </a:p>
          <a:p>
            <a:pPr>
              <a:buNone/>
            </a:pPr>
            <a:r>
              <a:rPr lang="nl-BE" sz="3500" dirty="0" smtClean="0"/>
              <a:t>omdat ik er was speelde het orgel gedempt in de verte</a:t>
            </a:r>
          </a:p>
          <a:p>
            <a:pPr>
              <a:buNone/>
            </a:pPr>
            <a:r>
              <a:rPr lang="nl-BE" sz="3500" dirty="0" smtClean="0"/>
              <a:t> </a:t>
            </a:r>
          </a:p>
          <a:p>
            <a:pPr>
              <a:buNone/>
            </a:pPr>
            <a:r>
              <a:rPr lang="nl-BE" sz="3500" dirty="0" smtClean="0"/>
              <a:t>in de nacht kwam mijn vader met een jas vol brandgeur</a:t>
            </a:r>
          </a:p>
          <a:p>
            <a:pPr>
              <a:buNone/>
            </a:pPr>
            <a:r>
              <a:rPr lang="nl-BE" sz="3500" dirty="0" smtClean="0"/>
              <a:t>hij liep op gummibottines de trap op en af</a:t>
            </a:r>
          </a:p>
          <a:p>
            <a:pPr>
              <a:buNone/>
            </a:pPr>
            <a:r>
              <a:rPr lang="nl-BE" sz="3500" dirty="0" smtClean="0"/>
              <a:t>hij heeft op het balkon  een cigarillo gerookt</a:t>
            </a:r>
          </a:p>
          <a:p>
            <a:pPr>
              <a:buNone/>
            </a:pPr>
            <a:r>
              <a:rPr lang="nl-BE" sz="3500" dirty="0" smtClean="0"/>
              <a:t>hij dronk een glas wijn en dacht ik kan zweven.</a:t>
            </a:r>
          </a:p>
          <a:p>
            <a:pPr>
              <a:buNone/>
            </a:pPr>
            <a:r>
              <a:rPr lang="nl-BE" sz="3500" dirty="0" smtClean="0"/>
              <a:t> </a:t>
            </a:r>
          </a:p>
          <a:p>
            <a:pPr>
              <a:buNone/>
            </a:pPr>
            <a:endParaRPr lang="nl-BE" dirty="0"/>
          </a:p>
        </p:txBody>
      </p:sp>
      <p:sp>
        <p:nvSpPr>
          <p:cNvPr id="4" name="Tijdelijke aanduiding voor inhoud 3"/>
          <p:cNvSpPr>
            <a:spLocks noGrp="1"/>
          </p:cNvSpPr>
          <p:nvPr>
            <p:ph sz="half" idx="2"/>
          </p:nvPr>
        </p:nvSpPr>
        <p:spPr>
          <a:xfrm>
            <a:off x="4648200" y="1600200"/>
            <a:ext cx="4038600" cy="4686320"/>
          </a:xfrm>
        </p:spPr>
        <p:txBody>
          <a:bodyPr>
            <a:normAutofit fontScale="32500" lnSpcReduction="20000"/>
          </a:bodyPr>
          <a:lstStyle/>
          <a:p>
            <a:pPr>
              <a:buNone/>
            </a:pPr>
            <a:r>
              <a:rPr lang="nl-BE" sz="3500" b="1" dirty="0" smtClean="0"/>
              <a:t>brief</a:t>
            </a:r>
            <a:endParaRPr lang="nl-BE" sz="3500" dirty="0" smtClean="0"/>
          </a:p>
          <a:p>
            <a:pPr>
              <a:buNone/>
            </a:pPr>
            <a:r>
              <a:rPr lang="nl-BE" sz="3500" dirty="0" smtClean="0"/>
              <a:t> </a:t>
            </a:r>
          </a:p>
          <a:p>
            <a:pPr>
              <a:buNone/>
            </a:pPr>
            <a:r>
              <a:rPr lang="nl-BE" sz="3500" dirty="0" smtClean="0"/>
              <a:t>Het is waar</a:t>
            </a:r>
          </a:p>
          <a:p>
            <a:pPr>
              <a:buNone/>
            </a:pPr>
            <a:r>
              <a:rPr lang="nl-BE" sz="3500" dirty="0" smtClean="0"/>
              <a:t>ik geef je een steen en een kus</a:t>
            </a:r>
          </a:p>
          <a:p>
            <a:pPr>
              <a:buNone/>
            </a:pPr>
            <a:r>
              <a:rPr lang="nl-BE" sz="3500" dirty="0" smtClean="0"/>
              <a:t>ik geef je een mes en een hand</a:t>
            </a:r>
          </a:p>
          <a:p>
            <a:pPr>
              <a:buNone/>
            </a:pPr>
            <a:r>
              <a:rPr lang="nl-BE" sz="3500" dirty="0" smtClean="0"/>
              <a:t>ik geef je maar geef je</a:t>
            </a:r>
          </a:p>
          <a:p>
            <a:pPr>
              <a:buNone/>
            </a:pPr>
            <a:r>
              <a:rPr lang="nl-BE" sz="3500" dirty="0" smtClean="0"/>
              <a:t>geen naam</a:t>
            </a:r>
          </a:p>
          <a:p>
            <a:pPr>
              <a:buNone/>
            </a:pPr>
            <a:r>
              <a:rPr lang="nl-BE" sz="3500" dirty="0" smtClean="0"/>
              <a:t> </a:t>
            </a:r>
          </a:p>
          <a:p>
            <a:pPr>
              <a:buNone/>
            </a:pPr>
            <a:r>
              <a:rPr lang="nl-BE" sz="3500" dirty="0" smtClean="0"/>
              <a:t>dit is een ware brief van liefde</a:t>
            </a:r>
          </a:p>
          <a:p>
            <a:pPr>
              <a:buNone/>
            </a:pPr>
            <a:r>
              <a:rPr lang="nl-BE" sz="3500" dirty="0" smtClean="0"/>
              <a:t>bij gebrek aan goden in aarde geschreven</a:t>
            </a:r>
          </a:p>
          <a:p>
            <a:pPr>
              <a:buNone/>
            </a:pPr>
            <a:r>
              <a:rPr lang="nl-BE" sz="3500" dirty="0" smtClean="0"/>
              <a:t>ieder woord is gedoemd</a:t>
            </a:r>
          </a:p>
          <a:p>
            <a:pPr>
              <a:buNone/>
            </a:pPr>
            <a:r>
              <a:rPr lang="nl-BE" sz="3500" dirty="0" smtClean="0"/>
              <a:t>maar voldoende</a:t>
            </a:r>
          </a:p>
          <a:p>
            <a:pPr>
              <a:buNone/>
            </a:pPr>
            <a:r>
              <a:rPr lang="nl-BE" sz="3500" dirty="0" smtClean="0"/>
              <a:t>ik noem je alles</a:t>
            </a:r>
          </a:p>
          <a:p>
            <a:pPr>
              <a:buNone/>
            </a:pPr>
            <a:r>
              <a:rPr lang="nl-BE" sz="3500" dirty="0" smtClean="0"/>
              <a:t>maar naamloos</a:t>
            </a:r>
          </a:p>
          <a:p>
            <a:pPr>
              <a:buNone/>
            </a:pPr>
            <a:r>
              <a:rPr lang="nl-BE" sz="3500" dirty="0" smtClean="0"/>
              <a:t> </a:t>
            </a:r>
          </a:p>
          <a:p>
            <a:pPr>
              <a:buNone/>
            </a:pPr>
            <a:r>
              <a:rPr lang="nl-BE" sz="3500" dirty="0" smtClean="0"/>
              <a:t>ik som je op als bloemen</a:t>
            </a:r>
          </a:p>
          <a:p>
            <a:pPr>
              <a:buNone/>
            </a:pPr>
            <a:r>
              <a:rPr lang="nl-BE" sz="3500" dirty="0" smtClean="0"/>
              <a:t>als een lichaam in water</a:t>
            </a:r>
          </a:p>
          <a:p>
            <a:pPr>
              <a:buNone/>
            </a:pPr>
            <a:r>
              <a:rPr lang="nl-BE" sz="3500" dirty="0" smtClean="0"/>
              <a:t>ik: een dier</a:t>
            </a:r>
          </a:p>
          <a:p>
            <a:pPr>
              <a:buNone/>
            </a:pPr>
            <a:r>
              <a:rPr lang="nl-BE" sz="3500" dirty="0" smtClean="0"/>
              <a:t>een tong zonder taal</a:t>
            </a:r>
          </a:p>
          <a:p>
            <a:pPr>
              <a:buNone/>
            </a:pPr>
            <a:r>
              <a:rPr lang="nl-BE" sz="3500" dirty="0" smtClean="0"/>
              <a:t> </a:t>
            </a:r>
          </a:p>
          <a:p>
            <a:pPr>
              <a:buNone/>
            </a:pPr>
            <a:r>
              <a:rPr lang="nl-BE" sz="3500" dirty="0" smtClean="0"/>
              <a:t>rond je af in een hoekige avond</a:t>
            </a:r>
          </a:p>
          <a:p>
            <a:pPr>
              <a:buNone/>
            </a:pPr>
            <a:r>
              <a:rPr lang="nl-BE" sz="3500" dirty="0" smtClean="0"/>
              <a:t>het is waar als niets</a:t>
            </a:r>
          </a:p>
          <a:p>
            <a:pPr>
              <a:buNone/>
            </a:pPr>
            <a:r>
              <a:rPr lang="nl-BE" sz="3500" dirty="0" smtClean="0"/>
              <a:t>wij gaan dood en wij leven.</a:t>
            </a:r>
          </a:p>
          <a:p>
            <a:pPr>
              <a:buNone/>
            </a:pPr>
            <a:endParaRPr lang="nl-BE" dirty="0"/>
          </a:p>
        </p:txBody>
      </p:sp>
    </p:spTree>
    <p:extLst>
      <p:ext uri="{BB962C8B-B14F-4D97-AF65-F5344CB8AC3E}">
        <p14:creationId xmlns:p14="http://schemas.microsoft.com/office/powerpoint/2010/main" val="1135503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nl-BE" altLang="nl-BE" sz="3200" smtClean="0"/>
              <a:t/>
            </a:r>
            <a:br>
              <a:rPr lang="nl-BE" altLang="nl-BE" sz="3200" smtClean="0"/>
            </a:br>
            <a:r>
              <a:rPr lang="nl-BE" altLang="nl-BE" sz="3200" b="1" smtClean="0">
                <a:solidFill>
                  <a:schemeClr val="bg1"/>
                </a:solidFill>
              </a:rPr>
              <a:t>Inleidende opmerkingen</a:t>
            </a:r>
          </a:p>
        </p:txBody>
      </p:sp>
      <p:sp>
        <p:nvSpPr>
          <p:cNvPr id="3" name="Tijdelijke aanduiding voor inhoud 2"/>
          <p:cNvSpPr>
            <a:spLocks noGrp="1"/>
          </p:cNvSpPr>
          <p:nvPr>
            <p:ph idx="1"/>
          </p:nvPr>
        </p:nvSpPr>
        <p:spPr>
          <a:xfrm>
            <a:off x="457200" y="2000250"/>
            <a:ext cx="8229600" cy="4857750"/>
          </a:xfrm>
        </p:spPr>
        <p:txBody>
          <a:bodyPr>
            <a:normAutofit fontScale="85000" lnSpcReduction="20000"/>
          </a:bodyPr>
          <a:lstStyle/>
          <a:p>
            <a:pPr>
              <a:buFontTx/>
              <a:buChar char="-"/>
              <a:defRPr/>
            </a:pPr>
            <a:r>
              <a:rPr lang="nl-BE" sz="2400" dirty="0" smtClean="0"/>
              <a:t>Nederlandse literatuur of Nederlandstalige literatuur</a:t>
            </a:r>
          </a:p>
          <a:p>
            <a:pPr>
              <a:buFont typeface="Arial" panose="020B0604020202020204" pitchFamily="34" charset="0"/>
              <a:buNone/>
              <a:defRPr/>
            </a:pPr>
            <a:r>
              <a:rPr lang="nl-BE" sz="2400" dirty="0" smtClean="0"/>
              <a:t>	twee opties: een </a:t>
            </a:r>
            <a:r>
              <a:rPr lang="nl-BE" sz="2400" b="1" i="1" dirty="0" smtClean="0"/>
              <a:t>afzonderlijk</a:t>
            </a:r>
            <a:r>
              <a:rPr lang="nl-BE" sz="2400" dirty="0" smtClean="0"/>
              <a:t> of een </a:t>
            </a:r>
            <a:r>
              <a:rPr lang="nl-BE" sz="2400" b="1" i="1" dirty="0" smtClean="0"/>
              <a:t>geïntegreerd</a:t>
            </a:r>
            <a:r>
              <a:rPr lang="nl-BE" sz="2400" dirty="0" smtClean="0"/>
              <a:t> / </a:t>
            </a:r>
            <a:r>
              <a:rPr lang="nl-BE" sz="2400" b="1" i="1" dirty="0" smtClean="0"/>
              <a:t>gecombineerd</a:t>
            </a:r>
            <a:r>
              <a:rPr lang="nl-BE" sz="2400" dirty="0" smtClean="0"/>
              <a:t> literatuurhistorisch overzicht (Ton </a:t>
            </a:r>
            <a:r>
              <a:rPr lang="nl-BE" sz="2400" dirty="0" err="1" smtClean="0"/>
              <a:t>Anbeek</a:t>
            </a:r>
            <a:r>
              <a:rPr lang="nl-BE" sz="2400" dirty="0"/>
              <a:t> </a:t>
            </a:r>
            <a:r>
              <a:rPr lang="nl-BE" sz="2400" dirty="0" smtClean="0"/>
              <a:t>resp. Hugo Brems)</a:t>
            </a:r>
          </a:p>
          <a:p>
            <a:pPr>
              <a:buFont typeface="Arial" panose="020B0604020202020204" pitchFamily="34" charset="0"/>
              <a:buNone/>
              <a:defRPr/>
            </a:pPr>
            <a:r>
              <a:rPr lang="nl-BE" sz="2400" dirty="0" smtClean="0"/>
              <a:t>	</a:t>
            </a:r>
          </a:p>
          <a:p>
            <a:pPr>
              <a:buFont typeface="Arial" panose="020B0604020202020204" pitchFamily="34" charset="0"/>
              <a:buNone/>
              <a:defRPr/>
            </a:pPr>
            <a:r>
              <a:rPr lang="nl-BE" sz="2400" dirty="0"/>
              <a:t>	e</a:t>
            </a:r>
            <a:r>
              <a:rPr lang="nl-BE" sz="2400" dirty="0" smtClean="0"/>
              <a:t>en </a:t>
            </a:r>
            <a:r>
              <a:rPr lang="nl-BE" sz="2400" b="1" i="1" dirty="0" smtClean="0"/>
              <a:t>gecombineerd</a:t>
            </a:r>
            <a:r>
              <a:rPr lang="nl-BE" sz="2400" dirty="0" smtClean="0"/>
              <a:t> overzicht: Nederland </a:t>
            </a:r>
            <a:r>
              <a:rPr lang="nl-BE" sz="2400" dirty="0"/>
              <a:t>é</a:t>
            </a:r>
            <a:r>
              <a:rPr lang="nl-BE" sz="2400" dirty="0" smtClean="0"/>
              <a:t>n Vlaanderen – aandacht voor raakvlakken en verschillen in twee poëziesystemen in het Nederlandse taalgebied</a:t>
            </a:r>
          </a:p>
          <a:p>
            <a:pPr>
              <a:buFont typeface="Arial" panose="020B0604020202020204" pitchFamily="34" charset="0"/>
              <a:buNone/>
              <a:defRPr/>
            </a:pPr>
            <a:endParaRPr lang="nl-BE" sz="2400" dirty="0" smtClean="0"/>
          </a:p>
          <a:p>
            <a:pPr>
              <a:buFontTx/>
              <a:buChar char="-"/>
              <a:defRPr/>
            </a:pPr>
            <a:r>
              <a:rPr lang="nl-BE" sz="2400" dirty="0"/>
              <a:t>c</a:t>
            </a:r>
            <a:r>
              <a:rPr lang="nl-BE" sz="2400" dirty="0" smtClean="0"/>
              <a:t>hronologisch overzicht van perioden, bewegingen, tendensen</a:t>
            </a:r>
          </a:p>
          <a:p>
            <a:pPr>
              <a:buFontTx/>
              <a:buChar char="-"/>
              <a:defRPr/>
            </a:pPr>
            <a:endParaRPr lang="nl-BE" sz="2400" dirty="0" smtClean="0"/>
          </a:p>
          <a:p>
            <a:pPr>
              <a:buFontTx/>
              <a:buChar char="-"/>
              <a:defRPr/>
            </a:pPr>
            <a:r>
              <a:rPr lang="nl-BE" sz="2400" dirty="0"/>
              <a:t>t</a:t>
            </a:r>
            <a:r>
              <a:rPr lang="nl-BE" sz="2400" dirty="0" smtClean="0"/>
              <a:t>ransnationale, interdisciplinaire en maatschappelijke perspectieven</a:t>
            </a:r>
          </a:p>
          <a:p>
            <a:pPr>
              <a:buFontTx/>
              <a:buChar char="-"/>
              <a:defRPr/>
            </a:pPr>
            <a:endParaRPr lang="nl-BE" sz="2400" dirty="0" smtClean="0"/>
          </a:p>
          <a:p>
            <a:pPr>
              <a:buFontTx/>
              <a:buChar char="-"/>
              <a:defRPr/>
            </a:pPr>
            <a:r>
              <a:rPr lang="nl-BE" sz="2400" b="1" i="1" dirty="0" smtClean="0"/>
              <a:t>subjectieve</a:t>
            </a:r>
            <a:r>
              <a:rPr lang="nl-BE" sz="2400" dirty="0" smtClean="0"/>
              <a:t> visie (zie aanvullende bibliografie): eigen accenten, een particulier perspectief en een persoonlijke selectie van teksten en dichters</a:t>
            </a:r>
          </a:p>
          <a:p>
            <a:pPr>
              <a:buFont typeface="Arial" panose="020B0604020202020204" pitchFamily="34" charset="0"/>
              <a:buNone/>
              <a:defRPr/>
            </a:pPr>
            <a:endParaRPr lang="nl-BE" sz="2400" dirty="0"/>
          </a:p>
          <a:p>
            <a:pPr>
              <a:buFont typeface="Arial" panose="020B0604020202020204" pitchFamily="34" charset="0"/>
              <a:buNone/>
              <a:defRPr/>
            </a:pPr>
            <a:r>
              <a:rPr lang="nl-BE" sz="2400" dirty="0"/>
              <a:t>	</a:t>
            </a:r>
          </a:p>
        </p:txBody>
      </p:sp>
    </p:spTree>
    <p:extLst>
      <p:ext uri="{BB962C8B-B14F-4D97-AF65-F5344CB8AC3E}">
        <p14:creationId xmlns:p14="http://schemas.microsoft.com/office/powerpoint/2010/main" val="395650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14338"/>
            <a:ext cx="8229600" cy="71438"/>
          </a:xfrm>
        </p:spPr>
        <p:txBody>
          <a:bodyPr>
            <a:normAutofit fontScale="90000"/>
          </a:bodyPr>
          <a:lstStyle/>
          <a:p>
            <a:endParaRPr lang="nl-BE" dirty="0"/>
          </a:p>
        </p:txBody>
      </p:sp>
      <p:sp>
        <p:nvSpPr>
          <p:cNvPr id="3" name="Tijdelijke aanduiding voor inhoud 2"/>
          <p:cNvSpPr>
            <a:spLocks noGrp="1"/>
          </p:cNvSpPr>
          <p:nvPr>
            <p:ph sz="half" idx="1"/>
          </p:nvPr>
        </p:nvSpPr>
        <p:spPr/>
        <p:txBody>
          <a:bodyPr>
            <a:normAutofit fontScale="92500" lnSpcReduction="10000"/>
          </a:bodyPr>
          <a:lstStyle/>
          <a:p>
            <a:pPr>
              <a:buNone/>
            </a:pPr>
            <a:r>
              <a:rPr lang="nl-BE" b="1" dirty="0" err="1" smtClean="0">
                <a:solidFill>
                  <a:srgbClr val="C00000"/>
                </a:solidFill>
              </a:rPr>
              <a:t>Lucebert</a:t>
            </a:r>
            <a:r>
              <a:rPr lang="nl-BE" b="1" dirty="0" smtClean="0"/>
              <a:t> (ps. L.J. </a:t>
            </a:r>
            <a:r>
              <a:rPr lang="nl-BE" b="1" dirty="0" err="1" smtClean="0"/>
              <a:t>Swaanswijk</a:t>
            </a:r>
            <a:r>
              <a:rPr lang="nl-BE" b="1" dirty="0" smtClean="0"/>
              <a:t>, 1924-1994)</a:t>
            </a:r>
          </a:p>
          <a:p>
            <a:pPr>
              <a:buNone/>
            </a:pPr>
            <a:endParaRPr lang="nl-BE" dirty="0" smtClean="0"/>
          </a:p>
          <a:p>
            <a:pPr>
              <a:buFontTx/>
              <a:buChar char="-"/>
            </a:pPr>
            <a:r>
              <a:rPr lang="nl-BE" dirty="0" smtClean="0"/>
              <a:t>“Keizer van de Vijftigers”</a:t>
            </a:r>
          </a:p>
          <a:p>
            <a:pPr>
              <a:buFontTx/>
              <a:buChar char="-"/>
            </a:pPr>
            <a:r>
              <a:rPr lang="nl-BE" dirty="0" smtClean="0"/>
              <a:t>poëzie = aanranding van de oude waarden</a:t>
            </a:r>
          </a:p>
          <a:p>
            <a:pPr>
              <a:buFontTx/>
              <a:buChar char="-"/>
            </a:pPr>
            <a:r>
              <a:rPr lang="nl-BE" dirty="0" smtClean="0"/>
              <a:t>provocerend, tegendraads</a:t>
            </a:r>
          </a:p>
          <a:p>
            <a:pPr>
              <a:buFontTx/>
              <a:buChar char="-"/>
            </a:pPr>
            <a:r>
              <a:rPr lang="nl-BE" dirty="0" smtClean="0"/>
              <a:t>speels, ongebreidelde fantasie, beeldassociaties, klankstructuren</a:t>
            </a:r>
            <a:endParaRPr lang="nl-BE" dirty="0"/>
          </a:p>
        </p:txBody>
      </p:sp>
      <p:pic>
        <p:nvPicPr>
          <p:cNvPr id="32770" name="Picture 2"/>
          <p:cNvPicPr>
            <a:picLocks noGrp="1" noChangeAspect="1" noChangeArrowheads="1"/>
          </p:cNvPicPr>
          <p:nvPr>
            <p:ph sz="half" idx="2"/>
          </p:nvPr>
        </p:nvPicPr>
        <p:blipFill>
          <a:blip r:embed="rId2" cstate="print"/>
          <a:srcRect/>
          <a:stretch>
            <a:fillRect/>
          </a:stretch>
        </p:blipFill>
        <p:spPr bwMode="auto">
          <a:xfrm>
            <a:off x="7072330" y="1857364"/>
            <a:ext cx="1387515" cy="1720060"/>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5429256" y="1857364"/>
            <a:ext cx="1295400" cy="1304925"/>
          </a:xfrm>
          <a:prstGeom prst="rect">
            <a:avLst/>
          </a:prstGeom>
          <a:noFill/>
          <a:ln w="9525">
            <a:noFill/>
            <a:miter lim="800000"/>
            <a:headEnd/>
            <a:tailEnd/>
          </a:ln>
        </p:spPr>
      </p:pic>
      <p:sp>
        <p:nvSpPr>
          <p:cNvPr id="7" name="Tekstvak 6"/>
          <p:cNvSpPr txBox="1"/>
          <p:nvPr/>
        </p:nvSpPr>
        <p:spPr>
          <a:xfrm>
            <a:off x="5500694" y="4214818"/>
            <a:ext cx="2928958" cy="2031325"/>
          </a:xfrm>
          <a:prstGeom prst="rect">
            <a:avLst/>
          </a:prstGeom>
          <a:noFill/>
        </p:spPr>
        <p:txBody>
          <a:bodyPr wrap="square" rtlCol="0">
            <a:spAutoFit/>
          </a:bodyPr>
          <a:lstStyle/>
          <a:p>
            <a:r>
              <a:rPr lang="nl-BE" dirty="0" smtClean="0"/>
              <a:t>enkele titels:</a:t>
            </a:r>
          </a:p>
          <a:p>
            <a:endParaRPr lang="nl-BE" dirty="0" smtClean="0"/>
          </a:p>
          <a:p>
            <a:r>
              <a:rPr lang="nl-BE" i="1" dirty="0" smtClean="0"/>
              <a:t>Triangel in de jungle </a:t>
            </a:r>
            <a:r>
              <a:rPr lang="nl-BE" dirty="0" smtClean="0"/>
              <a:t>(1951)</a:t>
            </a:r>
          </a:p>
          <a:p>
            <a:r>
              <a:rPr lang="nl-BE" i="1" dirty="0" smtClean="0"/>
              <a:t>Apocrief/De analfabetische naam </a:t>
            </a:r>
            <a:r>
              <a:rPr lang="nl-BE" dirty="0" smtClean="0"/>
              <a:t>(1952)</a:t>
            </a:r>
          </a:p>
          <a:p>
            <a:r>
              <a:rPr lang="nl-BE" i="1" dirty="0" smtClean="0"/>
              <a:t>De Amsterdamse school </a:t>
            </a:r>
            <a:r>
              <a:rPr lang="nl-BE" dirty="0" smtClean="0"/>
              <a:t>(1952)</a:t>
            </a:r>
            <a:endParaRPr lang="nl-BE" dirty="0"/>
          </a:p>
        </p:txBody>
      </p:sp>
    </p:spTree>
    <p:extLst>
      <p:ext uri="{BB962C8B-B14F-4D97-AF65-F5344CB8AC3E}">
        <p14:creationId xmlns:p14="http://schemas.microsoft.com/office/powerpoint/2010/main" val="332921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913" y="426044"/>
            <a:ext cx="3953071" cy="5923533"/>
          </a:xfr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426044"/>
            <a:ext cx="3520148" cy="5903292"/>
          </a:xfrm>
          <a:prstGeom prst="rect">
            <a:avLst/>
          </a:prstGeom>
        </p:spPr>
      </p:pic>
    </p:spTree>
    <p:extLst>
      <p:ext uri="{BB962C8B-B14F-4D97-AF65-F5344CB8AC3E}">
        <p14:creationId xmlns:p14="http://schemas.microsoft.com/office/powerpoint/2010/main" val="2108068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5" name="Tijdelijke aanduiding voor inhou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0" y="763860"/>
            <a:ext cx="4284725" cy="5362303"/>
          </a:xfrm>
        </p:spPr>
      </p:pic>
      <p:pic>
        <p:nvPicPr>
          <p:cNvPr id="6" name="Tijdelijke aanduiding voor inhou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41926" y="763860"/>
            <a:ext cx="4402074" cy="5362303"/>
          </a:xfrm>
        </p:spPr>
      </p:pic>
    </p:spTree>
    <p:extLst>
      <p:ext uri="{BB962C8B-B14F-4D97-AF65-F5344CB8AC3E}">
        <p14:creationId xmlns:p14="http://schemas.microsoft.com/office/powerpoint/2010/main" val="313036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281562"/>
            <a:ext cx="9144000" cy="7211590"/>
          </a:xfrm>
        </p:spPr>
      </p:pic>
    </p:spTree>
    <p:extLst>
      <p:ext uri="{BB962C8B-B14F-4D97-AF65-F5344CB8AC3E}">
        <p14:creationId xmlns:p14="http://schemas.microsoft.com/office/powerpoint/2010/main" val="253145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7384"/>
            <a:ext cx="9144000" cy="7036594"/>
          </a:xfrm>
        </p:spPr>
      </p:pic>
    </p:spTree>
    <p:extLst>
      <p:ext uri="{BB962C8B-B14F-4D97-AF65-F5344CB8AC3E}">
        <p14:creationId xmlns:p14="http://schemas.microsoft.com/office/powerpoint/2010/main" val="28117544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err="1" smtClean="0">
                <a:solidFill>
                  <a:srgbClr val="C00000"/>
                </a:solidFill>
              </a:rPr>
              <a:t>Lucebert</a:t>
            </a:r>
            <a:endParaRPr lang="nl-BE" sz="3200" dirty="0">
              <a:solidFill>
                <a:srgbClr val="C00000"/>
              </a:solidFill>
            </a:endParaRPr>
          </a:p>
        </p:txBody>
      </p:sp>
      <p:sp>
        <p:nvSpPr>
          <p:cNvPr id="3" name="Tijdelijke aanduiding voor inhoud 2"/>
          <p:cNvSpPr>
            <a:spLocks noGrp="1"/>
          </p:cNvSpPr>
          <p:nvPr>
            <p:ph sz="half" idx="1"/>
          </p:nvPr>
        </p:nvSpPr>
        <p:spPr>
          <a:xfrm>
            <a:off x="500034" y="1285860"/>
            <a:ext cx="4038600" cy="5572140"/>
          </a:xfrm>
        </p:spPr>
        <p:txBody>
          <a:bodyPr>
            <a:normAutofit fontScale="32500" lnSpcReduction="20000"/>
          </a:bodyPr>
          <a:lstStyle/>
          <a:p>
            <a:pPr>
              <a:buNone/>
            </a:pPr>
            <a:r>
              <a:rPr lang="nl-BE" b="1" dirty="0" smtClean="0"/>
              <a:t>het proefondervindelijk gedicht</a:t>
            </a:r>
            <a:endParaRPr lang="nl-BE" dirty="0" smtClean="0"/>
          </a:p>
          <a:p>
            <a:pPr>
              <a:buNone/>
            </a:pPr>
            <a:r>
              <a:rPr lang="nl-BE" dirty="0" smtClean="0"/>
              <a:t> </a:t>
            </a:r>
          </a:p>
          <a:p>
            <a:pPr>
              <a:buNone/>
            </a:pPr>
            <a:r>
              <a:rPr lang="nl-BE" dirty="0" smtClean="0"/>
              <a:t> </a:t>
            </a:r>
          </a:p>
          <a:p>
            <a:pPr>
              <a:buNone/>
            </a:pPr>
            <a:r>
              <a:rPr lang="nl-BE" dirty="0" smtClean="0"/>
              <a:t>de zoeker naar de aard van een gedicht en</a:t>
            </a:r>
          </a:p>
          <a:p>
            <a:pPr>
              <a:buNone/>
            </a:pPr>
            <a:r>
              <a:rPr lang="nl-BE" dirty="0" smtClean="0"/>
              <a:t>van des </a:t>
            </a:r>
            <a:r>
              <a:rPr lang="nl-BE" dirty="0" err="1" smtClean="0"/>
              <a:t>gedichts</a:t>
            </a:r>
            <a:r>
              <a:rPr lang="nl-BE" dirty="0" smtClean="0"/>
              <a:t> dichter</a:t>
            </a:r>
          </a:p>
          <a:p>
            <a:pPr>
              <a:buNone/>
            </a:pPr>
            <a:r>
              <a:rPr lang="nl-BE" dirty="0" smtClean="0"/>
              <a:t>hij zal doof zijn voor het </a:t>
            </a:r>
            <a:r>
              <a:rPr lang="nl-BE" dirty="0" err="1" smtClean="0"/>
              <a:t>ijlingse</a:t>
            </a:r>
            <a:endParaRPr lang="nl-BE" dirty="0" smtClean="0"/>
          </a:p>
          <a:p>
            <a:pPr>
              <a:buNone/>
            </a:pPr>
            <a:r>
              <a:rPr lang="nl-BE" dirty="0" smtClean="0"/>
              <a:t>loven en laken van modejager &amp; </a:t>
            </a:r>
            <a:r>
              <a:rPr lang="nl-BE" dirty="0" err="1" smtClean="0"/>
              <a:t>modeverguizer</a:t>
            </a:r>
            <a:endParaRPr lang="nl-BE" dirty="0" smtClean="0"/>
          </a:p>
          <a:p>
            <a:pPr>
              <a:buNone/>
            </a:pPr>
            <a:r>
              <a:rPr lang="nl-BE" dirty="0" smtClean="0"/>
              <a:t> </a:t>
            </a:r>
          </a:p>
          <a:p>
            <a:pPr>
              <a:buNone/>
            </a:pPr>
            <a:r>
              <a:rPr lang="nl-BE" dirty="0" smtClean="0"/>
              <a:t>de dichter hij eet de tijd op</a:t>
            </a:r>
          </a:p>
          <a:p>
            <a:pPr>
              <a:buNone/>
            </a:pPr>
            <a:r>
              <a:rPr lang="nl-BE" dirty="0" smtClean="0"/>
              <a:t>de beleefde tijd</a:t>
            </a:r>
          </a:p>
          <a:p>
            <a:pPr>
              <a:buNone/>
            </a:pPr>
            <a:r>
              <a:rPr lang="nl-BE" dirty="0" smtClean="0"/>
              <a:t>de toekomende tijd</a:t>
            </a:r>
          </a:p>
          <a:p>
            <a:pPr>
              <a:buNone/>
            </a:pPr>
            <a:r>
              <a:rPr lang="nl-BE" dirty="0" smtClean="0"/>
              <a:t>hij oordeelt niet maar deelt mede</a:t>
            </a:r>
          </a:p>
          <a:p>
            <a:pPr>
              <a:buNone/>
            </a:pPr>
            <a:r>
              <a:rPr lang="nl-BE" dirty="0" smtClean="0"/>
              <a:t>van dat waarvan hij deelgenoot is</a:t>
            </a:r>
          </a:p>
          <a:p>
            <a:pPr>
              <a:buNone/>
            </a:pPr>
            <a:r>
              <a:rPr lang="nl-BE" dirty="0" smtClean="0"/>
              <a:t> </a:t>
            </a:r>
          </a:p>
          <a:p>
            <a:pPr>
              <a:buNone/>
            </a:pPr>
            <a:r>
              <a:rPr lang="nl-BE" dirty="0" smtClean="0"/>
              <a:t>mijn gedichten zijn gevormd</a:t>
            </a:r>
          </a:p>
          <a:p>
            <a:pPr>
              <a:buNone/>
            </a:pPr>
            <a:r>
              <a:rPr lang="nl-BE" dirty="0" smtClean="0"/>
              <a:t>door mijn gehoor</a:t>
            </a:r>
          </a:p>
          <a:p>
            <a:pPr>
              <a:buNone/>
            </a:pPr>
            <a:r>
              <a:rPr lang="nl-BE" dirty="0" smtClean="0"/>
              <a:t>en door de bewondering voor</a:t>
            </a:r>
          </a:p>
          <a:p>
            <a:pPr>
              <a:buNone/>
            </a:pPr>
            <a:r>
              <a:rPr lang="nl-BE" dirty="0" smtClean="0"/>
              <a:t>en de verwantschap met</a:t>
            </a:r>
          </a:p>
          <a:p>
            <a:pPr>
              <a:buNone/>
            </a:pPr>
            <a:r>
              <a:rPr lang="nl-BE" dirty="0" err="1" smtClean="0"/>
              <a:t>friedrich</a:t>
            </a:r>
            <a:r>
              <a:rPr lang="nl-BE" dirty="0" smtClean="0"/>
              <a:t> </a:t>
            </a:r>
            <a:r>
              <a:rPr lang="nl-BE" dirty="0" err="1" smtClean="0"/>
              <a:t>hölderlin</a:t>
            </a:r>
            <a:r>
              <a:rPr lang="nl-BE" dirty="0" smtClean="0"/>
              <a:t>* &amp; hans </a:t>
            </a:r>
            <a:r>
              <a:rPr lang="nl-BE" dirty="0" err="1" smtClean="0"/>
              <a:t>arp</a:t>
            </a:r>
            <a:r>
              <a:rPr lang="nl-BE" dirty="0" smtClean="0"/>
              <a:t>*</a:t>
            </a:r>
          </a:p>
          <a:p>
            <a:pPr>
              <a:buNone/>
            </a:pPr>
            <a:r>
              <a:rPr lang="nl-BE" dirty="0" smtClean="0"/>
              <a:t> </a:t>
            </a:r>
          </a:p>
          <a:p>
            <a:pPr>
              <a:buNone/>
            </a:pPr>
            <a:r>
              <a:rPr lang="nl-BE" dirty="0" smtClean="0"/>
              <a:t>de tijd der eenzijdige bewegingen is voorbij</a:t>
            </a:r>
          </a:p>
          <a:p>
            <a:pPr>
              <a:buNone/>
            </a:pPr>
            <a:r>
              <a:rPr lang="nl-BE" dirty="0" smtClean="0"/>
              <a:t>daarom de proefondervindelijke </a:t>
            </a:r>
            <a:r>
              <a:rPr lang="nl-BE" dirty="0" err="1" smtClean="0"/>
              <a:t>poezie</a:t>
            </a:r>
            <a:r>
              <a:rPr lang="nl-BE" dirty="0" smtClean="0"/>
              <a:t> is een zee</a:t>
            </a:r>
          </a:p>
          <a:p>
            <a:pPr>
              <a:buNone/>
            </a:pPr>
            <a:r>
              <a:rPr lang="nl-BE" dirty="0" smtClean="0"/>
              <a:t>aan de mond van al die rivieren</a:t>
            </a:r>
          </a:p>
          <a:p>
            <a:pPr>
              <a:buNone/>
            </a:pPr>
            <a:r>
              <a:rPr lang="nl-BE" dirty="0" smtClean="0"/>
              <a:t>die wij eens namen gaven als </a:t>
            </a:r>
          </a:p>
          <a:p>
            <a:pPr>
              <a:buNone/>
            </a:pPr>
            <a:r>
              <a:rPr lang="nl-BE" dirty="0" smtClean="0"/>
              <a:t>dada** (dat geen naam is)</a:t>
            </a:r>
          </a:p>
          <a:p>
            <a:pPr>
              <a:buNone/>
            </a:pPr>
            <a:r>
              <a:rPr lang="nl-BE" dirty="0" smtClean="0"/>
              <a:t>en</a:t>
            </a:r>
          </a:p>
          <a:p>
            <a:pPr>
              <a:buNone/>
            </a:pPr>
            <a:r>
              <a:rPr lang="nl-BE" dirty="0" smtClean="0"/>
              <a:t>daar dan zijn wij damp</a:t>
            </a:r>
          </a:p>
          <a:p>
            <a:pPr>
              <a:buNone/>
            </a:pPr>
            <a:r>
              <a:rPr lang="nl-BE" dirty="0" smtClean="0"/>
              <a:t>niemand meer rubriceert</a:t>
            </a:r>
          </a:p>
          <a:p>
            <a:pPr>
              <a:buNone/>
            </a:pPr>
            <a:r>
              <a:rPr lang="nl-BE" dirty="0" smtClean="0"/>
              <a:t> </a:t>
            </a:r>
          </a:p>
          <a:p>
            <a:pPr>
              <a:buNone/>
            </a:pPr>
            <a:r>
              <a:rPr lang="nl-BE" dirty="0" smtClean="0"/>
              <a:t> </a:t>
            </a:r>
          </a:p>
          <a:p>
            <a:pPr>
              <a:buNone/>
            </a:pPr>
            <a:r>
              <a:rPr lang="nl-BE" dirty="0" smtClean="0"/>
              <a:t>*heeft een werkgever geen werknemers meer in dienst en is hij niet voornemens binnenkort weer werknemers in dienst te nemen dan kan hij de Inspecteur verzoeken van de hierboven omschreven verplichtingen te worden vrijgesteld</a:t>
            </a:r>
          </a:p>
          <a:p>
            <a:pPr>
              <a:buNone/>
            </a:pPr>
            <a:r>
              <a:rPr lang="nl-BE" dirty="0" smtClean="0"/>
              <a:t>**het tegenovergestelde van </a:t>
            </a:r>
            <a:r>
              <a:rPr lang="nl-BE" dirty="0" err="1" smtClean="0"/>
              <a:t>zimzoum</a:t>
            </a:r>
            <a:r>
              <a:rPr lang="nl-BE" dirty="0" smtClean="0"/>
              <a:t> (zie </a:t>
            </a:r>
            <a:r>
              <a:rPr lang="nl-BE" dirty="0" err="1" smtClean="0"/>
              <a:t>Zohar</a:t>
            </a:r>
            <a:r>
              <a:rPr lang="nl-BE" dirty="0" smtClean="0"/>
              <a:t>)</a:t>
            </a:r>
          </a:p>
          <a:p>
            <a:pPr>
              <a:buNone/>
            </a:pPr>
            <a:r>
              <a:rPr lang="nl-BE" dirty="0" smtClean="0"/>
              <a:t> </a:t>
            </a:r>
          </a:p>
          <a:p>
            <a:pPr>
              <a:buNone/>
            </a:pPr>
            <a:r>
              <a:rPr lang="nl-BE" dirty="0" smtClean="0"/>
              <a:t> </a:t>
            </a:r>
          </a:p>
          <a:p>
            <a:pPr>
              <a:buNone/>
            </a:pPr>
            <a:endParaRPr lang="nl-BE" dirty="0"/>
          </a:p>
        </p:txBody>
      </p:sp>
      <p:sp>
        <p:nvSpPr>
          <p:cNvPr id="4" name="Tijdelijke aanduiding voor inhoud 3"/>
          <p:cNvSpPr>
            <a:spLocks noGrp="1"/>
          </p:cNvSpPr>
          <p:nvPr>
            <p:ph sz="half" idx="2"/>
          </p:nvPr>
        </p:nvSpPr>
        <p:spPr>
          <a:xfrm>
            <a:off x="5286380" y="1285860"/>
            <a:ext cx="3400420" cy="5072098"/>
          </a:xfrm>
        </p:spPr>
        <p:txBody>
          <a:bodyPr>
            <a:normAutofit fontScale="32500" lnSpcReduction="20000"/>
          </a:bodyPr>
          <a:lstStyle/>
          <a:p>
            <a:pPr>
              <a:buNone/>
            </a:pPr>
            <a:r>
              <a:rPr lang="nl-BE" sz="4300" b="1" dirty="0" smtClean="0"/>
              <a:t>sonnet</a:t>
            </a:r>
            <a:endParaRPr lang="nl-BE" sz="4300" dirty="0" smtClean="0"/>
          </a:p>
          <a:p>
            <a:pPr>
              <a:buNone/>
            </a:pPr>
            <a:r>
              <a:rPr lang="nl-BE" sz="4300" dirty="0" smtClean="0"/>
              <a:t> </a:t>
            </a:r>
          </a:p>
          <a:p>
            <a:pPr>
              <a:buNone/>
            </a:pPr>
            <a:r>
              <a:rPr lang="nl-BE" sz="4300" dirty="0" smtClean="0"/>
              <a:t>Ik </a:t>
            </a:r>
          </a:p>
          <a:p>
            <a:pPr>
              <a:buNone/>
            </a:pPr>
            <a:r>
              <a:rPr lang="nl-BE" sz="4300" dirty="0" smtClean="0"/>
              <a:t>Mij</a:t>
            </a:r>
          </a:p>
          <a:p>
            <a:pPr>
              <a:buNone/>
            </a:pPr>
            <a:r>
              <a:rPr lang="nl-BE" sz="4300" dirty="0" smtClean="0"/>
              <a:t>Ik</a:t>
            </a:r>
          </a:p>
          <a:p>
            <a:pPr>
              <a:buNone/>
            </a:pPr>
            <a:r>
              <a:rPr lang="nl-BE" sz="4300" dirty="0" smtClean="0"/>
              <a:t>Mij</a:t>
            </a:r>
          </a:p>
          <a:p>
            <a:pPr>
              <a:buNone/>
            </a:pPr>
            <a:r>
              <a:rPr lang="nl-BE" sz="4300" dirty="0" smtClean="0"/>
              <a:t> </a:t>
            </a:r>
          </a:p>
          <a:p>
            <a:pPr>
              <a:buNone/>
            </a:pPr>
            <a:r>
              <a:rPr lang="nl-BE" sz="4300" dirty="0" smtClean="0"/>
              <a:t>Mij</a:t>
            </a:r>
          </a:p>
          <a:p>
            <a:pPr>
              <a:buNone/>
            </a:pPr>
            <a:r>
              <a:rPr lang="nl-BE" sz="4300" dirty="0" smtClean="0"/>
              <a:t>Ik</a:t>
            </a:r>
          </a:p>
          <a:p>
            <a:pPr>
              <a:buNone/>
            </a:pPr>
            <a:r>
              <a:rPr lang="nl-BE" sz="4300" dirty="0" smtClean="0"/>
              <a:t>Mij</a:t>
            </a:r>
          </a:p>
          <a:p>
            <a:pPr>
              <a:buNone/>
            </a:pPr>
            <a:r>
              <a:rPr lang="nl-BE" sz="4300" dirty="0" smtClean="0"/>
              <a:t>Ik</a:t>
            </a:r>
          </a:p>
          <a:p>
            <a:pPr>
              <a:buNone/>
            </a:pPr>
            <a:r>
              <a:rPr lang="nl-BE" sz="4300" dirty="0" smtClean="0"/>
              <a:t> </a:t>
            </a:r>
          </a:p>
          <a:p>
            <a:pPr>
              <a:buNone/>
            </a:pPr>
            <a:r>
              <a:rPr lang="nl-BE" sz="4300" dirty="0" smtClean="0"/>
              <a:t>Ik</a:t>
            </a:r>
          </a:p>
          <a:p>
            <a:pPr>
              <a:buNone/>
            </a:pPr>
            <a:r>
              <a:rPr lang="nl-BE" sz="4300" dirty="0" smtClean="0"/>
              <a:t>Ik</a:t>
            </a:r>
          </a:p>
          <a:p>
            <a:pPr>
              <a:buNone/>
            </a:pPr>
            <a:r>
              <a:rPr lang="nl-BE" sz="4300" dirty="0" smtClean="0"/>
              <a:t>Mijn</a:t>
            </a:r>
          </a:p>
          <a:p>
            <a:pPr>
              <a:buNone/>
            </a:pPr>
            <a:r>
              <a:rPr lang="nl-BE" sz="4300" dirty="0" smtClean="0"/>
              <a:t> </a:t>
            </a:r>
          </a:p>
          <a:p>
            <a:pPr>
              <a:buNone/>
            </a:pPr>
            <a:r>
              <a:rPr lang="nl-BE" sz="4300" dirty="0" smtClean="0"/>
              <a:t>Mijn</a:t>
            </a:r>
          </a:p>
          <a:p>
            <a:pPr>
              <a:buNone/>
            </a:pPr>
            <a:r>
              <a:rPr lang="nl-BE" sz="4300" dirty="0" smtClean="0"/>
              <a:t>Mijn</a:t>
            </a:r>
          </a:p>
          <a:p>
            <a:pPr>
              <a:buNone/>
            </a:pPr>
            <a:r>
              <a:rPr lang="nl-BE" sz="4300" dirty="0" smtClean="0"/>
              <a:t>Ik</a:t>
            </a:r>
          </a:p>
          <a:p>
            <a:pPr>
              <a:buNone/>
            </a:pPr>
            <a:r>
              <a:rPr lang="nl-BE" dirty="0" smtClean="0"/>
              <a:t> </a:t>
            </a:r>
          </a:p>
          <a:p>
            <a:pPr>
              <a:buNone/>
            </a:pPr>
            <a:endParaRPr lang="nl-BE" dirty="0"/>
          </a:p>
        </p:txBody>
      </p:sp>
    </p:spTree>
    <p:extLst>
      <p:ext uri="{BB962C8B-B14F-4D97-AF65-F5344CB8AC3E}">
        <p14:creationId xmlns:p14="http://schemas.microsoft.com/office/powerpoint/2010/main" val="13665551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err="1" smtClean="0">
                <a:solidFill>
                  <a:srgbClr val="C00000"/>
                </a:solidFill>
              </a:rPr>
              <a:t>Lucebert</a:t>
            </a:r>
            <a:endParaRPr lang="nl-BE" sz="3200" dirty="0">
              <a:solidFill>
                <a:srgbClr val="C00000"/>
              </a:solidFill>
            </a:endParaRPr>
          </a:p>
        </p:txBody>
      </p:sp>
      <p:sp>
        <p:nvSpPr>
          <p:cNvPr id="3" name="Tijdelijke aanduiding voor inhoud 2"/>
          <p:cNvSpPr>
            <a:spLocks noGrp="1"/>
          </p:cNvSpPr>
          <p:nvPr>
            <p:ph sz="half" idx="1"/>
          </p:nvPr>
        </p:nvSpPr>
        <p:spPr/>
        <p:txBody>
          <a:bodyPr>
            <a:normAutofit fontScale="47500" lnSpcReduction="20000"/>
          </a:bodyPr>
          <a:lstStyle/>
          <a:p>
            <a:pPr>
              <a:buNone/>
            </a:pPr>
            <a:r>
              <a:rPr lang="nl-BE" b="1" dirty="0" smtClean="0"/>
              <a:t>school der poëzie</a:t>
            </a:r>
            <a:endParaRPr lang="nl-BE" dirty="0" smtClean="0"/>
          </a:p>
          <a:p>
            <a:pPr>
              <a:buNone/>
            </a:pPr>
            <a:r>
              <a:rPr lang="nl-BE" dirty="0" smtClean="0"/>
              <a:t> </a:t>
            </a:r>
          </a:p>
          <a:p>
            <a:pPr>
              <a:buNone/>
            </a:pPr>
            <a:r>
              <a:rPr lang="nl-BE" dirty="0" smtClean="0"/>
              <a:t> </a:t>
            </a:r>
          </a:p>
          <a:p>
            <a:pPr>
              <a:buNone/>
            </a:pPr>
            <a:r>
              <a:rPr lang="nl-BE" dirty="0" smtClean="0"/>
              <a:t>ik ben geen lieflijke dichter</a:t>
            </a:r>
          </a:p>
          <a:p>
            <a:pPr>
              <a:buNone/>
            </a:pPr>
            <a:r>
              <a:rPr lang="nl-BE" dirty="0" smtClean="0"/>
              <a:t>ik ben de schielijke oplichter</a:t>
            </a:r>
          </a:p>
          <a:p>
            <a:pPr>
              <a:buNone/>
            </a:pPr>
            <a:r>
              <a:rPr lang="nl-BE" dirty="0" smtClean="0"/>
              <a:t>der liefde, zie onder haar de haat</a:t>
            </a:r>
          </a:p>
          <a:p>
            <a:pPr>
              <a:buNone/>
            </a:pPr>
            <a:r>
              <a:rPr lang="nl-BE" dirty="0" smtClean="0"/>
              <a:t>en daarop een kaaklende daad.</a:t>
            </a:r>
          </a:p>
          <a:p>
            <a:pPr>
              <a:buNone/>
            </a:pPr>
            <a:r>
              <a:rPr lang="nl-BE" dirty="0" smtClean="0"/>
              <a:t> </a:t>
            </a:r>
          </a:p>
          <a:p>
            <a:pPr>
              <a:buNone/>
            </a:pPr>
            <a:r>
              <a:rPr lang="nl-BE" dirty="0" smtClean="0"/>
              <a:t>lyriek is de moeder der politiek,</a:t>
            </a:r>
          </a:p>
          <a:p>
            <a:pPr>
              <a:buNone/>
            </a:pPr>
            <a:r>
              <a:rPr lang="nl-BE" dirty="0" smtClean="0"/>
              <a:t>ik ben niets dan omroeper van oproer</a:t>
            </a:r>
          </a:p>
          <a:p>
            <a:pPr>
              <a:buNone/>
            </a:pPr>
            <a:r>
              <a:rPr lang="nl-BE" dirty="0" smtClean="0"/>
              <a:t>en mijn mystiek is het bedorven voer</a:t>
            </a:r>
          </a:p>
          <a:p>
            <a:pPr>
              <a:buNone/>
            </a:pPr>
            <a:r>
              <a:rPr lang="nl-BE" dirty="0" smtClean="0"/>
              <a:t>van leugen waarmee de deugd zich uitziekt.</a:t>
            </a:r>
          </a:p>
          <a:p>
            <a:pPr>
              <a:buNone/>
            </a:pPr>
            <a:r>
              <a:rPr lang="nl-BE" dirty="0" smtClean="0"/>
              <a:t> </a:t>
            </a:r>
          </a:p>
          <a:p>
            <a:pPr>
              <a:buNone/>
            </a:pPr>
            <a:r>
              <a:rPr lang="nl-BE" dirty="0" smtClean="0"/>
              <a:t>ik bericht, dat de dichters van fluweel</a:t>
            </a:r>
          </a:p>
          <a:p>
            <a:pPr>
              <a:buNone/>
            </a:pPr>
            <a:r>
              <a:rPr lang="nl-BE" dirty="0" smtClean="0"/>
              <a:t>schuw en </a:t>
            </a:r>
            <a:r>
              <a:rPr lang="nl-BE" dirty="0" err="1" smtClean="0"/>
              <a:t>humanisties</a:t>
            </a:r>
            <a:r>
              <a:rPr lang="nl-BE" dirty="0" smtClean="0"/>
              <a:t> dood gaan.</a:t>
            </a:r>
          </a:p>
          <a:p>
            <a:pPr>
              <a:buNone/>
            </a:pPr>
            <a:r>
              <a:rPr lang="nl-BE" dirty="0" smtClean="0"/>
              <a:t>voortaan zal de hete ijzeren keel</a:t>
            </a:r>
          </a:p>
          <a:p>
            <a:pPr>
              <a:buNone/>
            </a:pPr>
            <a:r>
              <a:rPr lang="nl-BE" dirty="0" smtClean="0"/>
              <a:t>der ontroerde beulen muzikaal opengaan.</a:t>
            </a:r>
          </a:p>
          <a:p>
            <a:pPr>
              <a:buNone/>
            </a:pPr>
            <a:r>
              <a:rPr lang="nl-BE" dirty="0" smtClean="0"/>
              <a:t> </a:t>
            </a:r>
          </a:p>
          <a:p>
            <a:pPr>
              <a:buNone/>
            </a:pPr>
            <a:r>
              <a:rPr lang="nl-BE" dirty="0" smtClean="0"/>
              <a:t>nog ik, die in deze bundel woon</a:t>
            </a:r>
          </a:p>
          <a:p>
            <a:pPr>
              <a:buNone/>
            </a:pPr>
            <a:r>
              <a:rPr lang="nl-BE" dirty="0" smtClean="0"/>
              <a:t>als een rat in de val, snak naar het riool</a:t>
            </a:r>
          </a:p>
          <a:p>
            <a:pPr>
              <a:buNone/>
            </a:pPr>
            <a:r>
              <a:rPr lang="nl-BE" dirty="0" smtClean="0"/>
              <a:t>van revolutie en roep: rijmratten, hoon,</a:t>
            </a:r>
          </a:p>
          <a:p>
            <a:pPr>
              <a:buNone/>
            </a:pPr>
            <a:r>
              <a:rPr lang="nl-BE" dirty="0" smtClean="0"/>
              <a:t>hoon nog deze veel te schone poëzieschool.</a:t>
            </a:r>
          </a:p>
          <a:p>
            <a:pPr>
              <a:buNone/>
            </a:pPr>
            <a:endParaRPr lang="nl-BE" dirty="0"/>
          </a:p>
        </p:txBody>
      </p:sp>
      <p:sp>
        <p:nvSpPr>
          <p:cNvPr id="4" name="Tijdelijke aanduiding voor inhoud 3"/>
          <p:cNvSpPr>
            <a:spLocks noGrp="1"/>
          </p:cNvSpPr>
          <p:nvPr>
            <p:ph sz="half" idx="2"/>
          </p:nvPr>
        </p:nvSpPr>
        <p:spPr/>
        <p:txBody>
          <a:bodyPr>
            <a:normAutofit fontScale="47500" lnSpcReduction="20000"/>
          </a:bodyPr>
          <a:lstStyle/>
          <a:p>
            <a:pPr>
              <a:buNone/>
            </a:pPr>
            <a:r>
              <a:rPr lang="nl-BE" b="1" dirty="0" smtClean="0"/>
              <a:t>ik draai een kleine revolutie af</a:t>
            </a:r>
            <a:endParaRPr lang="nl-BE" dirty="0" smtClean="0"/>
          </a:p>
          <a:p>
            <a:pPr>
              <a:buNone/>
            </a:pPr>
            <a:r>
              <a:rPr lang="nl-BE" dirty="0" smtClean="0"/>
              <a:t> </a:t>
            </a:r>
          </a:p>
          <a:p>
            <a:pPr>
              <a:buNone/>
            </a:pPr>
            <a:r>
              <a:rPr lang="nl-BE" dirty="0" smtClean="0"/>
              <a:t> </a:t>
            </a:r>
          </a:p>
          <a:p>
            <a:pPr>
              <a:buNone/>
            </a:pPr>
            <a:r>
              <a:rPr lang="nl-BE" dirty="0" smtClean="0"/>
              <a:t>ik draai een kleine revolutie af</a:t>
            </a:r>
          </a:p>
          <a:p>
            <a:pPr>
              <a:buNone/>
            </a:pPr>
            <a:r>
              <a:rPr lang="nl-BE" dirty="0" smtClean="0"/>
              <a:t>ik draai een kleine mooie revolutie af</a:t>
            </a:r>
          </a:p>
          <a:p>
            <a:pPr>
              <a:buNone/>
            </a:pPr>
            <a:r>
              <a:rPr lang="nl-BE" dirty="0" smtClean="0"/>
              <a:t>ik ben niet langer van land</a:t>
            </a:r>
          </a:p>
          <a:p>
            <a:pPr>
              <a:buNone/>
            </a:pPr>
            <a:r>
              <a:rPr lang="nl-BE" dirty="0" smtClean="0"/>
              <a:t>ik ben weer water</a:t>
            </a:r>
          </a:p>
          <a:p>
            <a:pPr>
              <a:buNone/>
            </a:pPr>
            <a:r>
              <a:rPr lang="nl-BE" dirty="0" smtClean="0"/>
              <a:t>ik draag schuimende koppen op mijn hoofd</a:t>
            </a:r>
          </a:p>
          <a:p>
            <a:pPr>
              <a:buNone/>
            </a:pPr>
            <a:r>
              <a:rPr lang="nl-BE" dirty="0" smtClean="0"/>
              <a:t>ik draag schietende schimmen in mijn hoofd</a:t>
            </a:r>
          </a:p>
          <a:p>
            <a:pPr>
              <a:buNone/>
            </a:pPr>
            <a:r>
              <a:rPr lang="nl-BE" dirty="0" smtClean="0"/>
              <a:t>op mijn rug rust een zeemeermin</a:t>
            </a:r>
          </a:p>
          <a:p>
            <a:pPr>
              <a:buNone/>
            </a:pPr>
            <a:r>
              <a:rPr lang="nl-BE" dirty="0" smtClean="0"/>
              <a:t>op mijn rug rust de wind</a:t>
            </a:r>
          </a:p>
          <a:p>
            <a:pPr>
              <a:buNone/>
            </a:pPr>
            <a:r>
              <a:rPr lang="nl-BE" dirty="0" smtClean="0"/>
              <a:t>de wind en de zeemeermin zingen</a:t>
            </a:r>
          </a:p>
          <a:p>
            <a:pPr>
              <a:buNone/>
            </a:pPr>
            <a:r>
              <a:rPr lang="nl-BE" dirty="0" smtClean="0"/>
              <a:t>de schuimende koppen ruisen</a:t>
            </a:r>
          </a:p>
          <a:p>
            <a:pPr>
              <a:buNone/>
            </a:pPr>
            <a:r>
              <a:rPr lang="nl-BE" dirty="0" smtClean="0"/>
              <a:t>de schietende schimmen vallen</a:t>
            </a:r>
          </a:p>
          <a:p>
            <a:pPr>
              <a:buNone/>
            </a:pPr>
            <a:r>
              <a:rPr lang="nl-BE" dirty="0" smtClean="0"/>
              <a:t> </a:t>
            </a:r>
          </a:p>
          <a:p>
            <a:pPr>
              <a:buNone/>
            </a:pPr>
            <a:r>
              <a:rPr lang="nl-BE" dirty="0" smtClean="0"/>
              <a:t>ik draai een kleine mooie ritselende revolutie af</a:t>
            </a:r>
          </a:p>
          <a:p>
            <a:pPr>
              <a:buNone/>
            </a:pPr>
            <a:r>
              <a:rPr lang="nl-BE" dirty="0" smtClean="0"/>
              <a:t>en ik val en ik ruis en ik zing</a:t>
            </a:r>
          </a:p>
          <a:p>
            <a:pPr>
              <a:buNone/>
            </a:pPr>
            <a:endParaRPr lang="nl-BE" dirty="0"/>
          </a:p>
        </p:txBody>
      </p:sp>
    </p:spTree>
    <p:extLst>
      <p:ext uri="{BB962C8B-B14F-4D97-AF65-F5344CB8AC3E}">
        <p14:creationId xmlns:p14="http://schemas.microsoft.com/office/powerpoint/2010/main" val="25737793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476672"/>
            <a:ext cx="4392488" cy="5873010"/>
          </a:xfrm>
          <a:prstGeom prst="rect">
            <a:avLst/>
          </a:prstGeom>
        </p:spPr>
      </p:pic>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84630"/>
            <a:ext cx="4203129" cy="5865052"/>
          </a:xfrm>
          <a:prstGeom prst="rect">
            <a:avLst/>
          </a:prstGeom>
        </p:spPr>
      </p:pic>
    </p:spTree>
    <p:extLst>
      <p:ext uri="{BB962C8B-B14F-4D97-AF65-F5344CB8AC3E}">
        <p14:creationId xmlns:p14="http://schemas.microsoft.com/office/powerpoint/2010/main" val="1450524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357214"/>
            <a:ext cx="8229600" cy="214314"/>
          </a:xfrm>
        </p:spPr>
        <p:txBody>
          <a:bodyPr>
            <a:normAutofit fontScale="90000"/>
          </a:bodyPr>
          <a:lstStyle/>
          <a:p>
            <a:endParaRPr lang="nl-BE" dirty="0"/>
          </a:p>
        </p:txBody>
      </p:sp>
      <p:sp>
        <p:nvSpPr>
          <p:cNvPr id="3" name="Tijdelijke aanduiding voor inhoud 2"/>
          <p:cNvSpPr>
            <a:spLocks noGrp="1"/>
          </p:cNvSpPr>
          <p:nvPr>
            <p:ph sz="half" idx="1"/>
          </p:nvPr>
        </p:nvSpPr>
        <p:spPr>
          <a:xfrm>
            <a:off x="457200" y="571480"/>
            <a:ext cx="4038600" cy="5554683"/>
          </a:xfrm>
        </p:spPr>
        <p:txBody>
          <a:bodyPr>
            <a:normAutofit/>
          </a:bodyPr>
          <a:lstStyle/>
          <a:p>
            <a:pPr>
              <a:buNone/>
            </a:pPr>
            <a:r>
              <a:rPr lang="nl-BE" b="1" dirty="0" smtClean="0">
                <a:solidFill>
                  <a:srgbClr val="C00000"/>
                </a:solidFill>
              </a:rPr>
              <a:t>Hugo Claus </a:t>
            </a:r>
            <a:r>
              <a:rPr lang="nl-BE" b="1" dirty="0" smtClean="0"/>
              <a:t>(1929-2008)</a:t>
            </a:r>
          </a:p>
          <a:p>
            <a:pPr>
              <a:buNone/>
            </a:pPr>
            <a:endParaRPr lang="nl-BE" dirty="0" smtClean="0"/>
          </a:p>
          <a:p>
            <a:pPr>
              <a:buFontTx/>
              <a:buChar char="-"/>
            </a:pPr>
            <a:r>
              <a:rPr lang="nl-BE" dirty="0" smtClean="0"/>
              <a:t>jaren vijftig: redacteur van </a:t>
            </a:r>
            <a:r>
              <a:rPr lang="nl-BE" i="1" dirty="0" smtClean="0"/>
              <a:t>Tijd en Mens </a:t>
            </a:r>
            <a:r>
              <a:rPr lang="nl-BE" dirty="0" smtClean="0"/>
              <a:t>en </a:t>
            </a:r>
            <a:r>
              <a:rPr lang="nl-BE" i="1" dirty="0" smtClean="0"/>
              <a:t>Cobra</a:t>
            </a:r>
          </a:p>
          <a:p>
            <a:pPr>
              <a:buFontTx/>
              <a:buChar char="-"/>
            </a:pPr>
            <a:r>
              <a:rPr lang="nl-BE" dirty="0" smtClean="0"/>
              <a:t>gedichten in </a:t>
            </a:r>
            <a:r>
              <a:rPr lang="nl-BE" i="1" dirty="0" smtClean="0"/>
              <a:t>Atonaal</a:t>
            </a:r>
          </a:p>
          <a:p>
            <a:pPr>
              <a:buFontTx/>
              <a:buChar char="-"/>
            </a:pPr>
            <a:r>
              <a:rPr lang="nl-BE" dirty="0" smtClean="0"/>
              <a:t>debuut: </a:t>
            </a:r>
            <a:r>
              <a:rPr lang="nl-BE" i="1" dirty="0" smtClean="0"/>
              <a:t>Kleine reeks </a:t>
            </a:r>
            <a:r>
              <a:rPr lang="nl-BE" dirty="0" smtClean="0"/>
              <a:t>(1947)</a:t>
            </a:r>
          </a:p>
          <a:p>
            <a:pPr>
              <a:buFontTx/>
              <a:buChar char="-"/>
            </a:pPr>
            <a:r>
              <a:rPr lang="nl-BE" i="1" dirty="0" smtClean="0"/>
              <a:t>Registreren</a:t>
            </a:r>
            <a:r>
              <a:rPr lang="nl-BE" dirty="0" smtClean="0"/>
              <a:t> (1948), </a:t>
            </a:r>
            <a:r>
              <a:rPr lang="nl-BE" i="1" dirty="0" err="1" smtClean="0"/>
              <a:t>tancredo</a:t>
            </a:r>
            <a:r>
              <a:rPr lang="nl-BE" i="1" dirty="0" smtClean="0"/>
              <a:t> </a:t>
            </a:r>
            <a:r>
              <a:rPr lang="nl-BE" i="1" dirty="0" err="1" smtClean="0"/>
              <a:t>infrasonic</a:t>
            </a:r>
            <a:r>
              <a:rPr lang="nl-BE" i="1" dirty="0" smtClean="0"/>
              <a:t> </a:t>
            </a:r>
            <a:r>
              <a:rPr lang="nl-BE" dirty="0" smtClean="0"/>
              <a:t>(1952)</a:t>
            </a:r>
            <a:endParaRPr lang="nl-BE" dirty="0"/>
          </a:p>
        </p:txBody>
      </p:sp>
      <p:sp>
        <p:nvSpPr>
          <p:cNvPr id="4" name="Tijdelijke aanduiding voor inhoud 3"/>
          <p:cNvSpPr>
            <a:spLocks noGrp="1"/>
          </p:cNvSpPr>
          <p:nvPr>
            <p:ph sz="half" idx="2"/>
          </p:nvPr>
        </p:nvSpPr>
        <p:spPr/>
        <p:txBody>
          <a:bodyPr>
            <a:normAutofit/>
          </a:bodyPr>
          <a:lstStyle/>
          <a:p>
            <a:pPr>
              <a:buNone/>
            </a:pPr>
            <a:r>
              <a:rPr lang="nl-BE" i="1" dirty="0" smtClean="0"/>
              <a:t>- De </a:t>
            </a:r>
            <a:r>
              <a:rPr lang="nl-BE" i="1" dirty="0" err="1" smtClean="0"/>
              <a:t>Oostakkerse</a:t>
            </a:r>
            <a:r>
              <a:rPr lang="nl-BE" i="1" dirty="0" smtClean="0"/>
              <a:t> gedichten </a:t>
            </a:r>
            <a:r>
              <a:rPr lang="nl-BE" dirty="0" smtClean="0"/>
              <a:t>(1955)</a:t>
            </a:r>
          </a:p>
          <a:p>
            <a:pPr>
              <a:buNone/>
            </a:pPr>
            <a:endParaRPr lang="nl-BE" dirty="0" smtClean="0"/>
          </a:p>
          <a:p>
            <a:pPr>
              <a:buNone/>
            </a:pPr>
            <a:r>
              <a:rPr lang="nl-BE" dirty="0" smtClean="0"/>
              <a:t>“woorden zijn sleutels”: woordbelijdenis</a:t>
            </a:r>
          </a:p>
          <a:p>
            <a:pPr>
              <a:buNone/>
            </a:pPr>
            <a:r>
              <a:rPr lang="nl-BE" dirty="0" smtClean="0"/>
              <a:t>spel met de culturele traditie</a:t>
            </a:r>
          </a:p>
          <a:p>
            <a:pPr>
              <a:buNone/>
            </a:pPr>
            <a:r>
              <a:rPr lang="nl-BE" dirty="0" smtClean="0"/>
              <a:t>eigen metaforiek (concreet/abstract)</a:t>
            </a:r>
            <a:endParaRPr lang="nl-BE" dirty="0"/>
          </a:p>
        </p:txBody>
      </p:sp>
      <p:pic>
        <p:nvPicPr>
          <p:cNvPr id="33794" name="Picture 2"/>
          <p:cNvPicPr>
            <a:picLocks noChangeAspect="1" noChangeArrowheads="1"/>
          </p:cNvPicPr>
          <p:nvPr/>
        </p:nvPicPr>
        <p:blipFill>
          <a:blip r:embed="rId2" cstate="print"/>
          <a:srcRect/>
          <a:stretch>
            <a:fillRect/>
          </a:stretch>
        </p:blipFill>
        <p:spPr bwMode="auto">
          <a:xfrm>
            <a:off x="3857620" y="5562600"/>
            <a:ext cx="885825" cy="1295400"/>
          </a:xfrm>
          <a:prstGeom prst="rect">
            <a:avLst/>
          </a:prstGeom>
          <a:noFill/>
          <a:ln w="9525">
            <a:noFill/>
            <a:miter lim="800000"/>
            <a:headEnd/>
            <a:tailEnd/>
          </a:ln>
        </p:spPr>
      </p:pic>
      <p:pic>
        <p:nvPicPr>
          <p:cNvPr id="33795" name="Picture 3"/>
          <p:cNvPicPr>
            <a:picLocks noChangeAspect="1" noChangeArrowheads="1"/>
          </p:cNvPicPr>
          <p:nvPr/>
        </p:nvPicPr>
        <p:blipFill>
          <a:blip r:embed="rId3" cstate="print"/>
          <a:srcRect/>
          <a:stretch>
            <a:fillRect/>
          </a:stretch>
        </p:blipFill>
        <p:spPr bwMode="auto">
          <a:xfrm>
            <a:off x="8334375" y="5524500"/>
            <a:ext cx="809625" cy="1333500"/>
          </a:xfrm>
          <a:prstGeom prst="rect">
            <a:avLst/>
          </a:prstGeom>
          <a:noFill/>
          <a:ln w="9525">
            <a:noFill/>
            <a:miter lim="800000"/>
            <a:headEnd/>
            <a:tailEnd/>
          </a:ln>
        </p:spPr>
      </p:pic>
    </p:spTree>
    <p:extLst>
      <p:ext uri="{BB962C8B-B14F-4D97-AF65-F5344CB8AC3E}">
        <p14:creationId xmlns:p14="http://schemas.microsoft.com/office/powerpoint/2010/main" val="23757832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solidFill>
                  <a:srgbClr val="C00000"/>
                </a:solidFill>
              </a:rPr>
              <a:t>Hugo Claus</a:t>
            </a:r>
            <a:endParaRPr lang="nl-BE" sz="3200" dirty="0">
              <a:solidFill>
                <a:srgbClr val="C00000"/>
              </a:solidFill>
            </a:endParaRPr>
          </a:p>
        </p:txBody>
      </p:sp>
      <p:sp>
        <p:nvSpPr>
          <p:cNvPr id="3" name="Tijdelijke aanduiding voor inhoud 2"/>
          <p:cNvSpPr>
            <a:spLocks noGrp="1"/>
          </p:cNvSpPr>
          <p:nvPr>
            <p:ph sz="half" idx="1"/>
          </p:nvPr>
        </p:nvSpPr>
        <p:spPr>
          <a:xfrm>
            <a:off x="457200" y="1600200"/>
            <a:ext cx="6783642" cy="4525963"/>
          </a:xfrm>
        </p:spPr>
        <p:txBody>
          <a:bodyPr>
            <a:normAutofit fontScale="70000" lnSpcReduction="20000"/>
          </a:bodyPr>
          <a:lstStyle/>
          <a:p>
            <a:pPr>
              <a:buNone/>
            </a:pPr>
            <a:r>
              <a:rPr lang="nl-BE" b="1" dirty="0" smtClean="0"/>
              <a:t>De zanger</a:t>
            </a:r>
            <a:endParaRPr lang="nl-BE" dirty="0" smtClean="0"/>
          </a:p>
          <a:p>
            <a:pPr>
              <a:buNone/>
            </a:pPr>
            <a:r>
              <a:rPr lang="nl-BE" dirty="0" smtClean="0"/>
              <a:t> </a:t>
            </a:r>
          </a:p>
          <a:p>
            <a:pPr>
              <a:buNone/>
            </a:pPr>
            <a:r>
              <a:rPr lang="nl-BE" dirty="0" smtClean="0"/>
              <a:t>Vrij is de zanger niet</a:t>
            </a:r>
          </a:p>
          <a:p>
            <a:pPr>
              <a:buNone/>
            </a:pPr>
            <a:r>
              <a:rPr lang="nl-BE" dirty="0" smtClean="0"/>
              <a:t>Maar vlug en schamper en toppen scherend als een baard.</a:t>
            </a:r>
          </a:p>
          <a:p>
            <a:pPr>
              <a:buNone/>
            </a:pPr>
            <a:r>
              <a:rPr lang="nl-BE" dirty="0" smtClean="0"/>
              <a:t> </a:t>
            </a:r>
          </a:p>
          <a:p>
            <a:pPr>
              <a:buNone/>
            </a:pPr>
            <a:r>
              <a:rPr lang="nl-BE" dirty="0" smtClean="0"/>
              <a:t>Vrij is hij niet want zijn doorboord geklater</a:t>
            </a:r>
          </a:p>
          <a:p>
            <a:pPr>
              <a:buNone/>
            </a:pPr>
            <a:r>
              <a:rPr lang="nl-BE" dirty="0" smtClean="0"/>
              <a:t>En zijn sprekend wormhout hangen in zijn mond, huig en tong.</a:t>
            </a:r>
          </a:p>
          <a:p>
            <a:pPr>
              <a:buNone/>
            </a:pPr>
            <a:r>
              <a:rPr lang="nl-BE" dirty="0" smtClean="0"/>
              <a:t>Losgelaten in zijn huid, dit huis,</a:t>
            </a:r>
          </a:p>
          <a:p>
            <a:pPr>
              <a:buNone/>
            </a:pPr>
            <a:r>
              <a:rPr lang="nl-BE" dirty="0" smtClean="0"/>
              <a:t>Groet de zanger koekoek noch vinkenvanger</a:t>
            </a:r>
          </a:p>
          <a:p>
            <a:pPr>
              <a:buNone/>
            </a:pPr>
            <a:r>
              <a:rPr lang="nl-BE" dirty="0" smtClean="0"/>
              <a:t> </a:t>
            </a:r>
          </a:p>
          <a:p>
            <a:pPr>
              <a:buNone/>
            </a:pPr>
            <a:r>
              <a:rPr lang="nl-BE" dirty="0" smtClean="0"/>
              <a:t>Noch de schuwe </a:t>
            </a:r>
            <a:r>
              <a:rPr lang="nl-BE" dirty="0" err="1" smtClean="0"/>
              <a:t>spieders</a:t>
            </a:r>
            <a:r>
              <a:rPr lang="nl-BE" dirty="0" smtClean="0"/>
              <a:t> in het laagland.</a:t>
            </a:r>
          </a:p>
          <a:p>
            <a:pPr>
              <a:buNone/>
            </a:pPr>
            <a:r>
              <a:rPr lang="nl-BE" dirty="0" smtClean="0"/>
              <a:t> </a:t>
            </a:r>
          </a:p>
          <a:p>
            <a:pPr>
              <a:buNone/>
            </a:pPr>
            <a:r>
              <a:rPr lang="nl-BE" dirty="0" smtClean="0"/>
              <a:t>De zanger is zijn lied.</a:t>
            </a:r>
          </a:p>
          <a:p>
            <a:pPr>
              <a:buNone/>
            </a:pPr>
            <a:endParaRPr lang="nl-BE" dirty="0"/>
          </a:p>
        </p:txBody>
      </p:sp>
      <p:pic>
        <p:nvPicPr>
          <p:cNvPr id="34818" name="Picture 2"/>
          <p:cNvPicPr>
            <a:picLocks noGrp="1" noChangeAspect="1" noChangeArrowheads="1"/>
          </p:cNvPicPr>
          <p:nvPr>
            <p:ph sz="half" idx="2"/>
          </p:nvPr>
        </p:nvPicPr>
        <p:blipFill>
          <a:blip r:embed="rId2" cstate="print"/>
          <a:srcRect/>
          <a:stretch>
            <a:fillRect/>
          </a:stretch>
        </p:blipFill>
        <p:spPr bwMode="auto">
          <a:xfrm>
            <a:off x="7240842" y="4985538"/>
            <a:ext cx="1903158" cy="1872462"/>
          </a:xfrm>
          <a:prstGeom prst="rect">
            <a:avLst/>
          </a:prstGeom>
          <a:noFill/>
          <a:ln w="9525">
            <a:noFill/>
            <a:miter lim="800000"/>
            <a:headEnd/>
            <a:tailEnd/>
          </a:ln>
        </p:spPr>
      </p:pic>
    </p:spTree>
    <p:extLst>
      <p:ext uri="{BB962C8B-B14F-4D97-AF65-F5344CB8AC3E}">
        <p14:creationId xmlns:p14="http://schemas.microsoft.com/office/powerpoint/2010/main" val="1971060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endParaRPr lang="nl-BE" sz="2400" dirty="0">
              <a:solidFill>
                <a:srgbClr val="FF0000"/>
              </a:solidFill>
            </a:endParaRPr>
          </a:p>
        </p:txBody>
      </p:sp>
      <p:sp>
        <p:nvSpPr>
          <p:cNvPr id="3" name="Tijdelijke aanduiding voor inhoud 2"/>
          <p:cNvSpPr>
            <a:spLocks noGrp="1"/>
          </p:cNvSpPr>
          <p:nvPr>
            <p:ph idx="1"/>
          </p:nvPr>
        </p:nvSpPr>
        <p:spPr>
          <a:xfrm>
            <a:off x="253398" y="980729"/>
            <a:ext cx="7397251" cy="5400600"/>
          </a:xfrm>
        </p:spPr>
        <p:txBody>
          <a:bodyPr>
            <a:normAutofit fontScale="85000" lnSpcReduction="10000"/>
          </a:bodyPr>
          <a:lstStyle/>
          <a:p>
            <a:pPr marL="0" indent="0">
              <a:buNone/>
            </a:pPr>
            <a:r>
              <a:rPr lang="nl-BE" sz="2600" dirty="0">
                <a:solidFill>
                  <a:schemeClr val="bg1"/>
                </a:solidFill>
              </a:rPr>
              <a:t>Nederlandse literatuur - Nederlandstalige literatuur</a:t>
            </a:r>
          </a:p>
          <a:p>
            <a:pPr marL="0" indent="0">
              <a:buNone/>
            </a:pPr>
            <a:endParaRPr lang="nl-BE" sz="1800" b="1" dirty="0">
              <a:solidFill>
                <a:srgbClr val="FF0000"/>
              </a:solidFill>
            </a:endParaRPr>
          </a:p>
          <a:p>
            <a:pPr>
              <a:lnSpc>
                <a:spcPct val="120000"/>
              </a:lnSpc>
              <a:buNone/>
            </a:pPr>
            <a:r>
              <a:rPr lang="nl-BE" sz="1800" dirty="0"/>
              <a:t>	</a:t>
            </a:r>
            <a:r>
              <a:rPr lang="nl-BE" sz="1800" b="1" i="1" dirty="0"/>
              <a:t>afzonderlijk</a:t>
            </a:r>
            <a:r>
              <a:rPr lang="nl-BE" sz="1800" dirty="0"/>
              <a:t> </a:t>
            </a:r>
            <a:r>
              <a:rPr lang="nl-BE" sz="1800" dirty="0" smtClean="0"/>
              <a:t>literatuur-historisch </a:t>
            </a:r>
            <a:r>
              <a:rPr lang="nl-BE" sz="1800" dirty="0"/>
              <a:t>overzicht: </a:t>
            </a:r>
          </a:p>
          <a:p>
            <a:pPr>
              <a:lnSpc>
                <a:spcPct val="120000"/>
              </a:lnSpc>
              <a:buNone/>
            </a:pPr>
            <a:r>
              <a:rPr lang="nl-BE" sz="1800" dirty="0"/>
              <a:t>	Nederland | Vlaanderen </a:t>
            </a:r>
          </a:p>
          <a:p>
            <a:pPr>
              <a:lnSpc>
                <a:spcPct val="120000"/>
              </a:lnSpc>
              <a:buNone/>
            </a:pPr>
            <a:r>
              <a:rPr lang="nl-BE" sz="1800" dirty="0"/>
              <a:t>	(bv. </a:t>
            </a:r>
            <a:r>
              <a:rPr lang="nl-BE" sz="1800" dirty="0" err="1"/>
              <a:t>Anbeek</a:t>
            </a:r>
            <a:r>
              <a:rPr lang="nl-BE" sz="1800" dirty="0"/>
              <a:t> 1990)</a:t>
            </a:r>
          </a:p>
          <a:p>
            <a:pPr>
              <a:lnSpc>
                <a:spcPct val="120000"/>
              </a:lnSpc>
              <a:buNone/>
            </a:pPr>
            <a:r>
              <a:rPr lang="nl-BE" sz="1800" dirty="0"/>
              <a:t>	</a:t>
            </a:r>
          </a:p>
          <a:p>
            <a:pPr>
              <a:lnSpc>
                <a:spcPct val="120000"/>
              </a:lnSpc>
              <a:buNone/>
            </a:pPr>
            <a:r>
              <a:rPr lang="nl-BE" sz="1800" dirty="0"/>
              <a:t>	</a:t>
            </a:r>
            <a:r>
              <a:rPr lang="nl-BE" sz="1800" b="1" i="1" dirty="0"/>
              <a:t>gecombineerd</a:t>
            </a:r>
            <a:r>
              <a:rPr lang="nl-BE" sz="1800" dirty="0"/>
              <a:t> overzicht: Nederland én Vlaanderen </a:t>
            </a:r>
            <a:endParaRPr lang="nl-BE" sz="1800" dirty="0" smtClean="0"/>
          </a:p>
          <a:p>
            <a:pPr>
              <a:lnSpc>
                <a:spcPct val="120000"/>
              </a:lnSpc>
              <a:buNone/>
            </a:pPr>
            <a:r>
              <a:rPr lang="nl-BE" sz="1800" dirty="0"/>
              <a:t>	</a:t>
            </a:r>
            <a:r>
              <a:rPr lang="nl-BE" sz="1800" dirty="0" smtClean="0"/>
              <a:t>(</a:t>
            </a:r>
            <a:r>
              <a:rPr lang="nl-BE" sz="1800" dirty="0"/>
              <a:t>Nederlandstalig deel van België) – aandacht voor raakvlakken </a:t>
            </a:r>
            <a:endParaRPr lang="nl-BE" sz="1800" dirty="0" smtClean="0"/>
          </a:p>
          <a:p>
            <a:pPr>
              <a:lnSpc>
                <a:spcPct val="120000"/>
              </a:lnSpc>
              <a:buNone/>
            </a:pPr>
            <a:r>
              <a:rPr lang="nl-BE" sz="1800" dirty="0"/>
              <a:t>	</a:t>
            </a:r>
            <a:r>
              <a:rPr lang="nl-BE" sz="1800" dirty="0" smtClean="0"/>
              <a:t>en </a:t>
            </a:r>
            <a:r>
              <a:rPr lang="nl-BE" sz="1800" dirty="0"/>
              <a:t>verschillen tussen literaire (sub)systemen in het Nederlandse taalgebied</a:t>
            </a:r>
          </a:p>
          <a:p>
            <a:pPr>
              <a:lnSpc>
                <a:spcPct val="120000"/>
              </a:lnSpc>
              <a:buNone/>
            </a:pPr>
            <a:r>
              <a:rPr lang="nl-BE" sz="1800" dirty="0"/>
              <a:t>	(bv. Brems 2006</a:t>
            </a:r>
            <a:r>
              <a:rPr lang="nl-BE" sz="1800" dirty="0" smtClean="0"/>
              <a:t>)</a:t>
            </a:r>
          </a:p>
          <a:p>
            <a:pPr>
              <a:lnSpc>
                <a:spcPct val="120000"/>
              </a:lnSpc>
              <a:buNone/>
            </a:pPr>
            <a:endParaRPr lang="nl-BE" sz="1800" dirty="0"/>
          </a:p>
          <a:p>
            <a:pPr>
              <a:buNone/>
            </a:pPr>
            <a:endParaRPr lang="nl-BE" sz="1800" dirty="0"/>
          </a:p>
          <a:p>
            <a:pPr>
              <a:lnSpc>
                <a:spcPct val="120000"/>
              </a:lnSpc>
              <a:buNone/>
            </a:pPr>
            <a:r>
              <a:rPr lang="nl-BE" sz="1800" dirty="0"/>
              <a:t>Ton </a:t>
            </a:r>
            <a:r>
              <a:rPr lang="nl-BE" sz="1800" dirty="0" err="1"/>
              <a:t>Anbeek</a:t>
            </a:r>
            <a:r>
              <a:rPr lang="nl-BE" sz="1800" dirty="0"/>
              <a:t>, </a:t>
            </a:r>
            <a:r>
              <a:rPr lang="nl-BE" sz="1800" i="1" dirty="0"/>
              <a:t>Geschiedenis van de Nederlandse literatuur tussen 1885 en 1985 </a:t>
            </a:r>
            <a:r>
              <a:rPr lang="nl-BE" sz="1800" dirty="0"/>
              <a:t>(Amsterdam, 1990) – </a:t>
            </a:r>
            <a:r>
              <a:rPr lang="nl-BE" sz="1800" i="1" dirty="0"/>
              <a:t>Geschiedenis van de literatuur in Nederland 1885-1985</a:t>
            </a:r>
            <a:r>
              <a:rPr lang="nl-BE" sz="1800" dirty="0"/>
              <a:t> (Amsterdam 1999) </a:t>
            </a:r>
            <a:r>
              <a:rPr lang="nl-BE" sz="1800" dirty="0" smtClean="0"/>
              <a:t>– </a:t>
            </a:r>
            <a:r>
              <a:rPr lang="nl-BE" sz="1800" dirty="0" err="1" smtClean="0"/>
              <a:t>dbnl</a:t>
            </a:r>
            <a:endParaRPr lang="nl-BE" sz="1800" dirty="0" smtClean="0"/>
          </a:p>
          <a:p>
            <a:pPr>
              <a:lnSpc>
                <a:spcPct val="120000"/>
              </a:lnSpc>
              <a:buNone/>
            </a:pPr>
            <a:endParaRPr lang="nl-BE" sz="1800" dirty="0"/>
          </a:p>
          <a:p>
            <a:pPr>
              <a:lnSpc>
                <a:spcPct val="120000"/>
              </a:lnSpc>
              <a:buNone/>
            </a:pPr>
            <a:r>
              <a:rPr lang="nl-BE" sz="1800" dirty="0"/>
              <a:t>Hugo Brems, </a:t>
            </a:r>
            <a:r>
              <a:rPr lang="nl-BE" sz="1800" i="1" dirty="0"/>
              <a:t>Altijd weer vogels die nesten beginnen. Geschiedenis van de Nederlandse literatuur 1945-2005 </a:t>
            </a:r>
            <a:r>
              <a:rPr lang="nl-BE" sz="1800" dirty="0"/>
              <a:t>(Amsterdam, 2006) - </a:t>
            </a:r>
            <a:r>
              <a:rPr lang="nl-BE" sz="1800" dirty="0" err="1"/>
              <a:t>dbnl</a:t>
            </a:r>
            <a:endParaRPr lang="nl-BE" sz="1800"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10" y="1412642"/>
            <a:ext cx="1335881" cy="1928813"/>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650" y="1412642"/>
            <a:ext cx="1239951" cy="1928813"/>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2188" y="3698421"/>
            <a:ext cx="1241489" cy="1750423"/>
          </a:xfrm>
          <a:prstGeom prst="rect">
            <a:avLst/>
          </a:prstGeom>
        </p:spPr>
      </p:pic>
    </p:spTree>
    <p:extLst>
      <p:ext uri="{BB962C8B-B14F-4D97-AF65-F5344CB8AC3E}">
        <p14:creationId xmlns:p14="http://schemas.microsoft.com/office/powerpoint/2010/main" val="395590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200" dirty="0" smtClean="0">
                <a:solidFill>
                  <a:srgbClr val="C00000"/>
                </a:solidFill>
              </a:rPr>
              <a:t>Hugo Claus</a:t>
            </a:r>
            <a:endParaRPr lang="nl-BE" sz="3200" dirty="0">
              <a:solidFill>
                <a:srgbClr val="C00000"/>
              </a:solidFill>
            </a:endParaRPr>
          </a:p>
        </p:txBody>
      </p:sp>
      <p:sp>
        <p:nvSpPr>
          <p:cNvPr id="3" name="Tijdelijke aanduiding voor inhoud 2"/>
          <p:cNvSpPr>
            <a:spLocks noGrp="1"/>
          </p:cNvSpPr>
          <p:nvPr>
            <p:ph sz="half" idx="1"/>
          </p:nvPr>
        </p:nvSpPr>
        <p:spPr>
          <a:xfrm>
            <a:off x="457200" y="1600200"/>
            <a:ext cx="4038600" cy="5114948"/>
          </a:xfrm>
        </p:spPr>
        <p:txBody>
          <a:bodyPr>
            <a:normAutofit fontScale="40000" lnSpcReduction="20000"/>
          </a:bodyPr>
          <a:lstStyle/>
          <a:p>
            <a:pPr>
              <a:buNone/>
            </a:pPr>
            <a:r>
              <a:rPr lang="nl-BE" b="1" dirty="0" err="1" smtClean="0"/>
              <a:t>Marsua</a:t>
            </a:r>
            <a:endParaRPr lang="nl-BE" dirty="0" smtClean="0"/>
          </a:p>
          <a:p>
            <a:pPr>
              <a:buNone/>
            </a:pPr>
            <a:r>
              <a:rPr lang="nl-BE" dirty="0" smtClean="0"/>
              <a:t> </a:t>
            </a:r>
          </a:p>
          <a:p>
            <a:pPr>
              <a:buNone/>
            </a:pPr>
            <a:r>
              <a:rPr lang="nl-BE" dirty="0" smtClean="0"/>
              <a:t>De koorts van mijn lied, de landwijn van mijn stem</a:t>
            </a:r>
          </a:p>
          <a:p>
            <a:pPr>
              <a:buNone/>
            </a:pPr>
            <a:r>
              <a:rPr lang="nl-BE" dirty="0" smtClean="0"/>
              <a:t>Lieten hem deinzend achter, Wolfskeel </a:t>
            </a:r>
            <a:r>
              <a:rPr lang="nl-BE" dirty="0" err="1" smtClean="0"/>
              <a:t>Apollo</a:t>
            </a:r>
            <a:r>
              <a:rPr lang="nl-BE" dirty="0" smtClean="0"/>
              <a:t>,</a:t>
            </a:r>
          </a:p>
          <a:p>
            <a:pPr>
              <a:buNone/>
            </a:pPr>
            <a:r>
              <a:rPr lang="nl-BE" dirty="0" smtClean="0"/>
              <a:t>De God die zijn knapen verstikte en zwammen,</a:t>
            </a:r>
          </a:p>
          <a:p>
            <a:pPr>
              <a:buNone/>
            </a:pPr>
            <a:r>
              <a:rPr lang="nl-BE" dirty="0" smtClean="0"/>
              <a:t>Botte messen zong, wolfskeel, grintgezang.</a:t>
            </a:r>
          </a:p>
          <a:p>
            <a:pPr>
              <a:buNone/>
            </a:pPr>
            <a:r>
              <a:rPr lang="nl-BE" dirty="0" smtClean="0"/>
              <a:t> </a:t>
            </a:r>
          </a:p>
          <a:p>
            <a:pPr>
              <a:buNone/>
            </a:pPr>
            <a:r>
              <a:rPr lang="nl-BE" dirty="0" smtClean="0"/>
              <a:t>Toen </a:t>
            </a:r>
            <a:r>
              <a:rPr lang="nl-BE" dirty="0" err="1" smtClean="0"/>
              <a:t>vlerkte</a:t>
            </a:r>
            <a:r>
              <a:rPr lang="nl-BE" dirty="0" smtClean="0"/>
              <a:t> hij op, gesmaad,</a:t>
            </a:r>
          </a:p>
          <a:p>
            <a:pPr>
              <a:buNone/>
            </a:pPr>
            <a:r>
              <a:rPr lang="nl-BE" dirty="0" smtClean="0"/>
              <a:t>En brak mijn keel.</a:t>
            </a:r>
          </a:p>
          <a:p>
            <a:pPr>
              <a:buNone/>
            </a:pPr>
            <a:r>
              <a:rPr lang="nl-BE" dirty="0" smtClean="0"/>
              <a:t>Ik werd gebonden aan een boom, gevild werd ik, gepriemd</a:t>
            </a:r>
          </a:p>
          <a:p>
            <a:pPr>
              <a:buNone/>
            </a:pPr>
            <a:r>
              <a:rPr lang="nl-BE" dirty="0" smtClean="0"/>
              <a:t>Tot het water van zijn </a:t>
            </a:r>
            <a:r>
              <a:rPr lang="nl-BE" dirty="0" err="1" smtClean="0"/>
              <a:t>langlippige</a:t>
            </a:r>
            <a:r>
              <a:rPr lang="nl-BE" dirty="0" smtClean="0"/>
              <a:t> woorden in mijn oren vloeide,</a:t>
            </a:r>
          </a:p>
          <a:p>
            <a:pPr>
              <a:buNone/>
            </a:pPr>
            <a:r>
              <a:rPr lang="nl-BE" dirty="0" smtClean="0"/>
              <a:t>Die </a:t>
            </a:r>
            <a:r>
              <a:rPr lang="nl-BE" dirty="0" err="1" smtClean="0"/>
              <a:t>ingeweld</a:t>
            </a:r>
            <a:r>
              <a:rPr lang="nl-BE" dirty="0" smtClean="0"/>
              <a:t> begaven.</a:t>
            </a:r>
          </a:p>
          <a:p>
            <a:pPr>
              <a:buNone/>
            </a:pPr>
            <a:r>
              <a:rPr lang="nl-BE" dirty="0" smtClean="0"/>
              <a:t> </a:t>
            </a:r>
          </a:p>
          <a:p>
            <a:pPr>
              <a:buNone/>
            </a:pPr>
            <a:r>
              <a:rPr lang="nl-BE" dirty="0" smtClean="0"/>
              <a:t>Zie mij, gebonden aan de touwen van een geluidloos ruim,</a:t>
            </a:r>
          </a:p>
          <a:p>
            <a:pPr>
              <a:buNone/>
            </a:pPr>
            <a:r>
              <a:rPr lang="nl-BE" dirty="0" smtClean="0"/>
              <a:t>Geveld en gelijmd aan een koperen geur,</a:t>
            </a:r>
          </a:p>
          <a:p>
            <a:pPr>
              <a:buNone/>
            </a:pPr>
            <a:r>
              <a:rPr lang="nl-BE" dirty="0" smtClean="0"/>
              <a:t>Gepunt,</a:t>
            </a:r>
          </a:p>
          <a:p>
            <a:pPr>
              <a:buNone/>
            </a:pPr>
            <a:r>
              <a:rPr lang="nl-BE" dirty="0" smtClean="0"/>
              <a:t>Gericht,</a:t>
            </a:r>
          </a:p>
          <a:p>
            <a:pPr>
              <a:buNone/>
            </a:pPr>
            <a:r>
              <a:rPr lang="nl-BE" dirty="0" smtClean="0"/>
              <a:t>Gepind als een vlinder</a:t>
            </a:r>
          </a:p>
          <a:p>
            <a:pPr>
              <a:buNone/>
            </a:pPr>
            <a:r>
              <a:rPr lang="nl-BE" dirty="0" smtClean="0"/>
              <a:t>In een vlam van honger, in een moeras van pijn.</a:t>
            </a:r>
          </a:p>
          <a:p>
            <a:pPr>
              <a:buNone/>
            </a:pPr>
            <a:r>
              <a:rPr lang="nl-BE" dirty="0" smtClean="0"/>
              <a:t>De naalden van ijzel en zand scheuren mijn huid.</a:t>
            </a:r>
          </a:p>
          <a:p>
            <a:pPr>
              <a:buNone/>
            </a:pPr>
            <a:r>
              <a:rPr lang="nl-BE" dirty="0" smtClean="0"/>
              <a:t>Mij heeft niemand meer genezen.</a:t>
            </a:r>
          </a:p>
          <a:p>
            <a:pPr>
              <a:buNone/>
            </a:pPr>
            <a:r>
              <a:rPr lang="nl-BE" dirty="0" smtClean="0"/>
              <a:t>Doofstom hangt mijn lied in de hagen.</a:t>
            </a:r>
          </a:p>
          <a:p>
            <a:pPr>
              <a:buNone/>
            </a:pPr>
            <a:r>
              <a:rPr lang="nl-BE" dirty="0" smtClean="0"/>
              <a:t>De tanden van mijn stem dringen alleen meer tot de maagden door,</a:t>
            </a:r>
          </a:p>
          <a:p>
            <a:pPr>
              <a:buNone/>
            </a:pPr>
            <a:r>
              <a:rPr lang="nl-BE" dirty="0" smtClean="0"/>
              <a:t>En wie is maagd nog maagdelijke bruidegom</a:t>
            </a:r>
          </a:p>
          <a:p>
            <a:pPr>
              <a:buNone/>
            </a:pPr>
            <a:r>
              <a:rPr lang="nl-BE" dirty="0" smtClean="0"/>
              <a:t>In deze branding?</a:t>
            </a:r>
          </a:p>
          <a:p>
            <a:pPr>
              <a:buNone/>
            </a:pPr>
            <a:r>
              <a:rPr lang="nl-BE" dirty="0" smtClean="0"/>
              <a:t> </a:t>
            </a:r>
          </a:p>
          <a:p>
            <a:pPr>
              <a:buNone/>
            </a:pPr>
            <a:endParaRPr lang="nl-BE" dirty="0"/>
          </a:p>
        </p:txBody>
      </p:sp>
      <p:sp>
        <p:nvSpPr>
          <p:cNvPr id="4" name="Tijdelijke aanduiding voor inhoud 3"/>
          <p:cNvSpPr>
            <a:spLocks noGrp="1"/>
          </p:cNvSpPr>
          <p:nvPr>
            <p:ph sz="half" idx="2"/>
          </p:nvPr>
        </p:nvSpPr>
        <p:spPr>
          <a:xfrm>
            <a:off x="4648200" y="1857364"/>
            <a:ext cx="4038600" cy="4268799"/>
          </a:xfrm>
        </p:spPr>
        <p:txBody>
          <a:bodyPr>
            <a:normAutofit fontScale="40000" lnSpcReduction="20000"/>
          </a:bodyPr>
          <a:lstStyle/>
          <a:p>
            <a:pPr>
              <a:buNone/>
            </a:pPr>
            <a:r>
              <a:rPr lang="nl-BE" dirty="0" smtClean="0"/>
              <a:t>(Een bloedkoraal ontstijgt in</a:t>
            </a:r>
          </a:p>
          <a:p>
            <a:pPr>
              <a:buNone/>
            </a:pPr>
            <a:r>
              <a:rPr lang="nl-BE" dirty="0" smtClean="0"/>
              <a:t>Vlokken mijn hongerlippen.</a:t>
            </a:r>
          </a:p>
          <a:p>
            <a:pPr>
              <a:buNone/>
            </a:pPr>
            <a:r>
              <a:rPr lang="nl-BE" dirty="0" smtClean="0"/>
              <a:t>Ik vervloek</a:t>
            </a:r>
          </a:p>
          <a:p>
            <a:pPr>
              <a:buNone/>
            </a:pPr>
            <a:r>
              <a:rPr lang="nl-BE" dirty="0" smtClean="0"/>
              <a:t>Het kaf en het klaver en de horde die op mijn daken</a:t>
            </a:r>
          </a:p>
          <a:p>
            <a:pPr>
              <a:buNone/>
            </a:pPr>
            <a:r>
              <a:rPr lang="nl-BE" dirty="0" smtClean="0"/>
              <a:t>De </a:t>
            </a:r>
            <a:r>
              <a:rPr lang="nl-BE" dirty="0" err="1" smtClean="0"/>
              <a:t>vaderdag</a:t>
            </a:r>
            <a:r>
              <a:rPr lang="nl-BE" dirty="0" smtClean="0"/>
              <a:t> uithangt – maar gij </a:t>
            </a:r>
            <a:r>
              <a:rPr lang="nl-BE" dirty="0" err="1" smtClean="0"/>
              <a:t>zijt</a:t>
            </a:r>
            <a:r>
              <a:rPr lang="nl-BE" dirty="0" smtClean="0"/>
              <a:t> van steen.</a:t>
            </a:r>
          </a:p>
          <a:p>
            <a:pPr>
              <a:buNone/>
            </a:pPr>
            <a:r>
              <a:rPr lang="nl-BE" dirty="0" smtClean="0"/>
              <a:t> </a:t>
            </a:r>
          </a:p>
          <a:p>
            <a:pPr>
              <a:buNone/>
            </a:pPr>
            <a:r>
              <a:rPr lang="nl-BE" dirty="0" smtClean="0"/>
              <a:t>Ik zing – maar gij </a:t>
            </a:r>
            <a:r>
              <a:rPr lang="nl-BE" dirty="0" err="1" smtClean="0"/>
              <a:t>zijt</a:t>
            </a:r>
            <a:r>
              <a:rPr lang="nl-BE" dirty="0" smtClean="0"/>
              <a:t> van veren en gij staat</a:t>
            </a:r>
          </a:p>
          <a:p>
            <a:pPr>
              <a:buNone/>
            </a:pPr>
            <a:r>
              <a:rPr lang="nl-BE" dirty="0" smtClean="0"/>
              <a:t>Als een roerdomp, een seinpaal van de treurnis.</a:t>
            </a:r>
          </a:p>
          <a:p>
            <a:pPr>
              <a:buNone/>
            </a:pPr>
            <a:r>
              <a:rPr lang="nl-BE" dirty="0" smtClean="0"/>
              <a:t>Of </a:t>
            </a:r>
            <a:r>
              <a:rPr lang="nl-BE" dirty="0" err="1" smtClean="0"/>
              <a:t>zijt</a:t>
            </a:r>
            <a:r>
              <a:rPr lang="nl-BE" dirty="0" smtClean="0"/>
              <a:t> gij een buizerd – daar – een wiegende buizerd?</a:t>
            </a:r>
          </a:p>
          <a:p>
            <a:pPr>
              <a:buNone/>
            </a:pPr>
            <a:r>
              <a:rPr lang="nl-BE" dirty="0" smtClean="0"/>
              <a:t>Of in het zuiden, lager, een ster, de gouden Stier?)</a:t>
            </a:r>
          </a:p>
          <a:p>
            <a:pPr>
              <a:buNone/>
            </a:pPr>
            <a:r>
              <a:rPr lang="nl-BE" dirty="0" smtClean="0"/>
              <a:t> </a:t>
            </a:r>
          </a:p>
          <a:p>
            <a:pPr>
              <a:buNone/>
            </a:pPr>
            <a:r>
              <a:rPr lang="nl-BE" dirty="0" smtClean="0"/>
              <a:t>Mij heeft niemand meer genezen.</a:t>
            </a:r>
          </a:p>
          <a:p>
            <a:pPr>
              <a:buNone/>
            </a:pPr>
            <a:r>
              <a:rPr lang="nl-BE" dirty="0" smtClean="0"/>
              <a:t>In mijn kelders is de delfstof der kennis aangebroken.</a:t>
            </a:r>
          </a:p>
          <a:p>
            <a:pPr>
              <a:buNone/>
            </a:pPr>
            <a:r>
              <a:rPr lang="nl-BE" dirty="0" smtClean="0"/>
              <a:t> </a:t>
            </a:r>
          </a:p>
          <a:p>
            <a:pPr>
              <a:buNone/>
            </a:pPr>
            <a:endParaRPr lang="nl-BE" dirty="0"/>
          </a:p>
        </p:txBody>
      </p:sp>
    </p:spTree>
    <p:extLst>
      <p:ext uri="{BB962C8B-B14F-4D97-AF65-F5344CB8AC3E}">
        <p14:creationId xmlns:p14="http://schemas.microsoft.com/office/powerpoint/2010/main" val="11715139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5" name="Tijdelijke aanduiding voor inhoud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848733"/>
            <a:ext cx="3792408" cy="5433467"/>
          </a:xfrm>
        </p:spPr>
      </p:pic>
      <p:pic>
        <p:nvPicPr>
          <p:cNvPr id="6" name="Tijdelijke aanduiding voor inhoud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29936" y="846138"/>
            <a:ext cx="3756864" cy="5433466"/>
          </a:xfrm>
        </p:spPr>
      </p:pic>
    </p:spTree>
    <p:extLst>
      <p:ext uri="{BB962C8B-B14F-4D97-AF65-F5344CB8AC3E}">
        <p14:creationId xmlns:p14="http://schemas.microsoft.com/office/powerpoint/2010/main" val="1070477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BE"/>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28" y="274638"/>
            <a:ext cx="4484567" cy="6326014"/>
          </a:xfrm>
        </p:spPr>
      </p:pic>
      <p:sp>
        <p:nvSpPr>
          <p:cNvPr id="5" name="Tekstvak 4"/>
          <p:cNvSpPr txBox="1"/>
          <p:nvPr/>
        </p:nvSpPr>
        <p:spPr>
          <a:xfrm>
            <a:off x="4788024" y="4653136"/>
            <a:ext cx="4104456" cy="1754326"/>
          </a:xfrm>
          <a:prstGeom prst="rect">
            <a:avLst/>
          </a:prstGeom>
          <a:noFill/>
        </p:spPr>
        <p:txBody>
          <a:bodyPr wrap="square" rtlCol="0">
            <a:spAutoFit/>
          </a:bodyPr>
          <a:lstStyle/>
          <a:p>
            <a:pPr>
              <a:buNone/>
            </a:pPr>
            <a:r>
              <a:rPr lang="nl-BE" dirty="0"/>
              <a:t>Hugo Brems, </a:t>
            </a:r>
            <a:r>
              <a:rPr lang="nl-BE" i="1" dirty="0"/>
              <a:t>Altijd weer vogels die nesten beginnen. Geschiedenis van de Nederlandse literatuur 1945-2005 </a:t>
            </a:r>
            <a:r>
              <a:rPr lang="nl-BE" dirty="0"/>
              <a:t>(Bert Bakker, Amsterdam, </a:t>
            </a:r>
            <a:r>
              <a:rPr lang="nl-BE" dirty="0" smtClean="0"/>
              <a:t>2006, p. 105-142)</a:t>
            </a:r>
          </a:p>
          <a:p>
            <a:pPr>
              <a:buNone/>
            </a:pPr>
            <a:endParaRPr lang="nl-BE" dirty="0"/>
          </a:p>
          <a:p>
            <a:pPr>
              <a:buNone/>
            </a:pPr>
            <a:r>
              <a:rPr lang="nl-BE" dirty="0" smtClean="0"/>
              <a:t>Beschikbaar op DBNL</a:t>
            </a:r>
            <a:endParaRPr lang="nl-BE" dirty="0"/>
          </a:p>
        </p:txBody>
      </p:sp>
    </p:spTree>
    <p:extLst>
      <p:ext uri="{BB962C8B-B14F-4D97-AF65-F5344CB8AC3E}">
        <p14:creationId xmlns:p14="http://schemas.microsoft.com/office/powerpoint/2010/main" val="38683935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14348" y="-142900"/>
            <a:ext cx="8229600" cy="1571628"/>
          </a:xfrm>
        </p:spPr>
        <p:txBody>
          <a:bodyPr>
            <a:normAutofit/>
          </a:bodyPr>
          <a:lstStyle/>
          <a:p>
            <a:r>
              <a:rPr lang="nl-BE" sz="3100" dirty="0">
                <a:solidFill>
                  <a:srgbClr val="C00000"/>
                </a:solidFill>
              </a:rPr>
              <a:t>T</a:t>
            </a:r>
            <a:r>
              <a:rPr lang="nl-BE" sz="3100" dirty="0" smtClean="0">
                <a:solidFill>
                  <a:srgbClr val="C00000"/>
                </a:solidFill>
              </a:rPr>
              <a:t>wee literaire paradigma’s</a:t>
            </a:r>
            <a:r>
              <a:rPr lang="nl-BE" sz="3100" dirty="0" smtClean="0"/>
              <a:t> </a:t>
            </a:r>
            <a:br>
              <a:rPr lang="nl-BE" sz="3100" dirty="0" smtClean="0"/>
            </a:br>
            <a:r>
              <a:rPr lang="nl-BE" sz="3100" dirty="0" smtClean="0"/>
              <a:t>traditie en experiment</a:t>
            </a:r>
            <a:endParaRPr lang="nl-BE" sz="3100" dirty="0"/>
          </a:p>
        </p:txBody>
      </p:sp>
      <p:sp>
        <p:nvSpPr>
          <p:cNvPr id="3" name="Tijdelijke aanduiding voor inhoud 2"/>
          <p:cNvSpPr>
            <a:spLocks noGrp="1"/>
          </p:cNvSpPr>
          <p:nvPr>
            <p:ph sz="half" idx="1"/>
          </p:nvPr>
        </p:nvSpPr>
        <p:spPr/>
        <p:txBody>
          <a:bodyPr>
            <a:normAutofit fontScale="25000" lnSpcReduction="20000"/>
          </a:bodyPr>
          <a:lstStyle/>
          <a:p>
            <a:pPr>
              <a:buNone/>
            </a:pPr>
            <a:r>
              <a:rPr lang="nl-BE" sz="5600" b="1" dirty="0"/>
              <a:t>oude snaar – Karel </a:t>
            </a:r>
            <a:r>
              <a:rPr lang="nl-BE" sz="5600" b="1" dirty="0" err="1"/>
              <a:t>Jonckheere</a:t>
            </a:r>
            <a:endParaRPr lang="nl-BE" sz="5600" dirty="0"/>
          </a:p>
          <a:p>
            <a:pPr>
              <a:buNone/>
            </a:pPr>
            <a:r>
              <a:rPr lang="nl-BE" sz="5600" dirty="0"/>
              <a:t> </a:t>
            </a:r>
          </a:p>
          <a:p>
            <a:pPr>
              <a:buNone/>
            </a:pPr>
            <a:r>
              <a:rPr lang="nl-BE" sz="5600" dirty="0"/>
              <a:t>Eindelijk veilig de schemer beleven</a:t>
            </a:r>
          </a:p>
          <a:p>
            <a:pPr>
              <a:buNone/>
            </a:pPr>
            <a:r>
              <a:rPr lang="nl-BE" sz="5600" dirty="0"/>
              <a:t>die opklaart uit de misdadige dag.</a:t>
            </a:r>
          </a:p>
          <a:p>
            <a:pPr>
              <a:buNone/>
            </a:pPr>
            <a:r>
              <a:rPr lang="nl-BE" sz="5600" dirty="0"/>
              <a:t>De dieren heb ik droog voeder gegeven.</a:t>
            </a:r>
          </a:p>
          <a:p>
            <a:pPr>
              <a:buNone/>
            </a:pPr>
            <a:r>
              <a:rPr lang="nl-BE" sz="5600" dirty="0"/>
              <a:t>Gij vraagt of de haard reeds branden mag.</a:t>
            </a:r>
          </a:p>
          <a:p>
            <a:pPr>
              <a:buNone/>
            </a:pPr>
            <a:r>
              <a:rPr lang="nl-BE" sz="5600" dirty="0"/>
              <a:t> </a:t>
            </a:r>
          </a:p>
          <a:p>
            <a:pPr>
              <a:buNone/>
            </a:pPr>
            <a:r>
              <a:rPr lang="nl-BE" sz="5600" dirty="0"/>
              <a:t>Het hout lag gereed. De vlam op uw handen</a:t>
            </a:r>
          </a:p>
          <a:p>
            <a:pPr>
              <a:buNone/>
            </a:pPr>
            <a:r>
              <a:rPr lang="nl-BE" sz="5600" dirty="0"/>
              <a:t>heeft in de zomer haar les niet verleerd.</a:t>
            </a:r>
          </a:p>
          <a:p>
            <a:pPr>
              <a:buNone/>
            </a:pPr>
            <a:r>
              <a:rPr lang="nl-BE" sz="5600" dirty="0"/>
              <a:t>Vertrouwd betast ze ’t gezicht van de wanden.</a:t>
            </a:r>
          </a:p>
          <a:p>
            <a:pPr>
              <a:buNone/>
            </a:pPr>
            <a:r>
              <a:rPr lang="nl-BE" sz="5600" dirty="0"/>
              <a:t>De ziel in het koper is weergekeerd.</a:t>
            </a:r>
          </a:p>
          <a:p>
            <a:pPr>
              <a:buNone/>
            </a:pPr>
            <a:r>
              <a:rPr lang="nl-BE" sz="5600" dirty="0"/>
              <a:t> </a:t>
            </a:r>
          </a:p>
          <a:p>
            <a:pPr>
              <a:buNone/>
            </a:pPr>
            <a:r>
              <a:rPr lang="nl-BE" sz="5600" dirty="0"/>
              <a:t>Kom voor het raam. Boven franjes van dennen</a:t>
            </a:r>
          </a:p>
          <a:p>
            <a:pPr>
              <a:buNone/>
            </a:pPr>
            <a:r>
              <a:rPr lang="nl-BE" sz="5600" dirty="0"/>
              <a:t>Heft zich een teil vol dooraderde schijn.</a:t>
            </a:r>
          </a:p>
          <a:p>
            <a:pPr>
              <a:buNone/>
            </a:pPr>
            <a:r>
              <a:rPr lang="nl-BE" sz="5600" dirty="0"/>
              <a:t>Een teunisbloem komt de avond verkennen</a:t>
            </a:r>
          </a:p>
          <a:p>
            <a:pPr>
              <a:buNone/>
            </a:pPr>
            <a:r>
              <a:rPr lang="nl-BE" sz="5600" dirty="0"/>
              <a:t>Om straks in het donker inkeer te zijn.</a:t>
            </a:r>
          </a:p>
          <a:p>
            <a:pPr>
              <a:buNone/>
            </a:pPr>
            <a:r>
              <a:rPr lang="nl-BE" sz="5600" dirty="0"/>
              <a:t> </a:t>
            </a:r>
          </a:p>
          <a:p>
            <a:pPr>
              <a:buNone/>
            </a:pPr>
            <a:r>
              <a:rPr lang="nl-BE" sz="5600" dirty="0"/>
              <a:t>Nog is het geen herfst. De weemoed kan wachten.</a:t>
            </a:r>
          </a:p>
          <a:p>
            <a:pPr>
              <a:buNone/>
            </a:pPr>
            <a:r>
              <a:rPr lang="nl-BE" sz="5600" dirty="0"/>
              <a:t>Hij kent ons vanouds. Hij zal het verstaan</a:t>
            </a:r>
          </a:p>
          <a:p>
            <a:pPr>
              <a:buNone/>
            </a:pPr>
            <a:r>
              <a:rPr lang="nl-BE" sz="5600" dirty="0"/>
              <a:t>en eenzaam in een oud nest gaan vernachten.</a:t>
            </a:r>
          </a:p>
          <a:p>
            <a:pPr>
              <a:buNone/>
            </a:pPr>
            <a:r>
              <a:rPr lang="nl-BE" sz="5600" dirty="0"/>
              <a:t>Wij hebben recht op een zachter vergaan. </a:t>
            </a:r>
          </a:p>
          <a:p>
            <a:pPr>
              <a:buNone/>
            </a:pPr>
            <a:endParaRPr lang="nl-BE" dirty="0"/>
          </a:p>
        </p:txBody>
      </p:sp>
      <p:sp>
        <p:nvSpPr>
          <p:cNvPr id="4" name="Tijdelijke aanduiding voor inhoud 3"/>
          <p:cNvSpPr>
            <a:spLocks noGrp="1"/>
          </p:cNvSpPr>
          <p:nvPr>
            <p:ph sz="half" idx="2"/>
          </p:nvPr>
        </p:nvSpPr>
        <p:spPr>
          <a:xfrm>
            <a:off x="4648200" y="1428736"/>
            <a:ext cx="4038600" cy="4697427"/>
          </a:xfrm>
        </p:spPr>
        <p:txBody>
          <a:bodyPr>
            <a:normAutofit fontScale="25000" lnSpcReduction="20000"/>
          </a:bodyPr>
          <a:lstStyle/>
          <a:p>
            <a:pPr>
              <a:buNone/>
            </a:pPr>
            <a:endParaRPr lang="nl-BE" sz="3600" dirty="0"/>
          </a:p>
          <a:p>
            <a:pPr>
              <a:buNone/>
            </a:pPr>
            <a:r>
              <a:rPr lang="nl-BE" dirty="0"/>
              <a:t> </a:t>
            </a:r>
          </a:p>
          <a:p>
            <a:endParaRPr lang="nl-BE" dirty="0"/>
          </a:p>
        </p:txBody>
      </p:sp>
      <p:sp>
        <p:nvSpPr>
          <p:cNvPr id="5" name="Tekstvak 4"/>
          <p:cNvSpPr txBox="1"/>
          <p:nvPr/>
        </p:nvSpPr>
        <p:spPr>
          <a:xfrm>
            <a:off x="5429256" y="1571612"/>
            <a:ext cx="3429024" cy="5016758"/>
          </a:xfrm>
          <a:prstGeom prst="rect">
            <a:avLst/>
          </a:prstGeom>
          <a:noFill/>
        </p:spPr>
        <p:txBody>
          <a:bodyPr wrap="square" rtlCol="0">
            <a:spAutoFit/>
          </a:bodyPr>
          <a:lstStyle/>
          <a:p>
            <a:r>
              <a:rPr lang="nl-BE" sz="1600" b="1" dirty="0"/>
              <a:t>t</a:t>
            </a:r>
            <a:r>
              <a:rPr lang="nl-BE" sz="1600" b="1" dirty="0" smtClean="0"/>
              <a:t>raditionele poëzie:</a:t>
            </a:r>
          </a:p>
          <a:p>
            <a:endParaRPr lang="nl-BE" sz="1600" dirty="0" smtClean="0"/>
          </a:p>
          <a:p>
            <a:r>
              <a:rPr lang="nl-BE" sz="1600" dirty="0" smtClean="0"/>
              <a:t>* poëticale opvatting: </a:t>
            </a:r>
          </a:p>
          <a:p>
            <a:r>
              <a:rPr lang="nl-BE" sz="1600" dirty="0" smtClean="0"/>
              <a:t>- gestileerde expressie van het individuele gemoedsleven</a:t>
            </a:r>
            <a:endParaRPr lang="nl-BE" sz="1600" dirty="0"/>
          </a:p>
          <a:p>
            <a:pPr>
              <a:buFontTx/>
              <a:buChar char="-"/>
            </a:pPr>
            <a:r>
              <a:rPr lang="nl-BE" sz="1600" dirty="0" smtClean="0"/>
              <a:t> harmonisch mens- en wereldbeeld</a:t>
            </a:r>
          </a:p>
          <a:p>
            <a:pPr>
              <a:buFontTx/>
              <a:buChar char="-"/>
            </a:pPr>
            <a:r>
              <a:rPr lang="nl-BE" sz="1600" dirty="0"/>
              <a:t> </a:t>
            </a:r>
            <a:r>
              <a:rPr lang="nl-BE" sz="1600" dirty="0" smtClean="0"/>
              <a:t>op expressie en communicatie gerichte poëzie</a:t>
            </a:r>
          </a:p>
          <a:p>
            <a:endParaRPr lang="nl-BE" sz="1600" dirty="0"/>
          </a:p>
          <a:p>
            <a:r>
              <a:rPr lang="nl-BE" sz="1600" dirty="0" smtClean="0"/>
              <a:t>* institutionele context:</a:t>
            </a:r>
          </a:p>
          <a:p>
            <a:pPr>
              <a:buFontTx/>
              <a:buChar char="-"/>
            </a:pPr>
            <a:r>
              <a:rPr lang="nl-BE" sz="1600" dirty="0" smtClean="0"/>
              <a:t> gezaghebbende periodieken en commerciële uitgeverijen</a:t>
            </a:r>
          </a:p>
          <a:p>
            <a:pPr>
              <a:buFontTx/>
              <a:buChar char="-"/>
            </a:pPr>
            <a:r>
              <a:rPr lang="nl-BE" sz="1600" dirty="0"/>
              <a:t> </a:t>
            </a:r>
            <a:r>
              <a:rPr lang="nl-BE" sz="1600" dirty="0" smtClean="0"/>
              <a:t>aandacht in de literatuurkritiek en literaire prijzen</a:t>
            </a:r>
          </a:p>
          <a:p>
            <a:endParaRPr lang="nl-BE" sz="1600" dirty="0"/>
          </a:p>
          <a:p>
            <a:r>
              <a:rPr lang="nl-BE" sz="1600" dirty="0" smtClean="0"/>
              <a:t>* overkoepelende term voor </a:t>
            </a:r>
            <a:r>
              <a:rPr lang="nl-BE" sz="1600" dirty="0" err="1" smtClean="0"/>
              <a:t>stemmings</a:t>
            </a:r>
            <a:r>
              <a:rPr lang="nl-BE" sz="1600" dirty="0" smtClean="0"/>
              <a:t>- of belijdenispoëzie, neoklassieke poëzie (met maniëristische accenten), ‘</a:t>
            </a:r>
            <a:r>
              <a:rPr lang="nl-BE" sz="1600" dirty="0" err="1" smtClean="0"/>
              <a:t>numineuze</a:t>
            </a:r>
            <a:r>
              <a:rPr lang="nl-BE" sz="1600" dirty="0" smtClean="0"/>
              <a:t>’ of filosofisch georiënteerde poëzie etc.</a:t>
            </a:r>
            <a:endParaRPr lang="nl-BE"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7158" y="-1143000"/>
            <a:ext cx="8229600" cy="1143000"/>
          </a:xfrm>
        </p:spPr>
        <p:txBody>
          <a:bodyPr/>
          <a:lstStyle/>
          <a:p>
            <a:endParaRPr lang="nl-BE"/>
          </a:p>
        </p:txBody>
      </p:sp>
      <p:sp>
        <p:nvSpPr>
          <p:cNvPr id="3" name="Tijdelijke aanduiding voor inhoud 2"/>
          <p:cNvSpPr>
            <a:spLocks noGrp="1"/>
          </p:cNvSpPr>
          <p:nvPr>
            <p:ph sz="half" idx="1"/>
          </p:nvPr>
        </p:nvSpPr>
        <p:spPr>
          <a:xfrm>
            <a:off x="457200" y="142852"/>
            <a:ext cx="4038600" cy="5983311"/>
          </a:xfrm>
        </p:spPr>
        <p:txBody>
          <a:bodyPr>
            <a:noAutofit/>
          </a:bodyPr>
          <a:lstStyle/>
          <a:p>
            <a:pPr>
              <a:buNone/>
            </a:pPr>
            <a:r>
              <a:rPr lang="nl-BE" sz="900" b="1" dirty="0" err="1" smtClean="0"/>
              <a:t>Marsua</a:t>
            </a:r>
            <a:r>
              <a:rPr lang="nl-BE" sz="900" b="1" dirty="0" smtClean="0"/>
              <a:t> – Hugo Claus</a:t>
            </a:r>
            <a:endParaRPr lang="nl-BE" sz="900" dirty="0" smtClean="0"/>
          </a:p>
          <a:p>
            <a:pPr>
              <a:buNone/>
            </a:pPr>
            <a:r>
              <a:rPr lang="nl-BE" sz="900" dirty="0" smtClean="0"/>
              <a:t> </a:t>
            </a:r>
          </a:p>
          <a:p>
            <a:pPr>
              <a:buNone/>
            </a:pPr>
            <a:r>
              <a:rPr lang="nl-BE" sz="900" dirty="0" smtClean="0"/>
              <a:t>De koorts van mijn lied, de landwijn van mijn stem</a:t>
            </a:r>
          </a:p>
          <a:p>
            <a:pPr>
              <a:buNone/>
            </a:pPr>
            <a:r>
              <a:rPr lang="nl-BE" sz="900" dirty="0" smtClean="0"/>
              <a:t>Lieten hem deinzend achter, Wolfskeel </a:t>
            </a:r>
            <a:r>
              <a:rPr lang="nl-BE" sz="900" dirty="0" err="1" smtClean="0"/>
              <a:t>Apollo</a:t>
            </a:r>
            <a:r>
              <a:rPr lang="nl-BE" sz="900" dirty="0" smtClean="0"/>
              <a:t>,</a:t>
            </a:r>
          </a:p>
          <a:p>
            <a:pPr>
              <a:buNone/>
            </a:pPr>
            <a:r>
              <a:rPr lang="nl-BE" sz="900" dirty="0" smtClean="0"/>
              <a:t>De God die zijn knapen verstikte en zwammen,</a:t>
            </a:r>
          </a:p>
          <a:p>
            <a:pPr>
              <a:buNone/>
            </a:pPr>
            <a:r>
              <a:rPr lang="nl-BE" sz="900" dirty="0" smtClean="0"/>
              <a:t>Botte messen zong, wolfskeel, grintgezang.</a:t>
            </a:r>
          </a:p>
          <a:p>
            <a:pPr>
              <a:buNone/>
            </a:pPr>
            <a:r>
              <a:rPr lang="nl-BE" sz="900" dirty="0" smtClean="0"/>
              <a:t> </a:t>
            </a:r>
          </a:p>
          <a:p>
            <a:pPr>
              <a:buNone/>
            </a:pPr>
            <a:r>
              <a:rPr lang="nl-BE" sz="900" dirty="0" smtClean="0"/>
              <a:t>Toen </a:t>
            </a:r>
            <a:r>
              <a:rPr lang="nl-BE" sz="900" dirty="0" err="1" smtClean="0"/>
              <a:t>vlerkte</a:t>
            </a:r>
            <a:r>
              <a:rPr lang="nl-BE" sz="900" dirty="0" smtClean="0"/>
              <a:t> hij op, gesmaad,</a:t>
            </a:r>
          </a:p>
          <a:p>
            <a:pPr>
              <a:buNone/>
            </a:pPr>
            <a:r>
              <a:rPr lang="nl-BE" sz="900" dirty="0" smtClean="0"/>
              <a:t>En brak mijn keel.</a:t>
            </a:r>
          </a:p>
          <a:p>
            <a:pPr>
              <a:buNone/>
            </a:pPr>
            <a:r>
              <a:rPr lang="nl-BE" sz="900" dirty="0" smtClean="0"/>
              <a:t>Ik werd gebonden aan een boom, gevild werd ik, gepriemd</a:t>
            </a:r>
          </a:p>
          <a:p>
            <a:pPr>
              <a:buNone/>
            </a:pPr>
            <a:r>
              <a:rPr lang="nl-BE" sz="900" dirty="0" smtClean="0"/>
              <a:t>Tot het water van zijn </a:t>
            </a:r>
            <a:r>
              <a:rPr lang="nl-BE" sz="900" dirty="0" err="1" smtClean="0"/>
              <a:t>langlippige</a:t>
            </a:r>
            <a:r>
              <a:rPr lang="nl-BE" sz="900" dirty="0" smtClean="0"/>
              <a:t> woorden in mijn oren vloeide,</a:t>
            </a:r>
          </a:p>
          <a:p>
            <a:pPr>
              <a:buNone/>
            </a:pPr>
            <a:r>
              <a:rPr lang="nl-BE" sz="900" dirty="0" smtClean="0"/>
              <a:t>Die </a:t>
            </a:r>
            <a:r>
              <a:rPr lang="nl-BE" sz="900" dirty="0" err="1" smtClean="0"/>
              <a:t>ingeweld</a:t>
            </a:r>
            <a:r>
              <a:rPr lang="nl-BE" sz="900" dirty="0" smtClean="0"/>
              <a:t> begaven.</a:t>
            </a:r>
          </a:p>
          <a:p>
            <a:pPr>
              <a:buNone/>
            </a:pPr>
            <a:r>
              <a:rPr lang="nl-BE" sz="900" dirty="0" smtClean="0"/>
              <a:t> </a:t>
            </a:r>
          </a:p>
          <a:p>
            <a:pPr>
              <a:buNone/>
            </a:pPr>
            <a:r>
              <a:rPr lang="nl-BE" sz="900" dirty="0" smtClean="0"/>
              <a:t>Zie mij, gebonden aan de touwen van een geluidloos ruim,</a:t>
            </a:r>
          </a:p>
          <a:p>
            <a:pPr>
              <a:buNone/>
            </a:pPr>
            <a:r>
              <a:rPr lang="nl-BE" sz="900" dirty="0" smtClean="0"/>
              <a:t>Geveld en gelijmd aan een koperen geur,</a:t>
            </a:r>
          </a:p>
          <a:p>
            <a:pPr>
              <a:buNone/>
            </a:pPr>
            <a:r>
              <a:rPr lang="nl-BE" sz="900" dirty="0" smtClean="0"/>
              <a:t>Gepunt,</a:t>
            </a:r>
          </a:p>
          <a:p>
            <a:pPr>
              <a:buNone/>
            </a:pPr>
            <a:r>
              <a:rPr lang="nl-BE" sz="900" dirty="0" smtClean="0"/>
              <a:t>Gericht,</a:t>
            </a:r>
          </a:p>
          <a:p>
            <a:pPr>
              <a:buNone/>
            </a:pPr>
            <a:r>
              <a:rPr lang="nl-BE" sz="900" dirty="0" smtClean="0"/>
              <a:t>Gepind als een vlinder</a:t>
            </a:r>
          </a:p>
          <a:p>
            <a:pPr>
              <a:buNone/>
            </a:pPr>
            <a:r>
              <a:rPr lang="nl-BE" sz="900" dirty="0" smtClean="0"/>
              <a:t>In een vlam van honger, in een moeras van pijn.</a:t>
            </a:r>
          </a:p>
          <a:p>
            <a:pPr>
              <a:buNone/>
            </a:pPr>
            <a:r>
              <a:rPr lang="nl-BE" sz="900" dirty="0" smtClean="0"/>
              <a:t>De naalden van ijzel en zand scheuren mijn huid.</a:t>
            </a:r>
          </a:p>
          <a:p>
            <a:pPr>
              <a:buNone/>
            </a:pPr>
            <a:r>
              <a:rPr lang="nl-BE" sz="900" dirty="0" smtClean="0"/>
              <a:t>Mij heeft niemand meer genezen.</a:t>
            </a:r>
          </a:p>
          <a:p>
            <a:pPr>
              <a:buNone/>
            </a:pPr>
            <a:r>
              <a:rPr lang="nl-BE" sz="900" dirty="0" smtClean="0"/>
              <a:t>Doofstom hangt mijn lied in de hagen.</a:t>
            </a:r>
          </a:p>
          <a:p>
            <a:pPr>
              <a:buNone/>
            </a:pPr>
            <a:r>
              <a:rPr lang="nl-BE" sz="900" dirty="0" smtClean="0"/>
              <a:t>De tanden van mijn stem dringen alleen meer tot de maagden door,</a:t>
            </a:r>
          </a:p>
          <a:p>
            <a:pPr>
              <a:buNone/>
            </a:pPr>
            <a:r>
              <a:rPr lang="nl-BE" sz="900" dirty="0" smtClean="0"/>
              <a:t>En wie is maagd nog maagdelijke bruidegom</a:t>
            </a:r>
          </a:p>
          <a:p>
            <a:pPr>
              <a:buNone/>
            </a:pPr>
            <a:r>
              <a:rPr lang="nl-BE" sz="900" dirty="0" smtClean="0"/>
              <a:t>In deze branding?</a:t>
            </a:r>
          </a:p>
          <a:p>
            <a:pPr>
              <a:buNone/>
            </a:pPr>
            <a:r>
              <a:rPr lang="nl-BE" sz="900" dirty="0" smtClean="0"/>
              <a:t> </a:t>
            </a:r>
          </a:p>
          <a:p>
            <a:pPr>
              <a:buNone/>
            </a:pPr>
            <a:r>
              <a:rPr lang="nl-BE" sz="900" dirty="0" smtClean="0"/>
              <a:t>(Een bloedkoraal ontstijgt in</a:t>
            </a:r>
          </a:p>
          <a:p>
            <a:pPr>
              <a:buNone/>
            </a:pPr>
            <a:r>
              <a:rPr lang="nl-BE" sz="900" dirty="0" smtClean="0"/>
              <a:t>Vlokken mijn hongerlippen.</a:t>
            </a:r>
          </a:p>
          <a:p>
            <a:pPr>
              <a:buNone/>
            </a:pPr>
            <a:r>
              <a:rPr lang="nl-BE" sz="900" dirty="0" smtClean="0"/>
              <a:t>Ik vervloek</a:t>
            </a:r>
          </a:p>
          <a:p>
            <a:pPr>
              <a:buNone/>
            </a:pPr>
            <a:r>
              <a:rPr lang="nl-BE" sz="900" dirty="0" smtClean="0"/>
              <a:t>Het kaf en het klaver en de horde die op mijn daken</a:t>
            </a:r>
          </a:p>
          <a:p>
            <a:pPr>
              <a:buNone/>
            </a:pPr>
            <a:r>
              <a:rPr lang="nl-BE" sz="900" dirty="0" smtClean="0"/>
              <a:t>De vadervlag uithangt – maar gij </a:t>
            </a:r>
            <a:r>
              <a:rPr lang="nl-BE" sz="900" dirty="0" err="1" smtClean="0"/>
              <a:t>zijt</a:t>
            </a:r>
            <a:r>
              <a:rPr lang="nl-BE" sz="900" dirty="0" smtClean="0"/>
              <a:t> van steen.</a:t>
            </a:r>
          </a:p>
          <a:p>
            <a:pPr>
              <a:buNone/>
            </a:pPr>
            <a:r>
              <a:rPr lang="nl-BE" sz="900" dirty="0" smtClean="0"/>
              <a:t> </a:t>
            </a:r>
          </a:p>
          <a:p>
            <a:pPr>
              <a:buNone/>
            </a:pPr>
            <a:r>
              <a:rPr lang="nl-BE" sz="900" dirty="0" smtClean="0"/>
              <a:t>Ik zing – maar gij </a:t>
            </a:r>
            <a:r>
              <a:rPr lang="nl-BE" sz="900" dirty="0" err="1" smtClean="0"/>
              <a:t>zijt</a:t>
            </a:r>
            <a:r>
              <a:rPr lang="nl-BE" sz="900" dirty="0" smtClean="0"/>
              <a:t> van veren en gij staat</a:t>
            </a:r>
          </a:p>
          <a:p>
            <a:pPr>
              <a:buNone/>
            </a:pPr>
            <a:r>
              <a:rPr lang="nl-BE" sz="900" dirty="0" smtClean="0"/>
              <a:t>Als een roerdomp, een seinpaal van de treurnis.</a:t>
            </a:r>
          </a:p>
          <a:p>
            <a:pPr>
              <a:buNone/>
            </a:pPr>
            <a:r>
              <a:rPr lang="nl-BE" sz="900" dirty="0" smtClean="0"/>
              <a:t>Of </a:t>
            </a:r>
            <a:r>
              <a:rPr lang="nl-BE" sz="900" dirty="0" err="1" smtClean="0"/>
              <a:t>zijt</a:t>
            </a:r>
            <a:r>
              <a:rPr lang="nl-BE" sz="900" dirty="0" smtClean="0"/>
              <a:t> gij een buizerd – daar – een wiegende buizerd?</a:t>
            </a:r>
          </a:p>
          <a:p>
            <a:pPr>
              <a:buNone/>
            </a:pPr>
            <a:r>
              <a:rPr lang="nl-BE" sz="900" dirty="0" smtClean="0"/>
              <a:t>Of in het zuiden, lager, een ster, de gouden Stier?)</a:t>
            </a:r>
          </a:p>
          <a:p>
            <a:pPr>
              <a:buNone/>
            </a:pPr>
            <a:r>
              <a:rPr lang="nl-BE" sz="900" dirty="0" smtClean="0"/>
              <a:t> </a:t>
            </a:r>
          </a:p>
          <a:p>
            <a:pPr>
              <a:buNone/>
            </a:pPr>
            <a:r>
              <a:rPr lang="nl-BE" sz="900" dirty="0" smtClean="0"/>
              <a:t>Mij heeft niemand meer genezen.</a:t>
            </a:r>
          </a:p>
          <a:p>
            <a:pPr>
              <a:buNone/>
            </a:pPr>
            <a:r>
              <a:rPr lang="nl-BE" sz="900" dirty="0" smtClean="0"/>
              <a:t>In mijn kelders is de delfstof der kennis aangebroken.</a:t>
            </a:r>
            <a:endParaRPr lang="nl-BE" sz="900" dirty="0"/>
          </a:p>
        </p:txBody>
      </p:sp>
      <p:sp>
        <p:nvSpPr>
          <p:cNvPr id="4" name="Tijdelijke aanduiding voor inhoud 3"/>
          <p:cNvSpPr>
            <a:spLocks noGrp="1"/>
          </p:cNvSpPr>
          <p:nvPr>
            <p:ph sz="half" idx="2"/>
          </p:nvPr>
        </p:nvSpPr>
        <p:spPr>
          <a:xfrm>
            <a:off x="4648200" y="428604"/>
            <a:ext cx="4038600" cy="5697559"/>
          </a:xfrm>
        </p:spPr>
        <p:txBody>
          <a:bodyPr>
            <a:normAutofit/>
          </a:bodyPr>
          <a:lstStyle/>
          <a:p>
            <a:pPr>
              <a:buNone/>
            </a:pPr>
            <a:r>
              <a:rPr lang="nl-BE" sz="1600" b="1" dirty="0"/>
              <a:t>e</a:t>
            </a:r>
            <a:r>
              <a:rPr lang="nl-BE" sz="1600" b="1" dirty="0" smtClean="0"/>
              <a:t>xperimentele/modernistische poëzie:</a:t>
            </a:r>
            <a:endParaRPr lang="nl-BE" sz="1600" dirty="0" smtClean="0"/>
          </a:p>
          <a:p>
            <a:pPr>
              <a:buNone/>
            </a:pPr>
            <a:endParaRPr lang="nl-BE" sz="1600" b="1" dirty="0"/>
          </a:p>
          <a:p>
            <a:pPr>
              <a:buNone/>
            </a:pPr>
            <a:r>
              <a:rPr lang="nl-BE" sz="1600" dirty="0" smtClean="0"/>
              <a:t>* poëticale opvatting:</a:t>
            </a:r>
          </a:p>
          <a:p>
            <a:pPr>
              <a:buNone/>
            </a:pPr>
            <a:r>
              <a:rPr lang="nl-BE" sz="1600" dirty="0" smtClean="0"/>
              <a:t>- “</a:t>
            </a:r>
            <a:r>
              <a:rPr lang="nl-BE" sz="1600" dirty="0" err="1" smtClean="0"/>
              <a:t>work</a:t>
            </a:r>
            <a:r>
              <a:rPr lang="nl-BE" sz="1600" dirty="0" smtClean="0"/>
              <a:t> in </a:t>
            </a:r>
            <a:r>
              <a:rPr lang="nl-BE" sz="1600" dirty="0" err="1" smtClean="0"/>
              <a:t>progress</a:t>
            </a:r>
            <a:r>
              <a:rPr lang="nl-BE" sz="1600" dirty="0" smtClean="0"/>
              <a:t>”: het gedicht als onafgewerkt product</a:t>
            </a:r>
          </a:p>
          <a:p>
            <a:pPr>
              <a:buNone/>
            </a:pPr>
            <a:r>
              <a:rPr lang="nl-BE" sz="1600" dirty="0" smtClean="0"/>
              <a:t>- experiment met taal, ideeën en uitdrukkingsvormen</a:t>
            </a:r>
          </a:p>
          <a:p>
            <a:pPr>
              <a:buNone/>
            </a:pPr>
            <a:r>
              <a:rPr lang="nl-BE" sz="1600" dirty="0" smtClean="0"/>
              <a:t>- disharmonie, incoherentie, </a:t>
            </a:r>
            <a:r>
              <a:rPr lang="nl-BE" sz="1600" dirty="0" err="1" smtClean="0"/>
              <a:t>acausaliteit</a:t>
            </a:r>
            <a:endParaRPr lang="nl-BE" sz="1600" dirty="0" smtClean="0"/>
          </a:p>
          <a:p>
            <a:pPr>
              <a:buNone/>
            </a:pPr>
            <a:r>
              <a:rPr lang="nl-BE" sz="1600" dirty="0" smtClean="0"/>
              <a:t>- versplinterd mens- en wereldbeeld</a:t>
            </a:r>
          </a:p>
          <a:p>
            <a:pPr>
              <a:buNone/>
            </a:pPr>
            <a:endParaRPr lang="nl-BE" sz="1600" dirty="0" smtClean="0"/>
          </a:p>
          <a:p>
            <a:pPr>
              <a:buNone/>
            </a:pPr>
            <a:r>
              <a:rPr lang="nl-BE" sz="1600" dirty="0" smtClean="0"/>
              <a:t>* institutionele context:</a:t>
            </a:r>
          </a:p>
          <a:p>
            <a:pPr>
              <a:buNone/>
            </a:pPr>
            <a:r>
              <a:rPr lang="nl-BE" sz="1600" dirty="0" smtClean="0"/>
              <a:t>- uitgaven in eigen beheer, weinig recensie-exemplaren, geringe literaire erkenning </a:t>
            </a:r>
          </a:p>
          <a:p>
            <a:pPr>
              <a:buFontTx/>
              <a:buChar char="-"/>
            </a:pPr>
            <a:endParaRPr lang="nl-BE" sz="1600" dirty="0"/>
          </a:p>
          <a:p>
            <a:pPr>
              <a:buNone/>
            </a:pPr>
            <a:r>
              <a:rPr lang="nl-BE" sz="1600" dirty="0" smtClean="0"/>
              <a:t>* ‘experiment’ als overkoepelende term</a:t>
            </a:r>
          </a:p>
          <a:p>
            <a:pPr marL="0" indent="0">
              <a:buNone/>
            </a:pPr>
            <a:r>
              <a:rPr lang="nl-BE" sz="1600" dirty="0" smtClean="0"/>
              <a:t>* Beweging van Vijftig (Andreus, Campert, Claus, Kouwenaar, Lucebert, Schierbeek…)</a:t>
            </a:r>
          </a:p>
        </p:txBody>
      </p:sp>
      <p:pic>
        <p:nvPicPr>
          <p:cNvPr id="5" name="Afbeelding 4" descr="Hugo Claus 1.jpeg"/>
          <p:cNvPicPr>
            <a:picLocks noChangeAspect="1"/>
          </p:cNvPicPr>
          <p:nvPr/>
        </p:nvPicPr>
        <p:blipFill>
          <a:blip r:embed="rId2" cstate="print"/>
          <a:stretch>
            <a:fillRect/>
          </a:stretch>
        </p:blipFill>
        <p:spPr>
          <a:xfrm>
            <a:off x="4788024" y="5229200"/>
            <a:ext cx="1562100" cy="15621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BE" sz="3200" dirty="0">
                <a:solidFill>
                  <a:srgbClr val="C00000"/>
                </a:solidFill>
              </a:rPr>
              <a:t>a</a:t>
            </a:r>
            <a:r>
              <a:rPr lang="nl-BE" sz="3200" dirty="0" smtClean="0">
                <a:solidFill>
                  <a:srgbClr val="C00000"/>
                </a:solidFill>
              </a:rPr>
              <a:t>ssimilerende bewegingen </a:t>
            </a:r>
            <a:r>
              <a:rPr lang="nl-BE" sz="3200" dirty="0" smtClean="0"/>
              <a:t>in het poëzieveld: gematigd experimentele en traditionele poëzie </a:t>
            </a:r>
            <a:br>
              <a:rPr lang="nl-BE" sz="3200" dirty="0" smtClean="0"/>
            </a:br>
            <a:r>
              <a:rPr lang="nl-BE" sz="2200" dirty="0" smtClean="0"/>
              <a:t>eind jaren vijftig tot medio jaren zestig in de Vlaamse poëzie</a:t>
            </a:r>
            <a:endParaRPr lang="nl-BE" sz="2200" dirty="0"/>
          </a:p>
        </p:txBody>
      </p:sp>
      <p:sp>
        <p:nvSpPr>
          <p:cNvPr id="3" name="Tijdelijke aanduiding voor inhoud 2"/>
          <p:cNvSpPr>
            <a:spLocks noGrp="1"/>
          </p:cNvSpPr>
          <p:nvPr>
            <p:ph sz="half" idx="1"/>
          </p:nvPr>
        </p:nvSpPr>
        <p:spPr>
          <a:xfrm>
            <a:off x="457200" y="2786058"/>
            <a:ext cx="4038600" cy="2071702"/>
          </a:xfrm>
        </p:spPr>
        <p:txBody>
          <a:bodyPr>
            <a:normAutofit fontScale="55000" lnSpcReduction="20000"/>
          </a:bodyPr>
          <a:lstStyle/>
          <a:p>
            <a:pPr>
              <a:buNone/>
            </a:pPr>
            <a:r>
              <a:rPr lang="nl-BE" sz="2500" b="1" dirty="0"/>
              <a:t>Deur – Hubert van </a:t>
            </a:r>
            <a:r>
              <a:rPr lang="nl-BE" sz="2500" b="1" dirty="0" err="1"/>
              <a:t>Herreweghen</a:t>
            </a:r>
            <a:endParaRPr lang="nl-BE" sz="2500" dirty="0"/>
          </a:p>
          <a:p>
            <a:pPr>
              <a:buNone/>
            </a:pPr>
            <a:r>
              <a:rPr lang="nl-BE" sz="2500" dirty="0"/>
              <a:t> </a:t>
            </a:r>
          </a:p>
          <a:p>
            <a:pPr>
              <a:buNone/>
            </a:pPr>
            <a:r>
              <a:rPr lang="nl-BE" sz="2500" dirty="0"/>
              <a:t>Een deur een deur een deur een deur</a:t>
            </a:r>
          </a:p>
          <a:p>
            <a:pPr>
              <a:buNone/>
            </a:pPr>
            <a:r>
              <a:rPr lang="nl-BE" sz="2500" dirty="0"/>
              <a:t>zeg ik een woord het is al poëzie</a:t>
            </a:r>
          </a:p>
          <a:p>
            <a:pPr>
              <a:buNone/>
            </a:pPr>
            <a:r>
              <a:rPr lang="nl-BE" sz="2500" dirty="0"/>
              <a:t>omdat een andere gek door een andere scheur</a:t>
            </a:r>
          </a:p>
          <a:p>
            <a:pPr>
              <a:buNone/>
            </a:pPr>
            <a:r>
              <a:rPr lang="nl-BE" sz="2500" dirty="0"/>
              <a:t>ziet wat ik zie, ziet wat ik niet zie.</a:t>
            </a:r>
          </a:p>
          <a:p>
            <a:pPr>
              <a:buNone/>
            </a:pPr>
            <a:endParaRPr lang="nl-BE" dirty="0"/>
          </a:p>
        </p:txBody>
      </p:sp>
      <p:sp>
        <p:nvSpPr>
          <p:cNvPr id="4" name="Tijdelijke aanduiding voor inhoud 3"/>
          <p:cNvSpPr>
            <a:spLocks noGrp="1"/>
          </p:cNvSpPr>
          <p:nvPr>
            <p:ph sz="half" idx="2"/>
          </p:nvPr>
        </p:nvSpPr>
        <p:spPr>
          <a:xfrm>
            <a:off x="4648200" y="2000240"/>
            <a:ext cx="4352956" cy="4125923"/>
          </a:xfrm>
        </p:spPr>
        <p:txBody>
          <a:bodyPr>
            <a:normAutofit fontScale="55000" lnSpcReduction="20000"/>
          </a:bodyPr>
          <a:lstStyle/>
          <a:p>
            <a:pPr>
              <a:buNone/>
            </a:pPr>
            <a:r>
              <a:rPr lang="nl-BE" b="1" dirty="0"/>
              <a:t>Vijfde gedicht voor Maria Magdalena – Paul Snoek</a:t>
            </a:r>
            <a:endParaRPr lang="nl-BE" dirty="0"/>
          </a:p>
          <a:p>
            <a:pPr>
              <a:buNone/>
            </a:pPr>
            <a:r>
              <a:rPr lang="nl-BE" b="1" dirty="0"/>
              <a:t> </a:t>
            </a:r>
            <a:endParaRPr lang="nl-BE" dirty="0"/>
          </a:p>
          <a:p>
            <a:pPr>
              <a:buNone/>
            </a:pPr>
            <a:r>
              <a:rPr lang="nl-BE" dirty="0"/>
              <a:t>Van je eerste tot je laatste lichaam,</a:t>
            </a:r>
          </a:p>
          <a:p>
            <a:pPr>
              <a:buNone/>
            </a:pPr>
            <a:r>
              <a:rPr lang="nl-BE" dirty="0"/>
              <a:t>liefste, laat mij al de minnaars zijn.</a:t>
            </a:r>
          </a:p>
          <a:p>
            <a:pPr>
              <a:buNone/>
            </a:pPr>
            <a:r>
              <a:rPr lang="nl-BE" dirty="0"/>
              <a:t>Eerst de jonge danser, zacht en eenzaam,</a:t>
            </a:r>
          </a:p>
          <a:p>
            <a:pPr>
              <a:buNone/>
            </a:pPr>
            <a:r>
              <a:rPr lang="nl-BE" dirty="0"/>
              <a:t>die je speeksel zoekt en drinkt als wijn.</a:t>
            </a:r>
          </a:p>
          <a:p>
            <a:pPr>
              <a:buNone/>
            </a:pPr>
            <a:r>
              <a:rPr lang="nl-BE" dirty="0"/>
              <a:t> </a:t>
            </a:r>
          </a:p>
          <a:p>
            <a:pPr>
              <a:buNone/>
            </a:pPr>
            <a:r>
              <a:rPr lang="nl-BE" dirty="0"/>
              <a:t>Later de gevreesde die zijn mieren</a:t>
            </a:r>
          </a:p>
          <a:p>
            <a:pPr>
              <a:buNone/>
            </a:pPr>
            <a:r>
              <a:rPr lang="nl-BE" dirty="0"/>
              <a:t>jaagt van hoer naar hoer, tot onze schade,</a:t>
            </a:r>
          </a:p>
          <a:p>
            <a:pPr>
              <a:buNone/>
            </a:pPr>
            <a:r>
              <a:rPr lang="nl-BE" dirty="0"/>
              <a:t>Soms de sterke met verstilde spieren,</a:t>
            </a:r>
          </a:p>
          <a:p>
            <a:pPr>
              <a:buNone/>
            </a:pPr>
            <a:r>
              <a:rPr lang="nl-BE" dirty="0"/>
              <a:t>hemelsbreed van blijdschap en genade.</a:t>
            </a:r>
          </a:p>
          <a:p>
            <a:pPr>
              <a:buNone/>
            </a:pPr>
            <a:r>
              <a:rPr lang="nl-BE" dirty="0"/>
              <a:t> </a:t>
            </a:r>
          </a:p>
          <a:p>
            <a:pPr>
              <a:buNone/>
            </a:pPr>
            <a:r>
              <a:rPr lang="nl-BE" dirty="0"/>
              <a:t>Laatst de vader die het zaad zal dragen,</a:t>
            </a:r>
          </a:p>
          <a:p>
            <a:pPr>
              <a:buNone/>
            </a:pPr>
            <a:r>
              <a:rPr lang="nl-BE" dirty="0"/>
              <a:t>van je vrucht de vruchteloze pijn,</a:t>
            </a:r>
          </a:p>
          <a:p>
            <a:pPr>
              <a:buNone/>
            </a:pPr>
            <a:r>
              <a:rPr lang="nl-BE" dirty="0"/>
              <a:t>en aan al je lichamen zal vragen:</a:t>
            </a:r>
          </a:p>
          <a:p>
            <a:pPr>
              <a:buNone/>
            </a:pPr>
            <a:r>
              <a:rPr lang="nl-BE" dirty="0"/>
              <a:t>liefste, laat mij de geliefde zijn.</a:t>
            </a:r>
          </a:p>
          <a:p>
            <a:pPr>
              <a:buNone/>
            </a:pPr>
            <a:endParaRPr lang="nl-BE" dirty="0"/>
          </a:p>
        </p:txBody>
      </p:sp>
      <p:pic>
        <p:nvPicPr>
          <p:cNvPr id="5" name="Afbeelding 4" descr="Paul Snoek 1.bmp"/>
          <p:cNvPicPr>
            <a:picLocks noChangeAspect="1"/>
          </p:cNvPicPr>
          <p:nvPr/>
        </p:nvPicPr>
        <p:blipFill>
          <a:blip r:embed="rId2" cstate="print"/>
          <a:stretch>
            <a:fillRect/>
          </a:stretch>
        </p:blipFill>
        <p:spPr>
          <a:xfrm>
            <a:off x="8001024" y="5214950"/>
            <a:ext cx="994319" cy="15287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normAutofit/>
          </a:bodyPr>
          <a:lstStyle/>
          <a:p>
            <a:pPr eaLnBrk="1" hangingPunct="1"/>
            <a:r>
              <a:rPr lang="nl-BE" sz="4000" dirty="0" smtClean="0">
                <a:solidFill>
                  <a:srgbClr val="C00000"/>
                </a:solidFill>
              </a:rPr>
              <a:t>Beweging van Vijftig </a:t>
            </a:r>
            <a:r>
              <a:rPr lang="nl-BE" sz="4000" dirty="0" smtClean="0"/>
              <a:t>- Nederland</a:t>
            </a:r>
          </a:p>
        </p:txBody>
      </p:sp>
      <p:pic>
        <p:nvPicPr>
          <p:cNvPr id="28675" name="Tijdelijke aanduiding voor inhoud 4" descr="Lucebert 1.jpeg"/>
          <p:cNvPicPr>
            <a:picLocks noGrp="1" noChangeAspect="1"/>
          </p:cNvPicPr>
          <p:nvPr>
            <p:ph sz="half" idx="2"/>
          </p:nvPr>
        </p:nvPicPr>
        <p:blipFill>
          <a:blip r:embed="rId2" cstate="print"/>
          <a:srcRect/>
          <a:stretch>
            <a:fillRect/>
          </a:stretch>
        </p:blipFill>
        <p:spPr>
          <a:xfrm>
            <a:off x="5819775" y="2719388"/>
            <a:ext cx="1695450" cy="2286000"/>
          </a:xfrm>
        </p:spPr>
      </p:pic>
      <p:pic>
        <p:nvPicPr>
          <p:cNvPr id="28676" name="Afbeelding 6" descr="Lucebert 2.jpeg"/>
          <p:cNvPicPr>
            <a:picLocks noChangeAspect="1"/>
          </p:cNvPicPr>
          <p:nvPr/>
        </p:nvPicPr>
        <p:blipFill>
          <a:blip r:embed="rId3" cstate="print"/>
          <a:srcRect/>
          <a:stretch>
            <a:fillRect/>
          </a:stretch>
        </p:blipFill>
        <p:spPr bwMode="auto">
          <a:xfrm>
            <a:off x="4714875" y="4362450"/>
            <a:ext cx="1838325" cy="2495550"/>
          </a:xfrm>
          <a:prstGeom prst="rect">
            <a:avLst/>
          </a:prstGeom>
          <a:noFill/>
          <a:ln w="9525">
            <a:noFill/>
            <a:miter lim="800000"/>
            <a:headEnd/>
            <a:tailEnd/>
          </a:ln>
        </p:spPr>
      </p:pic>
      <p:sp>
        <p:nvSpPr>
          <p:cNvPr id="10" name="Tijdelijke aanduiding voor inhoud 9"/>
          <p:cNvSpPr>
            <a:spLocks noGrp="1"/>
          </p:cNvSpPr>
          <p:nvPr>
            <p:ph sz="half" idx="1"/>
          </p:nvPr>
        </p:nvSpPr>
        <p:spPr/>
        <p:txBody>
          <a:bodyPr rtlCol="0">
            <a:normAutofit fontScale="55000" lnSpcReduction="20000"/>
          </a:bodyPr>
          <a:lstStyle/>
          <a:p>
            <a:pPr eaLnBrk="1" fontAlgn="auto" hangingPunct="1">
              <a:spcAft>
                <a:spcPts val="0"/>
              </a:spcAft>
              <a:buFont typeface="Arial" pitchFamily="34" charset="0"/>
              <a:buNone/>
              <a:defRPr/>
            </a:pPr>
            <a:r>
              <a:rPr lang="nl-NL" dirty="0" smtClean="0"/>
              <a:t>LUCEBERT</a:t>
            </a:r>
            <a:endParaRPr lang="nl-BE" dirty="0" smtClean="0"/>
          </a:p>
          <a:p>
            <a:pPr eaLnBrk="1" fontAlgn="auto" hangingPunct="1">
              <a:spcAft>
                <a:spcPts val="0"/>
              </a:spcAft>
              <a:buFont typeface="Arial" pitchFamily="34" charset="0"/>
              <a:buNone/>
              <a:defRPr/>
            </a:pPr>
            <a:r>
              <a:rPr lang="nl-NL" dirty="0" smtClean="0"/>
              <a:t> </a:t>
            </a:r>
            <a:endParaRPr lang="nl-BE" dirty="0" smtClean="0"/>
          </a:p>
          <a:p>
            <a:pPr eaLnBrk="1" fontAlgn="auto" hangingPunct="1">
              <a:spcAft>
                <a:spcPts val="0"/>
              </a:spcAft>
              <a:buFont typeface="Arial" pitchFamily="34" charset="0"/>
              <a:buNone/>
              <a:defRPr/>
            </a:pPr>
            <a:r>
              <a:rPr lang="nl-NL" dirty="0" smtClean="0"/>
              <a:t>ik draai een kleine revolutie af</a:t>
            </a:r>
            <a:endParaRPr lang="nl-BE" dirty="0" smtClean="0"/>
          </a:p>
          <a:p>
            <a:pPr eaLnBrk="1" fontAlgn="auto" hangingPunct="1">
              <a:spcAft>
                <a:spcPts val="0"/>
              </a:spcAft>
              <a:buFont typeface="Arial" pitchFamily="34" charset="0"/>
              <a:buNone/>
              <a:defRPr/>
            </a:pPr>
            <a:r>
              <a:rPr lang="nl-NL" dirty="0" smtClean="0"/>
              <a:t>ik draai een kleine mooie revolutie af</a:t>
            </a:r>
            <a:endParaRPr lang="nl-BE" dirty="0" smtClean="0"/>
          </a:p>
          <a:p>
            <a:pPr eaLnBrk="1" fontAlgn="auto" hangingPunct="1">
              <a:spcAft>
                <a:spcPts val="0"/>
              </a:spcAft>
              <a:buFont typeface="Arial" pitchFamily="34" charset="0"/>
              <a:buNone/>
              <a:defRPr/>
            </a:pPr>
            <a:r>
              <a:rPr lang="nl-NL" dirty="0" smtClean="0"/>
              <a:t>ik ben niet langer van land</a:t>
            </a:r>
            <a:endParaRPr lang="nl-BE" dirty="0" smtClean="0"/>
          </a:p>
          <a:p>
            <a:pPr eaLnBrk="1" fontAlgn="auto" hangingPunct="1">
              <a:spcAft>
                <a:spcPts val="0"/>
              </a:spcAft>
              <a:buFont typeface="Arial" pitchFamily="34" charset="0"/>
              <a:buNone/>
              <a:defRPr/>
            </a:pPr>
            <a:r>
              <a:rPr lang="nl-NL" dirty="0" smtClean="0"/>
              <a:t>ik ben weer water</a:t>
            </a:r>
            <a:endParaRPr lang="nl-BE" dirty="0" smtClean="0"/>
          </a:p>
          <a:p>
            <a:pPr eaLnBrk="1" fontAlgn="auto" hangingPunct="1">
              <a:spcAft>
                <a:spcPts val="0"/>
              </a:spcAft>
              <a:buFont typeface="Arial" pitchFamily="34" charset="0"/>
              <a:buNone/>
              <a:defRPr/>
            </a:pPr>
            <a:r>
              <a:rPr lang="nl-NL" dirty="0" smtClean="0"/>
              <a:t>ik draag schuimende koppen op mijn hoofd</a:t>
            </a:r>
            <a:endParaRPr lang="nl-BE" dirty="0" smtClean="0"/>
          </a:p>
          <a:p>
            <a:pPr eaLnBrk="1" fontAlgn="auto" hangingPunct="1">
              <a:spcAft>
                <a:spcPts val="0"/>
              </a:spcAft>
              <a:buFont typeface="Arial" pitchFamily="34" charset="0"/>
              <a:buNone/>
              <a:defRPr/>
            </a:pPr>
            <a:r>
              <a:rPr lang="nl-NL" dirty="0" smtClean="0"/>
              <a:t>ik draag schietende schimmen in mijn hoofd</a:t>
            </a:r>
            <a:endParaRPr lang="nl-BE" dirty="0" smtClean="0"/>
          </a:p>
          <a:p>
            <a:pPr eaLnBrk="1" fontAlgn="auto" hangingPunct="1">
              <a:spcAft>
                <a:spcPts val="0"/>
              </a:spcAft>
              <a:buFont typeface="Arial" pitchFamily="34" charset="0"/>
              <a:buNone/>
              <a:defRPr/>
            </a:pPr>
            <a:r>
              <a:rPr lang="nl-NL" dirty="0" smtClean="0"/>
              <a:t>op mijn rug rust een zeemeermin</a:t>
            </a:r>
            <a:endParaRPr lang="nl-BE" dirty="0" smtClean="0"/>
          </a:p>
          <a:p>
            <a:pPr eaLnBrk="1" fontAlgn="auto" hangingPunct="1">
              <a:spcAft>
                <a:spcPts val="0"/>
              </a:spcAft>
              <a:buFont typeface="Arial" pitchFamily="34" charset="0"/>
              <a:buNone/>
              <a:defRPr/>
            </a:pPr>
            <a:r>
              <a:rPr lang="nl-NL" dirty="0" smtClean="0"/>
              <a:t>op mijn rug rust de wind</a:t>
            </a:r>
            <a:endParaRPr lang="nl-BE" dirty="0" smtClean="0"/>
          </a:p>
          <a:p>
            <a:pPr eaLnBrk="1" fontAlgn="auto" hangingPunct="1">
              <a:spcAft>
                <a:spcPts val="0"/>
              </a:spcAft>
              <a:buFont typeface="Arial" pitchFamily="34" charset="0"/>
              <a:buNone/>
              <a:defRPr/>
            </a:pPr>
            <a:r>
              <a:rPr lang="nl-NL" dirty="0" smtClean="0"/>
              <a:t>de wind en de zeemeermin zingen</a:t>
            </a:r>
            <a:endParaRPr lang="nl-BE" dirty="0" smtClean="0"/>
          </a:p>
          <a:p>
            <a:pPr eaLnBrk="1" fontAlgn="auto" hangingPunct="1">
              <a:spcAft>
                <a:spcPts val="0"/>
              </a:spcAft>
              <a:buFont typeface="Arial" pitchFamily="34" charset="0"/>
              <a:buNone/>
              <a:defRPr/>
            </a:pPr>
            <a:r>
              <a:rPr lang="nl-NL" dirty="0" smtClean="0"/>
              <a:t>de schuimende koppen ruisen</a:t>
            </a:r>
            <a:endParaRPr lang="nl-BE" dirty="0" smtClean="0"/>
          </a:p>
          <a:p>
            <a:pPr eaLnBrk="1" fontAlgn="auto" hangingPunct="1">
              <a:spcAft>
                <a:spcPts val="0"/>
              </a:spcAft>
              <a:buFont typeface="Arial" pitchFamily="34" charset="0"/>
              <a:buNone/>
              <a:defRPr/>
            </a:pPr>
            <a:r>
              <a:rPr lang="nl-NL" dirty="0" smtClean="0"/>
              <a:t>de schietende schimmen vallen</a:t>
            </a:r>
            <a:endParaRPr lang="nl-BE" dirty="0" smtClean="0"/>
          </a:p>
          <a:p>
            <a:pPr eaLnBrk="1" fontAlgn="auto" hangingPunct="1">
              <a:spcAft>
                <a:spcPts val="0"/>
              </a:spcAft>
              <a:buFont typeface="Arial" pitchFamily="34" charset="0"/>
              <a:buNone/>
              <a:defRPr/>
            </a:pPr>
            <a:r>
              <a:rPr lang="nl-NL" dirty="0" smtClean="0"/>
              <a:t> </a:t>
            </a:r>
            <a:endParaRPr lang="nl-BE" dirty="0" smtClean="0"/>
          </a:p>
          <a:p>
            <a:pPr eaLnBrk="1" fontAlgn="auto" hangingPunct="1">
              <a:spcAft>
                <a:spcPts val="0"/>
              </a:spcAft>
              <a:buFont typeface="Arial" pitchFamily="34" charset="0"/>
              <a:buNone/>
              <a:defRPr/>
            </a:pPr>
            <a:r>
              <a:rPr lang="nl-NL" dirty="0" smtClean="0"/>
              <a:t>ik draai een kleine mooie ritselende revolutie af</a:t>
            </a:r>
            <a:endParaRPr lang="nl-BE" dirty="0" smtClean="0"/>
          </a:p>
          <a:p>
            <a:pPr eaLnBrk="1" fontAlgn="auto" hangingPunct="1">
              <a:spcAft>
                <a:spcPts val="0"/>
              </a:spcAft>
              <a:buFont typeface="Arial" pitchFamily="34" charset="0"/>
              <a:buNone/>
              <a:defRPr/>
            </a:pPr>
            <a:r>
              <a:rPr lang="nl-NL" dirty="0" smtClean="0"/>
              <a:t>en ik val en ik ruis en ik zing</a:t>
            </a:r>
            <a:endParaRPr lang="nl-BE" dirty="0" smtClean="0"/>
          </a:p>
          <a:p>
            <a:pPr eaLnBrk="1" fontAlgn="auto" hangingPunct="1">
              <a:spcAft>
                <a:spcPts val="0"/>
              </a:spcAft>
              <a:buFont typeface="Arial" pitchFamily="34" charset="0"/>
              <a:buNone/>
              <a:defRPr/>
            </a:pPr>
            <a:endParaRPr lang="nl-BE" dirty="0" smtClean="0"/>
          </a:p>
        </p:txBody>
      </p:sp>
      <p:pic>
        <p:nvPicPr>
          <p:cNvPr id="28678" name="Afbeelding 10" descr="Lucebert 3.jpeg"/>
          <p:cNvPicPr>
            <a:picLocks noChangeAspect="1"/>
          </p:cNvPicPr>
          <p:nvPr/>
        </p:nvPicPr>
        <p:blipFill>
          <a:blip r:embed="rId4" cstate="print"/>
          <a:srcRect/>
          <a:stretch>
            <a:fillRect/>
          </a:stretch>
        </p:blipFill>
        <p:spPr bwMode="auto">
          <a:xfrm>
            <a:off x="6357938" y="1130301"/>
            <a:ext cx="2438400" cy="1876425"/>
          </a:xfrm>
          <a:prstGeom prst="rect">
            <a:avLst/>
          </a:prstGeom>
          <a:noFill/>
          <a:ln w="9525">
            <a:noFill/>
            <a:miter lim="800000"/>
            <a:headEnd/>
            <a:tailEnd/>
          </a:ln>
        </p:spPr>
      </p:pic>
    </p:spTree>
    <p:extLst>
      <p:ext uri="{BB962C8B-B14F-4D97-AF65-F5344CB8AC3E}">
        <p14:creationId xmlns:p14="http://schemas.microsoft.com/office/powerpoint/2010/main" val="115673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Lucebert (1924-1994)</a:t>
            </a:r>
            <a:endParaRPr lang="nl-BE" dirty="0"/>
          </a:p>
        </p:txBody>
      </p:sp>
      <p:sp>
        <p:nvSpPr>
          <p:cNvPr id="3" name="Tijdelijke aanduiding voor inhoud 2"/>
          <p:cNvSpPr>
            <a:spLocks noGrp="1"/>
          </p:cNvSpPr>
          <p:nvPr>
            <p:ph sz="half" idx="1"/>
          </p:nvPr>
        </p:nvSpPr>
        <p:spPr/>
        <p:txBody>
          <a:bodyPr>
            <a:normAutofit/>
          </a:bodyPr>
          <a:lstStyle/>
          <a:p>
            <a:pPr marL="0" indent="0">
              <a:buNone/>
            </a:pPr>
            <a:r>
              <a:rPr lang="nl-NL" sz="1600" b="1" dirty="0" smtClean="0"/>
              <a:t>Visser van Ma Yuan</a:t>
            </a:r>
          </a:p>
          <a:p>
            <a:pPr marL="0" indent="0">
              <a:buNone/>
            </a:pPr>
            <a:endParaRPr lang="nl-NL" sz="1600" dirty="0"/>
          </a:p>
          <a:p>
            <a:pPr marL="0" indent="0">
              <a:buNone/>
            </a:pPr>
            <a:r>
              <a:rPr lang="nl-NL" sz="1600" dirty="0"/>
              <a:t>o</a:t>
            </a:r>
            <a:r>
              <a:rPr lang="nl-NL" sz="1600" dirty="0" smtClean="0"/>
              <a:t>nder wolken vogels varen</a:t>
            </a:r>
          </a:p>
          <a:p>
            <a:pPr marL="0" indent="0">
              <a:buNone/>
            </a:pPr>
            <a:r>
              <a:rPr lang="nl-NL" sz="1600" dirty="0"/>
              <a:t>o</a:t>
            </a:r>
            <a:r>
              <a:rPr lang="nl-NL" sz="1600" dirty="0" smtClean="0"/>
              <a:t>nder golven vliegen vissen</a:t>
            </a:r>
          </a:p>
          <a:p>
            <a:pPr marL="0" indent="0">
              <a:buNone/>
            </a:pPr>
            <a:r>
              <a:rPr lang="nl-NL" sz="1600" dirty="0"/>
              <a:t>m</a:t>
            </a:r>
            <a:r>
              <a:rPr lang="nl-NL" sz="1600" dirty="0" smtClean="0"/>
              <a:t>aar daartussen rust de visser</a:t>
            </a:r>
          </a:p>
          <a:p>
            <a:pPr marL="0" indent="0">
              <a:buNone/>
            </a:pPr>
            <a:endParaRPr lang="nl-NL" sz="1600" dirty="0"/>
          </a:p>
          <a:p>
            <a:pPr marL="0" indent="0">
              <a:buNone/>
            </a:pPr>
            <a:r>
              <a:rPr lang="nl-NL" sz="1600" dirty="0"/>
              <a:t>g</a:t>
            </a:r>
            <a:r>
              <a:rPr lang="nl-NL" sz="1600" dirty="0" smtClean="0"/>
              <a:t>olven worden hoge wolken</a:t>
            </a:r>
          </a:p>
          <a:p>
            <a:pPr marL="0" indent="0">
              <a:buNone/>
            </a:pPr>
            <a:r>
              <a:rPr lang="nl-NL" sz="1600" dirty="0"/>
              <a:t>w</a:t>
            </a:r>
            <a:r>
              <a:rPr lang="nl-NL" sz="1600" dirty="0" smtClean="0"/>
              <a:t>olken worden hoge golven</a:t>
            </a:r>
          </a:p>
          <a:p>
            <a:pPr marL="0" indent="0">
              <a:buNone/>
            </a:pPr>
            <a:r>
              <a:rPr lang="nl-NL" sz="1600" dirty="0"/>
              <a:t>m</a:t>
            </a:r>
            <a:r>
              <a:rPr lang="nl-NL" sz="1600" dirty="0" smtClean="0"/>
              <a:t>aar intussen rust de visser</a:t>
            </a:r>
            <a:endParaRPr lang="nl-BE" sz="1600" dirty="0"/>
          </a:p>
        </p:txBody>
      </p:sp>
      <p:pic>
        <p:nvPicPr>
          <p:cNvPr id="5" name="Tijdelijke aanduiding voor inhoud 4"/>
          <p:cNvPicPr>
            <a:picLocks noGrp="1" noChangeAspect="1"/>
          </p:cNvPicPr>
          <p:nvPr>
            <p:ph sz="half" idx="2"/>
          </p:nvPr>
        </p:nvPicPr>
        <p:blipFill>
          <a:blip r:embed="rId2"/>
          <a:stretch>
            <a:fillRect/>
          </a:stretch>
        </p:blipFill>
        <p:spPr>
          <a:xfrm>
            <a:off x="4932040" y="1634568"/>
            <a:ext cx="1762125" cy="2590800"/>
          </a:xfrm>
          <a:prstGeom prst="rect">
            <a:avLst/>
          </a:prstGeom>
        </p:spPr>
      </p:pic>
      <p:sp>
        <p:nvSpPr>
          <p:cNvPr id="6" name="Tekstvak 5"/>
          <p:cNvSpPr txBox="1"/>
          <p:nvPr/>
        </p:nvSpPr>
        <p:spPr>
          <a:xfrm>
            <a:off x="4932040" y="5157192"/>
            <a:ext cx="3816424" cy="646331"/>
          </a:xfrm>
          <a:prstGeom prst="rect">
            <a:avLst/>
          </a:prstGeom>
          <a:noFill/>
        </p:spPr>
        <p:txBody>
          <a:bodyPr wrap="square" rtlCol="0">
            <a:spAutoFit/>
          </a:bodyPr>
          <a:lstStyle/>
          <a:p>
            <a:r>
              <a:rPr lang="nl-NL" i="1" dirty="0" smtClean="0"/>
              <a:t>Van de afgrond en de luchtmens </a:t>
            </a:r>
            <a:r>
              <a:rPr lang="nl-NL" dirty="0" smtClean="0"/>
              <a:t>(1953)</a:t>
            </a:r>
            <a:endParaRPr lang="nl-BE" dirty="0"/>
          </a:p>
        </p:txBody>
      </p:sp>
    </p:spTree>
    <p:extLst>
      <p:ext uri="{BB962C8B-B14F-4D97-AF65-F5344CB8AC3E}">
        <p14:creationId xmlns:p14="http://schemas.microsoft.com/office/powerpoint/2010/main" val="3702945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Hans </a:t>
            </a:r>
            <a:r>
              <a:rPr lang="nl-NL" dirty="0" err="1" smtClean="0"/>
              <a:t>Lodeizen</a:t>
            </a:r>
            <a:r>
              <a:rPr lang="nl-NL" dirty="0" smtClean="0"/>
              <a:t> (1924-1950)</a:t>
            </a:r>
            <a:endParaRPr lang="nl-BE" dirty="0"/>
          </a:p>
        </p:txBody>
      </p:sp>
      <p:sp>
        <p:nvSpPr>
          <p:cNvPr id="3" name="Tijdelijke aanduiding voor inhoud 2"/>
          <p:cNvSpPr>
            <a:spLocks noGrp="1"/>
          </p:cNvSpPr>
          <p:nvPr>
            <p:ph sz="half" idx="1"/>
          </p:nvPr>
        </p:nvSpPr>
        <p:spPr/>
        <p:txBody>
          <a:bodyPr>
            <a:normAutofit fontScale="92500" lnSpcReduction="20000"/>
          </a:bodyPr>
          <a:lstStyle/>
          <a:p>
            <a:pPr marL="0" indent="0">
              <a:buNone/>
            </a:pPr>
            <a:r>
              <a:rPr lang="nl-NL" sz="1400" b="1" dirty="0" smtClean="0"/>
              <a:t>De buigzaamheid van het verdriet</a:t>
            </a:r>
          </a:p>
          <a:p>
            <a:pPr marL="0" indent="0">
              <a:buNone/>
            </a:pPr>
            <a:endParaRPr lang="nl-NL" sz="1400" dirty="0"/>
          </a:p>
          <a:p>
            <a:pPr marL="0" indent="0">
              <a:buNone/>
            </a:pPr>
            <a:r>
              <a:rPr lang="nl-NL" sz="1400" dirty="0"/>
              <a:t>i</a:t>
            </a:r>
            <a:r>
              <a:rPr lang="nl-NL" sz="1400" dirty="0" smtClean="0"/>
              <a:t>n een wereld van louter plezier</a:t>
            </a:r>
          </a:p>
          <a:p>
            <a:pPr marL="0" indent="0">
              <a:buNone/>
            </a:pPr>
            <a:r>
              <a:rPr lang="nl-NL" sz="1400" dirty="0"/>
              <a:t>k</a:t>
            </a:r>
            <a:r>
              <a:rPr lang="nl-NL" sz="1400" dirty="0" smtClean="0"/>
              <a:t>wam ik haar tegen, glimlachend,</a:t>
            </a:r>
          </a:p>
          <a:p>
            <a:pPr marL="0" indent="0">
              <a:buNone/>
            </a:pPr>
            <a:r>
              <a:rPr lang="nl-NL" sz="1400" dirty="0"/>
              <a:t>e</a:t>
            </a:r>
            <a:r>
              <a:rPr lang="nl-NL" sz="1400" dirty="0" smtClean="0"/>
              <a:t>n ze zei: wat liefde is geweest</a:t>
            </a:r>
          </a:p>
          <a:p>
            <a:pPr marL="0" indent="0">
              <a:buNone/>
            </a:pPr>
            <a:r>
              <a:rPr lang="nl-NL" sz="1400" dirty="0"/>
              <a:t>l</a:t>
            </a:r>
            <a:r>
              <a:rPr lang="nl-NL" sz="1400" dirty="0" smtClean="0"/>
              <a:t>uister ernaar in de bomen</a:t>
            </a:r>
          </a:p>
          <a:p>
            <a:pPr marL="0" indent="0">
              <a:buNone/>
            </a:pPr>
            <a:r>
              <a:rPr lang="nl-NL" sz="1400" dirty="0"/>
              <a:t>e</a:t>
            </a:r>
            <a:r>
              <a:rPr lang="nl-NL" sz="1400" dirty="0" smtClean="0"/>
              <a:t>n ik knikte en we liepen nog lang</a:t>
            </a:r>
          </a:p>
          <a:p>
            <a:pPr marL="0" indent="0">
              <a:buNone/>
            </a:pPr>
            <a:r>
              <a:rPr lang="nl-NL" sz="1400" dirty="0"/>
              <a:t>i</a:t>
            </a:r>
            <a:r>
              <a:rPr lang="nl-NL" sz="1400" dirty="0" smtClean="0"/>
              <a:t>n de stille tuin.</a:t>
            </a:r>
          </a:p>
          <a:p>
            <a:pPr marL="0" indent="0">
              <a:buNone/>
            </a:pPr>
            <a:endParaRPr lang="nl-NL" sz="1400" dirty="0"/>
          </a:p>
          <a:p>
            <a:pPr marL="0" indent="0">
              <a:buNone/>
            </a:pPr>
            <a:r>
              <a:rPr lang="nl-NL" sz="1400" dirty="0"/>
              <a:t>d</a:t>
            </a:r>
            <a:r>
              <a:rPr lang="nl-NL" sz="1400" dirty="0" smtClean="0"/>
              <a:t>e wereld was van louter golven</a:t>
            </a:r>
          </a:p>
          <a:p>
            <a:pPr marL="0" indent="0">
              <a:buNone/>
            </a:pPr>
            <a:r>
              <a:rPr lang="nl-NL" sz="1400" dirty="0"/>
              <a:t>e</a:t>
            </a:r>
            <a:r>
              <a:rPr lang="nl-NL" sz="1400" dirty="0" smtClean="0"/>
              <a:t>n ik zonk in haar als een lijk</a:t>
            </a:r>
          </a:p>
          <a:p>
            <a:pPr marL="0" indent="0">
              <a:buNone/>
            </a:pPr>
            <a:r>
              <a:rPr lang="nl-NL" sz="1400" dirty="0"/>
              <a:t>n</a:t>
            </a:r>
            <a:r>
              <a:rPr lang="nl-NL" sz="1400" dirty="0" smtClean="0"/>
              <a:t>aar beneden het water sloot</a:t>
            </a:r>
          </a:p>
          <a:p>
            <a:pPr marL="0" indent="0">
              <a:buNone/>
            </a:pPr>
            <a:r>
              <a:rPr lang="nl-NL" sz="1400" dirty="0"/>
              <a:t>b</a:t>
            </a:r>
            <a:r>
              <a:rPr lang="nl-NL" sz="1400" dirty="0" smtClean="0"/>
              <a:t>oven mijn hoofd en even</a:t>
            </a:r>
          </a:p>
          <a:p>
            <a:pPr marL="0" indent="0">
              <a:buNone/>
            </a:pPr>
            <a:r>
              <a:rPr lang="nl-NL" sz="1400" dirty="0"/>
              <a:t>v</a:t>
            </a:r>
            <a:r>
              <a:rPr lang="nl-NL" sz="1400" dirty="0" smtClean="0"/>
              <a:t>oelde ik een vis langs mij strijken</a:t>
            </a:r>
          </a:p>
          <a:p>
            <a:pPr marL="0" indent="0">
              <a:buNone/>
            </a:pPr>
            <a:r>
              <a:rPr lang="nl-NL" sz="1400" dirty="0"/>
              <a:t>i</a:t>
            </a:r>
            <a:r>
              <a:rPr lang="nl-NL" sz="1400" dirty="0" smtClean="0"/>
              <a:t>n de stille zee.</a:t>
            </a:r>
          </a:p>
          <a:p>
            <a:pPr marL="0" indent="0">
              <a:buNone/>
            </a:pPr>
            <a:endParaRPr lang="nl-NL" sz="1400" dirty="0"/>
          </a:p>
          <a:p>
            <a:pPr marL="0" indent="0">
              <a:buNone/>
            </a:pPr>
            <a:r>
              <a:rPr lang="nl-NL" sz="1400" dirty="0"/>
              <a:t>d</a:t>
            </a:r>
            <a:r>
              <a:rPr lang="nl-NL" sz="1400" dirty="0" smtClean="0"/>
              <a:t>ag zei ik tegen haar dag kom</a:t>
            </a:r>
          </a:p>
          <a:p>
            <a:pPr marL="0" indent="0">
              <a:buNone/>
            </a:pPr>
            <a:r>
              <a:rPr lang="nl-NL" sz="1400" dirty="0"/>
              <a:t>i</a:t>
            </a:r>
            <a:r>
              <a:rPr lang="nl-NL" sz="1400" dirty="0" smtClean="0"/>
              <a:t>k je nog eens tegen, glimlachend</a:t>
            </a:r>
          </a:p>
          <a:p>
            <a:pPr marL="0" indent="0">
              <a:buNone/>
            </a:pPr>
            <a:r>
              <a:rPr lang="nl-NL" sz="1400" dirty="0"/>
              <a:t>m</a:t>
            </a:r>
            <a:r>
              <a:rPr lang="nl-NL" sz="1400" dirty="0" smtClean="0"/>
              <a:t>aar de wind blies weg</a:t>
            </a:r>
          </a:p>
          <a:p>
            <a:pPr marL="0" indent="0">
              <a:buNone/>
            </a:pPr>
            <a:r>
              <a:rPr lang="nl-NL" sz="1400" dirty="0"/>
              <a:t>h</a:t>
            </a:r>
            <a:r>
              <a:rPr lang="nl-NL" sz="1400" dirty="0" smtClean="0"/>
              <a:t>aar gezicht in het water</a:t>
            </a:r>
          </a:p>
          <a:p>
            <a:pPr marL="0" indent="0">
              <a:buNone/>
            </a:pPr>
            <a:r>
              <a:rPr lang="nl-NL" sz="1400" dirty="0"/>
              <a:t>e</a:t>
            </a:r>
            <a:r>
              <a:rPr lang="nl-NL" sz="1400" dirty="0" smtClean="0"/>
              <a:t>n ik knikte en ik werd onzichtbaar</a:t>
            </a:r>
          </a:p>
          <a:p>
            <a:pPr marL="0" indent="0">
              <a:buNone/>
            </a:pPr>
            <a:r>
              <a:rPr lang="nl-NL" sz="1400" dirty="0"/>
              <a:t>i</a:t>
            </a:r>
            <a:r>
              <a:rPr lang="nl-NL" sz="1400" dirty="0" smtClean="0"/>
              <a:t>n het stille leven.</a:t>
            </a:r>
            <a:endParaRPr lang="nl-BE" sz="1400" dirty="0"/>
          </a:p>
        </p:txBody>
      </p:sp>
      <p:pic>
        <p:nvPicPr>
          <p:cNvPr id="5" name="Tijdelijke aanduiding voor inhoud 4"/>
          <p:cNvPicPr>
            <a:picLocks noGrp="1" noChangeAspect="1"/>
          </p:cNvPicPr>
          <p:nvPr>
            <p:ph sz="half" idx="2"/>
          </p:nvPr>
        </p:nvPicPr>
        <p:blipFill>
          <a:blip r:embed="rId2"/>
          <a:stretch>
            <a:fillRect/>
          </a:stretch>
        </p:blipFill>
        <p:spPr>
          <a:xfrm>
            <a:off x="5004048" y="1772816"/>
            <a:ext cx="1905000" cy="2400300"/>
          </a:xfrm>
          <a:prstGeom prst="rect">
            <a:avLst/>
          </a:prstGeom>
        </p:spPr>
      </p:pic>
      <p:sp>
        <p:nvSpPr>
          <p:cNvPr id="6" name="Tekstvak 5"/>
          <p:cNvSpPr txBox="1"/>
          <p:nvPr/>
        </p:nvSpPr>
        <p:spPr>
          <a:xfrm>
            <a:off x="5004048" y="5013176"/>
            <a:ext cx="3888432" cy="369332"/>
          </a:xfrm>
          <a:prstGeom prst="rect">
            <a:avLst/>
          </a:prstGeom>
          <a:noFill/>
        </p:spPr>
        <p:txBody>
          <a:bodyPr wrap="square" rtlCol="0">
            <a:spAutoFit/>
          </a:bodyPr>
          <a:lstStyle/>
          <a:p>
            <a:r>
              <a:rPr lang="nl-NL" i="1" dirty="0" smtClean="0"/>
              <a:t>Het innerlijk behang </a:t>
            </a:r>
            <a:r>
              <a:rPr lang="nl-NL" dirty="0" smtClean="0"/>
              <a:t>(1949)</a:t>
            </a:r>
            <a:endParaRPr lang="nl-BE" dirty="0"/>
          </a:p>
        </p:txBody>
      </p:sp>
    </p:spTree>
    <p:extLst>
      <p:ext uri="{BB962C8B-B14F-4D97-AF65-F5344CB8AC3E}">
        <p14:creationId xmlns:p14="http://schemas.microsoft.com/office/powerpoint/2010/main" val="763059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Gerrit Kouwenaar (1923-2014)</a:t>
            </a:r>
            <a:endParaRPr lang="nl-BE" dirty="0"/>
          </a:p>
        </p:txBody>
      </p:sp>
      <p:sp>
        <p:nvSpPr>
          <p:cNvPr id="3" name="Tijdelijke aanduiding voor inhoud 2"/>
          <p:cNvSpPr>
            <a:spLocks noGrp="1"/>
          </p:cNvSpPr>
          <p:nvPr>
            <p:ph sz="half" idx="1"/>
          </p:nvPr>
        </p:nvSpPr>
        <p:spPr>
          <a:xfrm>
            <a:off x="457200" y="1600200"/>
            <a:ext cx="4906888" cy="5357192"/>
          </a:xfrm>
        </p:spPr>
        <p:txBody>
          <a:bodyPr>
            <a:normAutofit fontScale="62500" lnSpcReduction="20000"/>
          </a:bodyPr>
          <a:lstStyle/>
          <a:p>
            <a:pPr marL="0" indent="0">
              <a:buNone/>
            </a:pPr>
            <a:r>
              <a:rPr lang="nl-NL" sz="2100" b="1" dirty="0" smtClean="0"/>
              <a:t>Ik heb nooit</a:t>
            </a:r>
          </a:p>
          <a:p>
            <a:pPr marL="0" indent="0">
              <a:buNone/>
            </a:pPr>
            <a:endParaRPr lang="nl-NL" sz="2100" dirty="0" smtClean="0"/>
          </a:p>
          <a:p>
            <a:pPr marL="0" indent="0">
              <a:buNone/>
            </a:pPr>
            <a:r>
              <a:rPr lang="nl-NL" sz="2100" dirty="0" smtClean="0"/>
              <a:t>Ik heb nooit naar iets anders getracht dan dit:</a:t>
            </a:r>
          </a:p>
          <a:p>
            <a:pPr marL="0" indent="0">
              <a:buNone/>
            </a:pPr>
            <a:r>
              <a:rPr lang="nl-NL" sz="2100" dirty="0"/>
              <a:t>h</a:t>
            </a:r>
            <a:r>
              <a:rPr lang="nl-NL" sz="2100" dirty="0" smtClean="0"/>
              <a:t>et zacht maken van stenen</a:t>
            </a:r>
          </a:p>
          <a:p>
            <a:pPr marL="0" indent="0">
              <a:buNone/>
            </a:pPr>
            <a:r>
              <a:rPr lang="nl-NL" sz="2100" dirty="0"/>
              <a:t>h</a:t>
            </a:r>
            <a:r>
              <a:rPr lang="nl-NL" sz="2100" dirty="0" smtClean="0"/>
              <a:t>et vuur maken uit water</a:t>
            </a:r>
          </a:p>
          <a:p>
            <a:pPr marL="0" indent="0">
              <a:buNone/>
            </a:pPr>
            <a:r>
              <a:rPr lang="nl-NL" sz="2100" dirty="0"/>
              <a:t>h</a:t>
            </a:r>
            <a:r>
              <a:rPr lang="nl-NL" sz="2100" dirty="0" smtClean="0"/>
              <a:t>et regen maken uit dorst</a:t>
            </a:r>
          </a:p>
          <a:p>
            <a:pPr marL="0" indent="0">
              <a:buNone/>
            </a:pPr>
            <a:endParaRPr lang="nl-NL" sz="2100" dirty="0"/>
          </a:p>
          <a:p>
            <a:pPr marL="0" indent="0">
              <a:buNone/>
            </a:pPr>
            <a:r>
              <a:rPr lang="nl-NL" sz="2100" dirty="0"/>
              <a:t>o</a:t>
            </a:r>
            <a:r>
              <a:rPr lang="nl-NL" sz="2100" dirty="0" smtClean="0"/>
              <a:t>ndertussen beet de kou mij</a:t>
            </a:r>
          </a:p>
          <a:p>
            <a:pPr marL="0" indent="0">
              <a:buNone/>
            </a:pPr>
            <a:r>
              <a:rPr lang="nl-NL" sz="2100" dirty="0"/>
              <a:t>w</a:t>
            </a:r>
            <a:r>
              <a:rPr lang="nl-NL" sz="2100" dirty="0" smtClean="0"/>
              <a:t>as de zon een dag vol wespen</a:t>
            </a:r>
          </a:p>
          <a:p>
            <a:pPr marL="0" indent="0">
              <a:buNone/>
            </a:pPr>
            <a:r>
              <a:rPr lang="nl-NL" sz="2100" dirty="0"/>
              <a:t>w</a:t>
            </a:r>
            <a:r>
              <a:rPr lang="nl-NL" sz="2100" dirty="0" smtClean="0"/>
              <a:t>as het brood zout of zoet</a:t>
            </a:r>
          </a:p>
          <a:p>
            <a:pPr marL="0" indent="0">
              <a:buNone/>
            </a:pPr>
            <a:r>
              <a:rPr lang="nl-NL" sz="2100" dirty="0"/>
              <a:t>e</a:t>
            </a:r>
            <a:r>
              <a:rPr lang="nl-NL" sz="2100" dirty="0" smtClean="0"/>
              <a:t>n de nacht zwart naar behoren</a:t>
            </a:r>
          </a:p>
          <a:p>
            <a:pPr marL="0" indent="0">
              <a:buNone/>
            </a:pPr>
            <a:r>
              <a:rPr lang="nl-NL" sz="2100" dirty="0" smtClean="0"/>
              <a:t>of wit van onwetendheid</a:t>
            </a:r>
          </a:p>
          <a:p>
            <a:pPr marL="0" indent="0">
              <a:buNone/>
            </a:pPr>
            <a:endParaRPr lang="nl-NL" sz="2100" dirty="0"/>
          </a:p>
          <a:p>
            <a:pPr marL="0" indent="0">
              <a:buNone/>
            </a:pPr>
            <a:r>
              <a:rPr lang="nl-NL" sz="2100" dirty="0"/>
              <a:t>s</a:t>
            </a:r>
            <a:r>
              <a:rPr lang="nl-NL" sz="2100" dirty="0" smtClean="0"/>
              <a:t>oms verwarde ik mij met mijn schaduw</a:t>
            </a:r>
          </a:p>
          <a:p>
            <a:pPr marL="0" indent="0">
              <a:buNone/>
            </a:pPr>
            <a:r>
              <a:rPr lang="nl-NL" sz="2100" dirty="0"/>
              <a:t>z</a:t>
            </a:r>
            <a:r>
              <a:rPr lang="nl-NL" sz="2100" dirty="0" smtClean="0"/>
              <a:t>oals men het woord met het woord kan verwarren</a:t>
            </a:r>
          </a:p>
          <a:p>
            <a:pPr marL="0" indent="0">
              <a:buNone/>
            </a:pPr>
            <a:r>
              <a:rPr lang="nl-NL" sz="2100" dirty="0"/>
              <a:t>h</a:t>
            </a:r>
            <a:r>
              <a:rPr lang="nl-NL" sz="2100" dirty="0" smtClean="0"/>
              <a:t>et karkas met het lichaam</a:t>
            </a:r>
          </a:p>
          <a:p>
            <a:pPr marL="0" indent="0">
              <a:buNone/>
            </a:pPr>
            <a:r>
              <a:rPr lang="nl-NL" sz="2100" dirty="0"/>
              <a:t>v</a:t>
            </a:r>
            <a:r>
              <a:rPr lang="nl-NL" sz="2100" dirty="0" smtClean="0"/>
              <a:t>aak waren de dag en de nacht eender gekleurd</a:t>
            </a:r>
          </a:p>
          <a:p>
            <a:pPr marL="0" indent="0">
              <a:buNone/>
            </a:pPr>
            <a:r>
              <a:rPr lang="nl-NL" sz="2100" dirty="0"/>
              <a:t>e</a:t>
            </a:r>
            <a:r>
              <a:rPr lang="nl-NL" sz="2100" dirty="0" smtClean="0"/>
              <a:t>n zonder tranen, en doof</a:t>
            </a:r>
          </a:p>
          <a:p>
            <a:pPr marL="0" indent="0">
              <a:buNone/>
            </a:pPr>
            <a:endParaRPr lang="nl-NL" sz="1600" dirty="0"/>
          </a:p>
          <a:p>
            <a:pPr marL="0" indent="0">
              <a:buNone/>
            </a:pPr>
            <a:endParaRPr lang="nl-NL" sz="1600" dirty="0"/>
          </a:p>
          <a:p>
            <a:pPr marL="0" indent="0">
              <a:buNone/>
            </a:pPr>
            <a:endParaRPr lang="nl-NL" sz="1600" dirty="0" smtClean="0"/>
          </a:p>
          <a:p>
            <a:pPr marL="0" indent="0">
              <a:buNone/>
            </a:pPr>
            <a:endParaRPr lang="nl-NL" sz="1600" dirty="0" smtClean="0"/>
          </a:p>
          <a:p>
            <a:pPr marL="0" indent="0">
              <a:buNone/>
            </a:pPr>
            <a:endParaRPr lang="nl-NL" sz="1600" dirty="0"/>
          </a:p>
          <a:p>
            <a:pPr marL="0" indent="0">
              <a:buNone/>
            </a:pPr>
            <a:endParaRPr lang="nl-NL" sz="1600" dirty="0"/>
          </a:p>
          <a:p>
            <a:pPr marL="0" indent="0">
              <a:buNone/>
            </a:pPr>
            <a:endParaRPr lang="nl-BE" sz="1600" dirty="0"/>
          </a:p>
        </p:txBody>
      </p:sp>
      <p:sp>
        <p:nvSpPr>
          <p:cNvPr id="4" name="Tijdelijke aanduiding voor inhoud 3"/>
          <p:cNvSpPr>
            <a:spLocks noGrp="1"/>
          </p:cNvSpPr>
          <p:nvPr>
            <p:ph sz="half" idx="2"/>
          </p:nvPr>
        </p:nvSpPr>
        <p:spPr/>
        <p:txBody>
          <a:bodyPr>
            <a:normAutofit fontScale="62500" lnSpcReduction="20000"/>
          </a:bodyPr>
          <a:lstStyle/>
          <a:p>
            <a:endParaRPr lang="nl-NL" dirty="0" smtClean="0"/>
          </a:p>
          <a:p>
            <a:pPr marL="0" indent="0">
              <a:buNone/>
            </a:pPr>
            <a:r>
              <a:rPr lang="nl-NL" sz="2100" dirty="0" smtClean="0"/>
              <a:t>maar </a:t>
            </a:r>
            <a:r>
              <a:rPr lang="nl-NL" sz="2100" dirty="0"/>
              <a:t>nooit iets anders dan dit:</a:t>
            </a:r>
          </a:p>
          <a:p>
            <a:pPr marL="0" indent="0">
              <a:buNone/>
            </a:pPr>
            <a:r>
              <a:rPr lang="nl-NL" sz="2100" dirty="0" smtClean="0"/>
              <a:t>het </a:t>
            </a:r>
            <a:r>
              <a:rPr lang="nl-NL" sz="2100" dirty="0"/>
              <a:t>zacht maken van </a:t>
            </a:r>
            <a:r>
              <a:rPr lang="nl-NL" sz="2100" dirty="0" smtClean="0"/>
              <a:t>stenen</a:t>
            </a:r>
          </a:p>
          <a:p>
            <a:pPr marL="0" indent="0">
              <a:buNone/>
            </a:pPr>
            <a:r>
              <a:rPr lang="nl-NL" sz="2100" dirty="0"/>
              <a:t>h</a:t>
            </a:r>
            <a:r>
              <a:rPr lang="nl-NL" sz="2100" dirty="0" smtClean="0"/>
              <a:t>et vuur maken uit water</a:t>
            </a:r>
          </a:p>
          <a:p>
            <a:pPr marL="0" indent="0">
              <a:buNone/>
            </a:pPr>
            <a:r>
              <a:rPr lang="nl-NL" sz="2100" dirty="0"/>
              <a:t>h</a:t>
            </a:r>
            <a:r>
              <a:rPr lang="nl-NL" sz="2100" dirty="0" smtClean="0"/>
              <a:t>et regen maken uit dorst</a:t>
            </a:r>
          </a:p>
          <a:p>
            <a:pPr marL="0" indent="0">
              <a:buNone/>
            </a:pPr>
            <a:endParaRPr lang="nl-NL" sz="2100" dirty="0"/>
          </a:p>
          <a:p>
            <a:pPr marL="0" indent="0">
              <a:buNone/>
            </a:pPr>
            <a:r>
              <a:rPr lang="nl-NL" sz="2100" dirty="0"/>
              <a:t>h</a:t>
            </a:r>
            <a:r>
              <a:rPr lang="nl-NL" sz="2100" dirty="0" smtClean="0"/>
              <a:t>et regent ik drink ik heb dorst</a:t>
            </a:r>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a:p>
          <a:p>
            <a:pPr marL="0" indent="0">
              <a:buNone/>
            </a:pPr>
            <a:endParaRPr lang="nl-NL" sz="1700" dirty="0"/>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a:p>
          <a:p>
            <a:pPr marL="0" indent="0">
              <a:buNone/>
            </a:pPr>
            <a:endParaRPr lang="nl-NL" sz="1700" dirty="0" smtClean="0"/>
          </a:p>
          <a:p>
            <a:pPr marL="0" indent="0">
              <a:buNone/>
            </a:pPr>
            <a:endParaRPr lang="nl-NL" sz="1700" dirty="0"/>
          </a:p>
          <a:p>
            <a:pPr marL="0" indent="0">
              <a:buNone/>
            </a:pPr>
            <a:r>
              <a:rPr lang="nl-NL" sz="2600" i="1" dirty="0" smtClean="0"/>
              <a:t>Podium</a:t>
            </a:r>
            <a:r>
              <a:rPr lang="nl-NL" sz="2600" dirty="0" smtClean="0"/>
              <a:t>, zomer 1956</a:t>
            </a:r>
          </a:p>
          <a:p>
            <a:pPr marL="0" indent="0">
              <a:buNone/>
            </a:pPr>
            <a:r>
              <a:rPr lang="nl-NL" sz="2600" i="1" dirty="0" smtClean="0"/>
              <a:t>Het gebruik van woorden</a:t>
            </a:r>
            <a:r>
              <a:rPr lang="nl-NL" sz="2600" dirty="0" smtClean="0"/>
              <a:t>, 1958)</a:t>
            </a:r>
            <a:endParaRPr lang="nl-NL" sz="2600" dirty="0"/>
          </a:p>
          <a:p>
            <a:endParaRPr lang="nl-BE" sz="2600" dirty="0"/>
          </a:p>
        </p:txBody>
      </p:sp>
      <p:pic>
        <p:nvPicPr>
          <p:cNvPr id="5" name="Afbeelding 4"/>
          <p:cNvPicPr>
            <a:picLocks noChangeAspect="1"/>
          </p:cNvPicPr>
          <p:nvPr/>
        </p:nvPicPr>
        <p:blipFill>
          <a:blip r:embed="rId2"/>
          <a:stretch>
            <a:fillRect/>
          </a:stretch>
        </p:blipFill>
        <p:spPr>
          <a:xfrm>
            <a:off x="4762500" y="3284984"/>
            <a:ext cx="1905000" cy="2000250"/>
          </a:xfrm>
          <a:prstGeom prst="rect">
            <a:avLst/>
          </a:prstGeom>
        </p:spPr>
      </p:pic>
    </p:spTree>
    <p:extLst>
      <p:ext uri="{BB962C8B-B14F-4D97-AF65-F5344CB8AC3E}">
        <p14:creationId xmlns:p14="http://schemas.microsoft.com/office/powerpoint/2010/main" val="73003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Remco Campert (1929)</a:t>
            </a:r>
            <a:endParaRPr lang="nl-BE" dirty="0"/>
          </a:p>
        </p:txBody>
      </p:sp>
      <p:sp>
        <p:nvSpPr>
          <p:cNvPr id="3" name="Tijdelijke aanduiding voor inhoud 2"/>
          <p:cNvSpPr>
            <a:spLocks noGrp="1"/>
          </p:cNvSpPr>
          <p:nvPr>
            <p:ph sz="half" idx="1"/>
          </p:nvPr>
        </p:nvSpPr>
        <p:spPr/>
        <p:txBody>
          <a:bodyPr>
            <a:normAutofit fontScale="92500" lnSpcReduction="10000"/>
          </a:bodyPr>
          <a:lstStyle/>
          <a:p>
            <a:pPr marL="0" indent="0">
              <a:buNone/>
            </a:pPr>
            <a:r>
              <a:rPr lang="nl-NL" sz="1600" b="1" dirty="0" smtClean="0"/>
              <a:t>Poëzie is een daad…</a:t>
            </a:r>
          </a:p>
          <a:p>
            <a:pPr marL="0" indent="0">
              <a:buNone/>
            </a:pPr>
            <a:endParaRPr lang="nl-NL" sz="1600" dirty="0" smtClean="0"/>
          </a:p>
          <a:p>
            <a:pPr marL="0" indent="0">
              <a:buNone/>
            </a:pPr>
            <a:r>
              <a:rPr lang="nl-NL" sz="1600" dirty="0" smtClean="0"/>
              <a:t>Poëzie is een daad</a:t>
            </a:r>
          </a:p>
          <a:p>
            <a:pPr marL="0" indent="0">
              <a:buNone/>
            </a:pPr>
            <a:r>
              <a:rPr lang="nl-NL" sz="1600" dirty="0"/>
              <a:t>v</a:t>
            </a:r>
            <a:r>
              <a:rPr lang="nl-NL" sz="1600" dirty="0" smtClean="0"/>
              <a:t>an bevestiging. Ik bevestig</a:t>
            </a:r>
          </a:p>
          <a:p>
            <a:pPr marL="0" indent="0">
              <a:buNone/>
            </a:pPr>
            <a:r>
              <a:rPr lang="nl-NL" sz="1600" dirty="0"/>
              <a:t>d</a:t>
            </a:r>
            <a:r>
              <a:rPr lang="nl-NL" sz="1600" dirty="0" smtClean="0"/>
              <a:t>at ik leef, dat ik niet alleen leef.</a:t>
            </a:r>
          </a:p>
          <a:p>
            <a:pPr marL="0" indent="0">
              <a:buNone/>
            </a:pPr>
            <a:endParaRPr lang="nl-NL" sz="1600" dirty="0"/>
          </a:p>
          <a:p>
            <a:pPr marL="0" indent="0">
              <a:buNone/>
            </a:pPr>
            <a:r>
              <a:rPr lang="nl-NL" sz="1600" dirty="0" smtClean="0"/>
              <a:t>Poëzie is een toekomst, denken</a:t>
            </a:r>
          </a:p>
          <a:p>
            <a:pPr marL="0" indent="0">
              <a:buNone/>
            </a:pPr>
            <a:r>
              <a:rPr lang="nl-NL" sz="1600" dirty="0"/>
              <a:t>a</a:t>
            </a:r>
            <a:r>
              <a:rPr lang="nl-NL" sz="1600" dirty="0" smtClean="0"/>
              <a:t>an volgende week, aan een ander land,</a:t>
            </a:r>
          </a:p>
          <a:p>
            <a:pPr marL="0" indent="0">
              <a:buNone/>
            </a:pPr>
            <a:r>
              <a:rPr lang="nl-NL" sz="1600" dirty="0"/>
              <a:t>a</a:t>
            </a:r>
            <a:r>
              <a:rPr lang="nl-NL" sz="1600" dirty="0" smtClean="0"/>
              <a:t>an jou als je oud bent.</a:t>
            </a:r>
          </a:p>
          <a:p>
            <a:pPr marL="0" indent="0">
              <a:buNone/>
            </a:pPr>
            <a:endParaRPr lang="nl-NL" sz="1600" dirty="0"/>
          </a:p>
          <a:p>
            <a:pPr marL="0" indent="0">
              <a:buNone/>
            </a:pPr>
            <a:r>
              <a:rPr lang="nl-NL" sz="1600" dirty="0" smtClean="0"/>
              <a:t>Poëzie is mijn adem, beweegt</a:t>
            </a:r>
          </a:p>
          <a:p>
            <a:pPr marL="0" indent="0">
              <a:buNone/>
            </a:pPr>
            <a:r>
              <a:rPr lang="nl-NL" sz="1600" dirty="0"/>
              <a:t>m</a:t>
            </a:r>
            <a:r>
              <a:rPr lang="nl-NL" sz="1600" dirty="0" smtClean="0"/>
              <a:t>ijn voeten, aarzelend soms,</a:t>
            </a:r>
          </a:p>
          <a:p>
            <a:pPr marL="0" indent="0">
              <a:buNone/>
            </a:pPr>
            <a:r>
              <a:rPr lang="nl-NL" sz="1600" dirty="0"/>
              <a:t>o</a:t>
            </a:r>
            <a:r>
              <a:rPr lang="nl-NL" sz="1600" dirty="0" smtClean="0"/>
              <a:t>ver de aarde die daarom vraagt.</a:t>
            </a:r>
          </a:p>
          <a:p>
            <a:pPr marL="0" indent="0">
              <a:buNone/>
            </a:pPr>
            <a:endParaRPr lang="nl-NL" sz="1600" dirty="0"/>
          </a:p>
          <a:p>
            <a:pPr marL="0" indent="0">
              <a:buNone/>
            </a:pPr>
            <a:r>
              <a:rPr lang="nl-NL" sz="1600" dirty="0" smtClean="0"/>
              <a:t>Voltaire had pokken, maar</a:t>
            </a:r>
          </a:p>
          <a:p>
            <a:pPr marL="0" indent="0">
              <a:buNone/>
            </a:pPr>
            <a:r>
              <a:rPr lang="nl-NL" sz="1600" dirty="0"/>
              <a:t>g</a:t>
            </a:r>
            <a:r>
              <a:rPr lang="nl-NL" sz="1600" dirty="0" smtClean="0"/>
              <a:t>enas zichzelf door o.a. te drinken</a:t>
            </a:r>
          </a:p>
          <a:p>
            <a:pPr marL="0" indent="0">
              <a:buNone/>
            </a:pPr>
            <a:r>
              <a:rPr lang="nl-NL" sz="1600" dirty="0" smtClean="0"/>
              <a:t>120 liter limonade: dat is poëzie.</a:t>
            </a:r>
            <a:endParaRPr lang="nl-BE" sz="1600" dirty="0"/>
          </a:p>
        </p:txBody>
      </p:sp>
      <p:sp>
        <p:nvSpPr>
          <p:cNvPr id="4" name="Tijdelijke aanduiding voor inhoud 3"/>
          <p:cNvSpPr>
            <a:spLocks noGrp="1"/>
          </p:cNvSpPr>
          <p:nvPr>
            <p:ph sz="half" idx="2"/>
          </p:nvPr>
        </p:nvSpPr>
        <p:spPr/>
        <p:txBody>
          <a:bodyPr>
            <a:normAutofit fontScale="92500" lnSpcReduction="10000"/>
          </a:bodyPr>
          <a:lstStyle/>
          <a:p>
            <a:pPr marL="0" indent="0">
              <a:buNone/>
            </a:pPr>
            <a:endParaRPr lang="nl-NL" sz="1600" dirty="0" smtClean="0"/>
          </a:p>
          <a:p>
            <a:pPr marL="0" indent="0">
              <a:buNone/>
            </a:pPr>
            <a:endParaRPr lang="nl-NL" sz="1600" dirty="0"/>
          </a:p>
          <a:p>
            <a:pPr marL="0" indent="0">
              <a:buNone/>
            </a:pPr>
            <a:r>
              <a:rPr lang="nl-NL" sz="1600" dirty="0" smtClean="0"/>
              <a:t>Of neem de branding. Stukgeslagen</a:t>
            </a:r>
          </a:p>
          <a:p>
            <a:pPr marL="0" indent="0">
              <a:buNone/>
            </a:pPr>
            <a:r>
              <a:rPr lang="nl-NL" sz="1600" dirty="0"/>
              <a:t>o</a:t>
            </a:r>
            <a:r>
              <a:rPr lang="nl-NL" sz="1600" dirty="0" smtClean="0"/>
              <a:t>p de rotsen is zij niet werkelijk verslagen,</a:t>
            </a:r>
          </a:p>
          <a:p>
            <a:pPr marL="0" indent="0">
              <a:buNone/>
            </a:pPr>
            <a:r>
              <a:rPr lang="nl-NL" sz="1600" dirty="0"/>
              <a:t>m</a:t>
            </a:r>
            <a:r>
              <a:rPr lang="nl-NL" sz="1600" dirty="0" smtClean="0"/>
              <a:t>aar herneemt zich en is daarin poëzie.</a:t>
            </a:r>
          </a:p>
          <a:p>
            <a:pPr marL="0" indent="0">
              <a:buNone/>
            </a:pPr>
            <a:endParaRPr lang="nl-NL" sz="1600" dirty="0"/>
          </a:p>
          <a:p>
            <a:pPr marL="0" indent="0">
              <a:buNone/>
            </a:pPr>
            <a:r>
              <a:rPr lang="nl-NL" sz="1600" dirty="0" smtClean="0"/>
              <a:t>Elk woord dat wordt geschreven</a:t>
            </a:r>
          </a:p>
          <a:p>
            <a:pPr marL="0" indent="0">
              <a:buNone/>
            </a:pPr>
            <a:r>
              <a:rPr lang="nl-NL" sz="1600" dirty="0"/>
              <a:t>i</a:t>
            </a:r>
            <a:r>
              <a:rPr lang="nl-NL" sz="1600" dirty="0" smtClean="0"/>
              <a:t>s een aanslag op de ouderdom.</a:t>
            </a:r>
          </a:p>
          <a:p>
            <a:pPr marL="0" indent="0">
              <a:buNone/>
            </a:pPr>
            <a:r>
              <a:rPr lang="nl-NL" sz="1600" dirty="0" smtClean="0"/>
              <a:t>Tenslotte wint de dood, jazeker,</a:t>
            </a:r>
          </a:p>
          <a:p>
            <a:pPr marL="0" indent="0">
              <a:buNone/>
            </a:pPr>
            <a:endParaRPr lang="nl-NL" sz="1600" dirty="0"/>
          </a:p>
          <a:p>
            <a:pPr marL="0" indent="0">
              <a:buNone/>
            </a:pPr>
            <a:r>
              <a:rPr lang="nl-NL" sz="1600" dirty="0"/>
              <a:t>m</a:t>
            </a:r>
            <a:r>
              <a:rPr lang="nl-NL" sz="1600" dirty="0" smtClean="0"/>
              <a:t>aar de dood is slechts de stilte in de zaal</a:t>
            </a:r>
          </a:p>
          <a:p>
            <a:pPr marL="0" indent="0">
              <a:buNone/>
            </a:pPr>
            <a:r>
              <a:rPr lang="nl-NL" sz="1600" dirty="0"/>
              <a:t>n</a:t>
            </a:r>
            <a:r>
              <a:rPr lang="nl-NL" sz="1600" dirty="0" smtClean="0"/>
              <a:t>adat het laatste woord geklonken heeft.</a:t>
            </a:r>
          </a:p>
          <a:p>
            <a:pPr marL="0" indent="0">
              <a:buNone/>
            </a:pPr>
            <a:r>
              <a:rPr lang="nl-NL" sz="1600" dirty="0" smtClean="0"/>
              <a:t>De dood is een ontroering.</a:t>
            </a:r>
          </a:p>
          <a:p>
            <a:pPr marL="0" indent="0">
              <a:buNone/>
            </a:pPr>
            <a:endParaRPr lang="nl-NL" sz="1600" dirty="0"/>
          </a:p>
          <a:p>
            <a:pPr marL="0" indent="0">
              <a:buNone/>
            </a:pPr>
            <a:endParaRPr lang="nl-BE" sz="1600" dirty="0"/>
          </a:p>
        </p:txBody>
      </p:sp>
      <p:pic>
        <p:nvPicPr>
          <p:cNvPr id="5" name="Afbeelding 4"/>
          <p:cNvPicPr>
            <a:picLocks noChangeAspect="1"/>
          </p:cNvPicPr>
          <p:nvPr/>
        </p:nvPicPr>
        <p:blipFill>
          <a:blip r:embed="rId2"/>
          <a:stretch>
            <a:fillRect/>
          </a:stretch>
        </p:blipFill>
        <p:spPr>
          <a:xfrm>
            <a:off x="4788024" y="5050893"/>
            <a:ext cx="1584176" cy="2150539"/>
          </a:xfrm>
          <a:prstGeom prst="rect">
            <a:avLst/>
          </a:prstGeom>
        </p:spPr>
      </p:pic>
      <p:sp>
        <p:nvSpPr>
          <p:cNvPr id="6" name="Tekstvak 5"/>
          <p:cNvSpPr txBox="1"/>
          <p:nvPr/>
        </p:nvSpPr>
        <p:spPr>
          <a:xfrm>
            <a:off x="6516216" y="5589240"/>
            <a:ext cx="2627784" cy="923330"/>
          </a:xfrm>
          <a:prstGeom prst="rect">
            <a:avLst/>
          </a:prstGeom>
          <a:noFill/>
        </p:spPr>
        <p:txBody>
          <a:bodyPr wrap="square" rtlCol="0">
            <a:spAutoFit/>
          </a:bodyPr>
          <a:lstStyle/>
          <a:p>
            <a:r>
              <a:rPr lang="nl-NL" i="1" dirty="0" smtClean="0"/>
              <a:t>Podium</a:t>
            </a:r>
            <a:r>
              <a:rPr lang="nl-NL" dirty="0" smtClean="0"/>
              <a:t>, mei-juni 1955; </a:t>
            </a:r>
            <a:r>
              <a:rPr lang="nl-NL" i="1" dirty="0" smtClean="0"/>
              <a:t>Het huis waarin ik woonde </a:t>
            </a:r>
            <a:r>
              <a:rPr lang="nl-NL" dirty="0" smtClean="0"/>
              <a:t>(1955)</a:t>
            </a:r>
            <a:endParaRPr lang="nl-BE" dirty="0"/>
          </a:p>
        </p:txBody>
      </p:sp>
    </p:spTree>
    <p:extLst>
      <p:ext uri="{BB962C8B-B14F-4D97-AF65-F5344CB8AC3E}">
        <p14:creationId xmlns:p14="http://schemas.microsoft.com/office/powerpoint/2010/main" val="22332759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Hans Andreus (1926-1977)</a:t>
            </a:r>
            <a:endParaRPr lang="nl-BE" dirty="0"/>
          </a:p>
        </p:txBody>
      </p:sp>
      <p:sp>
        <p:nvSpPr>
          <p:cNvPr id="3" name="Tijdelijke aanduiding voor inhoud 2"/>
          <p:cNvSpPr>
            <a:spLocks noGrp="1"/>
          </p:cNvSpPr>
          <p:nvPr>
            <p:ph sz="half" idx="1"/>
          </p:nvPr>
        </p:nvSpPr>
        <p:spPr/>
        <p:txBody>
          <a:bodyPr>
            <a:normAutofit lnSpcReduction="10000"/>
          </a:bodyPr>
          <a:lstStyle/>
          <a:p>
            <a:pPr marL="0" indent="0">
              <a:buNone/>
            </a:pPr>
            <a:r>
              <a:rPr lang="nl-NL" sz="1600" dirty="0" smtClean="0"/>
              <a:t>Voor een dag van morgen</a:t>
            </a:r>
          </a:p>
          <a:p>
            <a:pPr marL="0" indent="0">
              <a:buNone/>
            </a:pPr>
            <a:endParaRPr lang="nl-NL" sz="1600" dirty="0"/>
          </a:p>
          <a:p>
            <a:pPr marL="0" indent="0">
              <a:buNone/>
            </a:pPr>
            <a:r>
              <a:rPr lang="nl-NL" sz="1600" dirty="0" smtClean="0"/>
              <a:t>Wanneer ik morgen doodga,</a:t>
            </a:r>
          </a:p>
          <a:p>
            <a:pPr marL="0" indent="0">
              <a:buNone/>
            </a:pPr>
            <a:r>
              <a:rPr lang="nl-NL" sz="1600" dirty="0"/>
              <a:t>v</a:t>
            </a:r>
            <a:r>
              <a:rPr lang="nl-NL" sz="1600" dirty="0" smtClean="0"/>
              <a:t>ertel dan aan de bomen</a:t>
            </a:r>
          </a:p>
          <a:p>
            <a:pPr marL="0" indent="0">
              <a:buNone/>
            </a:pPr>
            <a:r>
              <a:rPr lang="nl-NL" sz="1600" dirty="0"/>
              <a:t>h</a:t>
            </a:r>
            <a:r>
              <a:rPr lang="nl-NL" sz="1600" dirty="0" smtClean="0"/>
              <a:t>oeveel ik van je hield.</a:t>
            </a:r>
          </a:p>
          <a:p>
            <a:pPr marL="0" indent="0">
              <a:buNone/>
            </a:pPr>
            <a:r>
              <a:rPr lang="nl-NL" sz="1600" dirty="0" smtClean="0"/>
              <a:t>Vertel het aan de wind,</a:t>
            </a:r>
          </a:p>
          <a:p>
            <a:pPr marL="0" indent="0">
              <a:buNone/>
            </a:pPr>
            <a:r>
              <a:rPr lang="nl-NL" sz="1600" dirty="0"/>
              <a:t>d</a:t>
            </a:r>
            <a:r>
              <a:rPr lang="nl-NL" sz="1600" dirty="0" smtClean="0"/>
              <a:t>ie in de bomen klimt</a:t>
            </a:r>
          </a:p>
          <a:p>
            <a:pPr marL="0" indent="0">
              <a:buNone/>
            </a:pPr>
            <a:r>
              <a:rPr lang="nl-NL" sz="1600" dirty="0"/>
              <a:t>o</a:t>
            </a:r>
            <a:r>
              <a:rPr lang="nl-NL" sz="1600" dirty="0" smtClean="0"/>
              <a:t>f uit de takken valt,</a:t>
            </a:r>
          </a:p>
          <a:p>
            <a:pPr marL="0" indent="0">
              <a:buNone/>
            </a:pPr>
            <a:r>
              <a:rPr lang="nl-NL" sz="1600" dirty="0"/>
              <a:t>h</a:t>
            </a:r>
            <a:r>
              <a:rPr lang="nl-NL" sz="1600" dirty="0" smtClean="0"/>
              <a:t>oeveel ik van je hield.</a:t>
            </a:r>
          </a:p>
          <a:p>
            <a:pPr marL="0" indent="0">
              <a:buNone/>
            </a:pPr>
            <a:r>
              <a:rPr lang="nl-NL" sz="1600" dirty="0" smtClean="0"/>
              <a:t>Vertel het aan een kind,</a:t>
            </a:r>
          </a:p>
          <a:p>
            <a:pPr marL="0" indent="0">
              <a:buNone/>
            </a:pPr>
            <a:r>
              <a:rPr lang="nl-NL" sz="1600" dirty="0"/>
              <a:t>d</a:t>
            </a:r>
            <a:r>
              <a:rPr lang="nl-NL" sz="1600" dirty="0" smtClean="0"/>
              <a:t>at jong genoeg is om het te begrijpen.</a:t>
            </a:r>
          </a:p>
          <a:p>
            <a:pPr marL="0" indent="0">
              <a:buNone/>
            </a:pPr>
            <a:r>
              <a:rPr lang="nl-NL" sz="1600" dirty="0" smtClean="0"/>
              <a:t>Vertel het aan een dier,</a:t>
            </a:r>
          </a:p>
          <a:p>
            <a:pPr marL="0" indent="0">
              <a:buNone/>
            </a:pPr>
            <a:r>
              <a:rPr lang="nl-NL" sz="1600" dirty="0"/>
              <a:t>m</a:t>
            </a:r>
            <a:r>
              <a:rPr lang="nl-NL" sz="1600" dirty="0" smtClean="0"/>
              <a:t>isschien alleen door het aan te kijken.</a:t>
            </a:r>
          </a:p>
          <a:p>
            <a:pPr marL="0" indent="0">
              <a:buNone/>
            </a:pPr>
            <a:r>
              <a:rPr lang="nl-NL" sz="1600" dirty="0" smtClean="0"/>
              <a:t>Vertel het aan de huizen van steen,</a:t>
            </a:r>
          </a:p>
          <a:p>
            <a:pPr marL="0" indent="0">
              <a:buNone/>
            </a:pPr>
            <a:r>
              <a:rPr lang="nl-NL" sz="1600" dirty="0"/>
              <a:t>v</a:t>
            </a:r>
            <a:r>
              <a:rPr lang="nl-NL" sz="1600" dirty="0" smtClean="0"/>
              <a:t>ertel het aan de stad,</a:t>
            </a:r>
          </a:p>
          <a:p>
            <a:pPr marL="0" indent="0">
              <a:buNone/>
            </a:pPr>
            <a:r>
              <a:rPr lang="nl-NL" sz="1600" dirty="0"/>
              <a:t>h</a:t>
            </a:r>
            <a:r>
              <a:rPr lang="nl-NL" sz="1600" dirty="0" smtClean="0"/>
              <a:t>oe lief ik je had</a:t>
            </a:r>
          </a:p>
          <a:p>
            <a:pPr marL="0" indent="0">
              <a:buNone/>
            </a:pPr>
            <a:endParaRPr lang="nl-NL" sz="1600" dirty="0"/>
          </a:p>
          <a:p>
            <a:pPr marL="0" indent="0">
              <a:buNone/>
            </a:pPr>
            <a:endParaRPr lang="nl-BE" sz="1600" dirty="0"/>
          </a:p>
        </p:txBody>
      </p:sp>
      <p:sp>
        <p:nvSpPr>
          <p:cNvPr id="4" name="Tijdelijke aanduiding voor inhoud 3"/>
          <p:cNvSpPr>
            <a:spLocks noGrp="1"/>
          </p:cNvSpPr>
          <p:nvPr>
            <p:ph sz="half" idx="2"/>
          </p:nvPr>
        </p:nvSpPr>
        <p:spPr/>
        <p:txBody>
          <a:bodyPr>
            <a:normAutofit lnSpcReduction="10000"/>
          </a:bodyPr>
          <a:lstStyle/>
          <a:p>
            <a:pPr marL="0" indent="0">
              <a:buNone/>
            </a:pPr>
            <a:endParaRPr lang="nl-NL" sz="1600" dirty="0" smtClean="0"/>
          </a:p>
          <a:p>
            <a:pPr marL="0" indent="0">
              <a:buNone/>
            </a:pPr>
            <a:endParaRPr lang="nl-NL" sz="1600" dirty="0"/>
          </a:p>
          <a:p>
            <a:pPr marL="0" indent="0">
              <a:buNone/>
            </a:pPr>
            <a:r>
              <a:rPr lang="nl-NL" sz="1600" dirty="0" smtClean="0"/>
              <a:t>Maar zeg het aan geen mens.</a:t>
            </a:r>
          </a:p>
          <a:p>
            <a:pPr marL="0" indent="0">
              <a:buNone/>
            </a:pPr>
            <a:r>
              <a:rPr lang="nl-NL" sz="1600" dirty="0" smtClean="0"/>
              <a:t>Ze zouden je niet geloven.</a:t>
            </a:r>
          </a:p>
          <a:p>
            <a:pPr marL="0" indent="0">
              <a:buNone/>
            </a:pPr>
            <a:r>
              <a:rPr lang="nl-NL" sz="1600" dirty="0" smtClean="0"/>
              <a:t>Ze zouden niet willen geloven dat</a:t>
            </a:r>
          </a:p>
          <a:p>
            <a:pPr marL="0" indent="0">
              <a:buNone/>
            </a:pPr>
            <a:r>
              <a:rPr lang="nl-NL" sz="1600" dirty="0"/>
              <a:t>a</a:t>
            </a:r>
            <a:r>
              <a:rPr lang="nl-NL" sz="1600" dirty="0" smtClean="0"/>
              <a:t>lleen maar een man alleen maar een vrouw,</a:t>
            </a:r>
          </a:p>
          <a:p>
            <a:pPr marL="0" indent="0">
              <a:buNone/>
            </a:pPr>
            <a:r>
              <a:rPr lang="nl-NL" sz="1600" dirty="0"/>
              <a:t>d</a:t>
            </a:r>
            <a:r>
              <a:rPr lang="nl-NL" sz="1600" dirty="0" smtClean="0"/>
              <a:t>at een mens een mens zo liefhad</a:t>
            </a:r>
          </a:p>
          <a:p>
            <a:pPr marL="0" indent="0">
              <a:buNone/>
            </a:pPr>
            <a:r>
              <a:rPr lang="nl-NL" sz="1600" dirty="0"/>
              <a:t>a</a:t>
            </a:r>
            <a:r>
              <a:rPr lang="nl-NL" sz="1600" dirty="0" smtClean="0"/>
              <a:t>ls ik jou.</a:t>
            </a:r>
          </a:p>
          <a:p>
            <a:pPr marL="0" indent="0">
              <a:buNone/>
            </a:pPr>
            <a:endParaRPr lang="nl-NL" sz="1600" dirty="0"/>
          </a:p>
          <a:p>
            <a:pPr marL="0" indent="0">
              <a:buNone/>
            </a:pPr>
            <a:endParaRPr lang="nl-BE" sz="1600" dirty="0"/>
          </a:p>
        </p:txBody>
      </p:sp>
      <p:pic>
        <p:nvPicPr>
          <p:cNvPr id="5" name="Afbeelding 4"/>
          <p:cNvPicPr>
            <a:picLocks noChangeAspect="1"/>
          </p:cNvPicPr>
          <p:nvPr/>
        </p:nvPicPr>
        <p:blipFill>
          <a:blip r:embed="rId2"/>
          <a:stretch>
            <a:fillRect/>
          </a:stretch>
        </p:blipFill>
        <p:spPr>
          <a:xfrm>
            <a:off x="4788024" y="4077072"/>
            <a:ext cx="2676525" cy="1704975"/>
          </a:xfrm>
          <a:prstGeom prst="rect">
            <a:avLst/>
          </a:prstGeom>
        </p:spPr>
      </p:pic>
      <p:sp>
        <p:nvSpPr>
          <p:cNvPr id="6" name="Tekstvak 5"/>
          <p:cNvSpPr txBox="1"/>
          <p:nvPr/>
        </p:nvSpPr>
        <p:spPr>
          <a:xfrm>
            <a:off x="4788024" y="6126163"/>
            <a:ext cx="3898776" cy="646331"/>
          </a:xfrm>
          <a:prstGeom prst="rect">
            <a:avLst/>
          </a:prstGeom>
          <a:noFill/>
        </p:spPr>
        <p:txBody>
          <a:bodyPr wrap="square" rtlCol="0">
            <a:spAutoFit/>
          </a:bodyPr>
          <a:lstStyle/>
          <a:p>
            <a:r>
              <a:rPr lang="nl-NL" i="1" dirty="0" smtClean="0"/>
              <a:t>De Gids</a:t>
            </a:r>
            <a:r>
              <a:rPr lang="nl-NL" dirty="0" smtClean="0"/>
              <a:t>, februari 1959;</a:t>
            </a:r>
          </a:p>
          <a:p>
            <a:r>
              <a:rPr lang="nl-NL" i="1" dirty="0" smtClean="0"/>
              <a:t>Gedichten</a:t>
            </a:r>
            <a:r>
              <a:rPr lang="nl-NL" dirty="0" smtClean="0"/>
              <a:t> (1959)</a:t>
            </a:r>
            <a:endParaRPr lang="nl-BE" dirty="0"/>
          </a:p>
        </p:txBody>
      </p:sp>
    </p:spTree>
    <p:extLst>
      <p:ext uri="{BB962C8B-B14F-4D97-AF65-F5344CB8AC3E}">
        <p14:creationId xmlns:p14="http://schemas.microsoft.com/office/powerpoint/2010/main" val="3794474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hema">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TotalTime>
  <Words>3527</Words>
  <Application>Microsoft Office PowerPoint</Application>
  <PresentationFormat>Diavoorstelling (4:3)</PresentationFormat>
  <Paragraphs>655</Paragraphs>
  <Slides>35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35</vt:i4>
      </vt:variant>
    </vt:vector>
  </HeadingPairs>
  <TitlesOfParts>
    <vt:vector size="38" baseType="lpstr">
      <vt:lpstr>Arial</vt:lpstr>
      <vt:lpstr>Calibri</vt:lpstr>
      <vt:lpstr>Office-thema</vt:lpstr>
      <vt:lpstr>Tendensen in de lyriek  van Nederland en Vlaanderen  1950-2000</vt:lpstr>
      <vt:lpstr> Inleidende opmerkingen</vt:lpstr>
      <vt:lpstr>PowerPoint-presentatie</vt:lpstr>
      <vt:lpstr>Beweging van Vijftig - Nederland</vt:lpstr>
      <vt:lpstr>Lucebert (1924-1994)</vt:lpstr>
      <vt:lpstr>Hans Lodeizen (1924-1950)</vt:lpstr>
      <vt:lpstr>Gerrit Kouwenaar (1923-2014)</vt:lpstr>
      <vt:lpstr>Remco Campert (1929)</vt:lpstr>
      <vt:lpstr>Hans Andreus (1926-1977)</vt:lpstr>
      <vt:lpstr>PowerPoint-presentatie</vt:lpstr>
      <vt:lpstr>PowerPoint-presentatie</vt:lpstr>
      <vt:lpstr>PowerPoint-presentatie</vt:lpstr>
      <vt:lpstr>PowerPoint-presentatie</vt:lpstr>
      <vt:lpstr>Waar is de eerste morgen? Jan Walravens – ‘4 scherven van 1 inleiding’</vt:lpstr>
      <vt:lpstr>PowerPoint-presentatie</vt:lpstr>
      <vt:lpstr>PowerPoint-presentatie</vt:lpstr>
      <vt:lpstr>Enkele figuren</vt:lpstr>
      <vt:lpstr>PowerPoint-presentatie</vt:lpstr>
      <vt:lpstr>Gerrit Kouwenaar</vt:lpstr>
      <vt:lpstr>PowerPoint-presentatie</vt:lpstr>
      <vt:lpstr>PowerPoint-presentatie</vt:lpstr>
      <vt:lpstr>PowerPoint-presentatie</vt:lpstr>
      <vt:lpstr>PowerPoint-presentatie</vt:lpstr>
      <vt:lpstr>PowerPoint-presentatie</vt:lpstr>
      <vt:lpstr>Lucebert</vt:lpstr>
      <vt:lpstr>Lucebert</vt:lpstr>
      <vt:lpstr>PowerPoint-presentatie</vt:lpstr>
      <vt:lpstr>PowerPoint-presentatie</vt:lpstr>
      <vt:lpstr>Hugo Claus</vt:lpstr>
      <vt:lpstr>Hugo Claus</vt:lpstr>
      <vt:lpstr>PowerPoint-presentatie</vt:lpstr>
      <vt:lpstr>PowerPoint-presentatie</vt:lpstr>
      <vt:lpstr>Twee literaire paradigma’s  traditie en experiment</vt:lpstr>
      <vt:lpstr>PowerPoint-presentatie</vt:lpstr>
      <vt:lpstr>assimilerende bewegingen in het poëzieveld: gematigd experimentele en traditionele poëzie  eind jaren vijftig tot medio jaren zestig in de Vlaamse poëzie</vt:lpstr>
    </vt:vector>
  </TitlesOfParts>
  <Company>UGent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vogelvlucht</dc:title>
  <dc:creator>ytsjoen</dc:creator>
  <cp:lastModifiedBy>Yves T'Sjoen</cp:lastModifiedBy>
  <cp:revision>57</cp:revision>
  <dcterms:created xsi:type="dcterms:W3CDTF">2012-07-26T06:57:23Z</dcterms:created>
  <dcterms:modified xsi:type="dcterms:W3CDTF">2021-04-13T06:51:40Z</dcterms:modified>
</cp:coreProperties>
</file>