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7" r:id="rId16"/>
    <p:sldId id="282" r:id="rId17"/>
    <p:sldId id="283" r:id="rId18"/>
    <p:sldId id="284" r:id="rId19"/>
    <p:sldId id="285" r:id="rId20"/>
    <p:sldId id="286" r:id="rId21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C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69" d="100"/>
          <a:sy n="69" d="100"/>
        </p:scale>
        <p:origin x="564" y="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6EA9C-8655-4DED-A587-2AFCDA500B2B}" type="doc">
      <dgm:prSet loTypeId="urn:microsoft.com/office/officeart/2005/8/layout/venn1" loCatId="relationship" qsTypeId="urn:microsoft.com/office/officeart/2005/8/quickstyle/simple1" qsCatId="simple" csTypeId="urn:microsoft.com/office/officeart/2005/8/colors/accent2_2" csCatId="accent2" phldr="1"/>
      <dgm:spPr/>
    </dgm:pt>
    <dgm:pt modelId="{BC788731-FF72-4258-A862-596E5AB66F52}">
      <dgm:prSet phldrT="[Text]" custT="1"/>
      <dgm:spPr/>
      <dgm:t>
        <a:bodyPr/>
        <a:lstStyle/>
        <a:p>
          <a:r>
            <a:rPr lang="cs-CZ" sz="2800" dirty="0" smtClean="0"/>
            <a:t>Křesťanství</a:t>
          </a:r>
          <a:endParaRPr lang="cs-CZ" sz="2800" dirty="0"/>
        </a:p>
      </dgm:t>
    </dgm:pt>
    <dgm:pt modelId="{D0335255-724A-4715-846D-1B70FB3BE95F}" type="parTrans" cxnId="{837D7532-1D25-47F5-86C4-6EFDEE5D0774}">
      <dgm:prSet/>
      <dgm:spPr/>
      <dgm:t>
        <a:bodyPr/>
        <a:lstStyle/>
        <a:p>
          <a:endParaRPr lang="cs-CZ"/>
        </a:p>
      </dgm:t>
    </dgm:pt>
    <dgm:pt modelId="{16373C1F-557C-488B-81AC-16AFFCC07592}" type="sibTrans" cxnId="{837D7532-1D25-47F5-86C4-6EFDEE5D0774}">
      <dgm:prSet/>
      <dgm:spPr/>
      <dgm:t>
        <a:bodyPr/>
        <a:lstStyle/>
        <a:p>
          <a:endParaRPr lang="cs-CZ"/>
        </a:p>
      </dgm:t>
    </dgm:pt>
    <dgm:pt modelId="{9E6F67FA-14D8-4919-8A40-0C9F4D40E6F8}">
      <dgm:prSet phldrT="[Text]" custT="1"/>
      <dgm:spPr/>
      <dgm:t>
        <a:bodyPr/>
        <a:lstStyle/>
        <a:p>
          <a:r>
            <a:rPr lang="cs-CZ" sz="2800" dirty="0" smtClean="0"/>
            <a:t>Kantovský liberalismus</a:t>
          </a:r>
          <a:endParaRPr lang="cs-CZ" sz="2800" dirty="0"/>
        </a:p>
      </dgm:t>
    </dgm:pt>
    <dgm:pt modelId="{5D32DF25-8888-41C6-B2C4-5510237682AA}" type="parTrans" cxnId="{8EFE81DF-2BF4-4E2F-A2CB-639CFD19301C}">
      <dgm:prSet/>
      <dgm:spPr/>
      <dgm:t>
        <a:bodyPr/>
        <a:lstStyle/>
        <a:p>
          <a:endParaRPr lang="cs-CZ"/>
        </a:p>
      </dgm:t>
    </dgm:pt>
    <dgm:pt modelId="{F6C9DE71-5E52-48AC-8070-3244B1D3D9C8}" type="sibTrans" cxnId="{8EFE81DF-2BF4-4E2F-A2CB-639CFD19301C}">
      <dgm:prSet/>
      <dgm:spPr/>
      <dgm:t>
        <a:bodyPr/>
        <a:lstStyle/>
        <a:p>
          <a:endParaRPr lang="cs-CZ"/>
        </a:p>
      </dgm:t>
    </dgm:pt>
    <dgm:pt modelId="{B9EDA1CA-4DC2-4F69-A6F0-41B248930B05}">
      <dgm:prSet phldrT="[Text]"/>
      <dgm:spPr/>
      <dgm:t>
        <a:bodyPr/>
        <a:lstStyle/>
        <a:p>
          <a:r>
            <a:rPr lang="cs-CZ" dirty="0" smtClean="0"/>
            <a:t>Utilitarismus</a:t>
          </a:r>
          <a:endParaRPr lang="cs-CZ" dirty="0"/>
        </a:p>
      </dgm:t>
    </dgm:pt>
    <dgm:pt modelId="{5DCB14C0-E0D7-48E5-B042-E90707FFA97E}" type="parTrans" cxnId="{C5FA5EAC-5CFE-4216-BE7C-CF82773BBDF9}">
      <dgm:prSet/>
      <dgm:spPr/>
      <dgm:t>
        <a:bodyPr/>
        <a:lstStyle/>
        <a:p>
          <a:endParaRPr lang="cs-CZ"/>
        </a:p>
      </dgm:t>
    </dgm:pt>
    <dgm:pt modelId="{1F429C4C-BE8B-4718-98C6-5018DBF9D2B9}" type="sibTrans" cxnId="{C5FA5EAC-5CFE-4216-BE7C-CF82773BBDF9}">
      <dgm:prSet/>
      <dgm:spPr/>
      <dgm:t>
        <a:bodyPr/>
        <a:lstStyle/>
        <a:p>
          <a:endParaRPr lang="cs-CZ"/>
        </a:p>
      </dgm:t>
    </dgm:pt>
    <dgm:pt modelId="{64BC1684-CB23-495C-9393-6F6C34793429}" type="pres">
      <dgm:prSet presAssocID="{95A6EA9C-8655-4DED-A587-2AFCDA500B2B}" presName="compositeShape" presStyleCnt="0">
        <dgm:presLayoutVars>
          <dgm:chMax val="7"/>
          <dgm:dir/>
          <dgm:resizeHandles val="exact"/>
        </dgm:presLayoutVars>
      </dgm:prSet>
      <dgm:spPr/>
    </dgm:pt>
    <dgm:pt modelId="{597A00F5-FB1D-4369-B969-85216D278239}" type="pres">
      <dgm:prSet presAssocID="{BC788731-FF72-4258-A862-596E5AB66F52}" presName="circ1" presStyleLbl="vennNode1" presStyleIdx="0" presStyleCnt="3" custScaleX="140232" custScaleY="114488" custLinFactNeighborX="13132" custLinFactNeighborY="-6527"/>
      <dgm:spPr/>
      <dgm:t>
        <a:bodyPr/>
        <a:lstStyle/>
        <a:p>
          <a:endParaRPr lang="cs-CZ"/>
        </a:p>
      </dgm:t>
    </dgm:pt>
    <dgm:pt modelId="{2365AE19-72DB-44E8-8E63-0712E560E4B4}" type="pres">
      <dgm:prSet presAssocID="{BC788731-FF72-4258-A862-596E5AB66F5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0CEBC9-4EA8-40C7-9DE1-C3C110EA8BF9}" type="pres">
      <dgm:prSet presAssocID="{9E6F67FA-14D8-4919-8A40-0C9F4D40E6F8}" presName="circ2" presStyleLbl="vennNode1" presStyleIdx="1" presStyleCnt="3" custScaleX="137792" custScaleY="119332" custLinFactNeighborX="31895" custLinFactNeighborY="-5595"/>
      <dgm:spPr/>
      <dgm:t>
        <a:bodyPr/>
        <a:lstStyle/>
        <a:p>
          <a:endParaRPr lang="cs-CZ"/>
        </a:p>
      </dgm:t>
    </dgm:pt>
    <dgm:pt modelId="{E4690B11-3595-473F-9CCF-5237F2345CCD}" type="pres">
      <dgm:prSet presAssocID="{9E6F67FA-14D8-4919-8A40-0C9F4D40E6F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55DFC1-D01B-44E7-83BA-91F4F410BAF8}" type="pres">
      <dgm:prSet presAssocID="{B9EDA1CA-4DC2-4F69-A6F0-41B248930B05}" presName="circ3" presStyleLbl="vennNode1" presStyleIdx="2" presStyleCnt="3" custScaleX="144926" custScaleY="123311" custLinFactNeighborX="-732" custLinFactNeighborY="-2860"/>
      <dgm:spPr/>
      <dgm:t>
        <a:bodyPr/>
        <a:lstStyle/>
        <a:p>
          <a:endParaRPr lang="cs-CZ"/>
        </a:p>
      </dgm:t>
    </dgm:pt>
    <dgm:pt modelId="{1A0B3A5B-2343-4F8A-9309-EC70C89AE635}" type="pres">
      <dgm:prSet presAssocID="{B9EDA1CA-4DC2-4F69-A6F0-41B248930B0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CB8348D-0497-4275-A43E-BB4C71D09B72}" type="presOf" srcId="{BC788731-FF72-4258-A862-596E5AB66F52}" destId="{2365AE19-72DB-44E8-8E63-0712E560E4B4}" srcOrd="1" destOrd="0" presId="urn:microsoft.com/office/officeart/2005/8/layout/venn1"/>
    <dgm:cxn modelId="{C50AD373-233D-4F95-89C1-76E607F950C7}" type="presOf" srcId="{95A6EA9C-8655-4DED-A587-2AFCDA500B2B}" destId="{64BC1684-CB23-495C-9393-6F6C34793429}" srcOrd="0" destOrd="0" presId="urn:microsoft.com/office/officeart/2005/8/layout/venn1"/>
    <dgm:cxn modelId="{DBE5B381-3635-4F67-A699-D52305C409AC}" type="presOf" srcId="{9E6F67FA-14D8-4919-8A40-0C9F4D40E6F8}" destId="{770CEBC9-4EA8-40C7-9DE1-C3C110EA8BF9}" srcOrd="0" destOrd="0" presId="urn:microsoft.com/office/officeart/2005/8/layout/venn1"/>
    <dgm:cxn modelId="{C5FA5EAC-5CFE-4216-BE7C-CF82773BBDF9}" srcId="{95A6EA9C-8655-4DED-A587-2AFCDA500B2B}" destId="{B9EDA1CA-4DC2-4F69-A6F0-41B248930B05}" srcOrd="2" destOrd="0" parTransId="{5DCB14C0-E0D7-48E5-B042-E90707FFA97E}" sibTransId="{1F429C4C-BE8B-4718-98C6-5018DBF9D2B9}"/>
    <dgm:cxn modelId="{5B481976-E9D4-427B-A165-5904E6A70B8E}" type="presOf" srcId="{B9EDA1CA-4DC2-4F69-A6F0-41B248930B05}" destId="{1A0B3A5B-2343-4F8A-9309-EC70C89AE635}" srcOrd="1" destOrd="0" presId="urn:microsoft.com/office/officeart/2005/8/layout/venn1"/>
    <dgm:cxn modelId="{8EFE81DF-2BF4-4E2F-A2CB-639CFD19301C}" srcId="{95A6EA9C-8655-4DED-A587-2AFCDA500B2B}" destId="{9E6F67FA-14D8-4919-8A40-0C9F4D40E6F8}" srcOrd="1" destOrd="0" parTransId="{5D32DF25-8888-41C6-B2C4-5510237682AA}" sibTransId="{F6C9DE71-5E52-48AC-8070-3244B1D3D9C8}"/>
    <dgm:cxn modelId="{F5AFD7A2-9042-49E5-B99F-816427B3ED74}" type="presOf" srcId="{BC788731-FF72-4258-A862-596E5AB66F52}" destId="{597A00F5-FB1D-4369-B969-85216D278239}" srcOrd="0" destOrd="0" presId="urn:microsoft.com/office/officeart/2005/8/layout/venn1"/>
    <dgm:cxn modelId="{562E176E-31C2-407C-9F7E-92A35BEE10B0}" type="presOf" srcId="{9E6F67FA-14D8-4919-8A40-0C9F4D40E6F8}" destId="{E4690B11-3595-473F-9CCF-5237F2345CCD}" srcOrd="1" destOrd="0" presId="urn:microsoft.com/office/officeart/2005/8/layout/venn1"/>
    <dgm:cxn modelId="{EECE799A-FA16-4035-91DB-41097F103952}" type="presOf" srcId="{B9EDA1CA-4DC2-4F69-A6F0-41B248930B05}" destId="{6255DFC1-D01B-44E7-83BA-91F4F410BAF8}" srcOrd="0" destOrd="0" presId="urn:microsoft.com/office/officeart/2005/8/layout/venn1"/>
    <dgm:cxn modelId="{837D7532-1D25-47F5-86C4-6EFDEE5D0774}" srcId="{95A6EA9C-8655-4DED-A587-2AFCDA500B2B}" destId="{BC788731-FF72-4258-A862-596E5AB66F52}" srcOrd="0" destOrd="0" parTransId="{D0335255-724A-4715-846D-1B70FB3BE95F}" sibTransId="{16373C1F-557C-488B-81AC-16AFFCC07592}"/>
    <dgm:cxn modelId="{98AD544D-9CE1-418F-9D9E-46A7EC171D0F}" type="presParOf" srcId="{64BC1684-CB23-495C-9393-6F6C34793429}" destId="{597A00F5-FB1D-4369-B969-85216D278239}" srcOrd="0" destOrd="0" presId="urn:microsoft.com/office/officeart/2005/8/layout/venn1"/>
    <dgm:cxn modelId="{59D26750-9EE4-451A-9776-C4B026533540}" type="presParOf" srcId="{64BC1684-CB23-495C-9393-6F6C34793429}" destId="{2365AE19-72DB-44E8-8E63-0712E560E4B4}" srcOrd="1" destOrd="0" presId="urn:microsoft.com/office/officeart/2005/8/layout/venn1"/>
    <dgm:cxn modelId="{54875609-D6F6-4CD9-82F2-2BC6BC868B24}" type="presParOf" srcId="{64BC1684-CB23-495C-9393-6F6C34793429}" destId="{770CEBC9-4EA8-40C7-9DE1-C3C110EA8BF9}" srcOrd="2" destOrd="0" presId="urn:microsoft.com/office/officeart/2005/8/layout/venn1"/>
    <dgm:cxn modelId="{47666B61-1A5F-47D5-89B3-2FC4D61E41D4}" type="presParOf" srcId="{64BC1684-CB23-495C-9393-6F6C34793429}" destId="{E4690B11-3595-473F-9CCF-5237F2345CCD}" srcOrd="3" destOrd="0" presId="urn:microsoft.com/office/officeart/2005/8/layout/venn1"/>
    <dgm:cxn modelId="{9EDF5EA2-FC7C-4CA9-B6BF-C5132EE6004D}" type="presParOf" srcId="{64BC1684-CB23-495C-9393-6F6C34793429}" destId="{6255DFC1-D01B-44E7-83BA-91F4F410BAF8}" srcOrd="4" destOrd="0" presId="urn:microsoft.com/office/officeart/2005/8/layout/venn1"/>
    <dgm:cxn modelId="{E4C842FC-130B-49AC-BBD0-5B6E6A10796A}" type="presParOf" srcId="{64BC1684-CB23-495C-9393-6F6C34793429}" destId="{1A0B3A5B-2343-4F8A-9309-EC70C89AE63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A00F5-FB1D-4369-B969-85216D278239}">
      <dsp:nvSpPr>
        <dsp:cNvPr id="0" name=""/>
        <dsp:cNvSpPr/>
      </dsp:nvSpPr>
      <dsp:spPr>
        <a:xfrm>
          <a:off x="3203839" y="-114419"/>
          <a:ext cx="3475690" cy="283761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Křesťanství</a:t>
          </a:r>
          <a:endParaRPr lang="cs-CZ" sz="2800" kern="1200" dirty="0"/>
        </a:p>
      </dsp:txBody>
      <dsp:txXfrm>
        <a:off x="3667265" y="382163"/>
        <a:ext cx="2548839" cy="1276927"/>
      </dsp:txXfrm>
    </dsp:sp>
    <dsp:sp modelId="{770CEBC9-4EA8-40C7-9DE1-C3C110EA8BF9}">
      <dsp:nvSpPr>
        <dsp:cNvPr id="0" name=""/>
        <dsp:cNvSpPr/>
      </dsp:nvSpPr>
      <dsp:spPr>
        <a:xfrm>
          <a:off x="4593459" y="1235957"/>
          <a:ext cx="3415214" cy="295767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Kantovský liberalismus</a:t>
          </a:r>
          <a:endParaRPr lang="cs-CZ" sz="2800" kern="1200" dirty="0"/>
        </a:p>
      </dsp:txBody>
      <dsp:txXfrm>
        <a:off x="5637946" y="2000024"/>
        <a:ext cx="2049128" cy="1626722"/>
      </dsp:txXfrm>
    </dsp:sp>
    <dsp:sp modelId="{6255DFC1-D01B-44E7-83BA-91F4F410BAF8}">
      <dsp:nvSpPr>
        <dsp:cNvPr id="0" name=""/>
        <dsp:cNvSpPr/>
      </dsp:nvSpPr>
      <dsp:spPr>
        <a:xfrm>
          <a:off x="1907709" y="1254434"/>
          <a:ext cx="3592032" cy="305629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Utilitarismus</a:t>
          </a:r>
          <a:endParaRPr lang="cs-CZ" sz="3200" kern="1200" dirty="0"/>
        </a:p>
      </dsp:txBody>
      <dsp:txXfrm>
        <a:off x="2245959" y="2043978"/>
        <a:ext cx="2155219" cy="1680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19.11.2020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05236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19.11.2020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19.11.2020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dirty="0"/>
              <a:t>Dilema tolerance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r>
              <a:rPr lang="cs-CZ" sz="3200" dirty="0"/>
              <a:t>v liberálním státu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Překrývající konsenzus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komprehenzivní doktríny podporují politickou koncepci kvůli ní samé; testem této příchylnosti je stabilita konsenzu napříč různými konstelacemi mocenského postavení skupin držících se různých komprehenzivních </a:t>
            </a:r>
            <a:r>
              <a:rPr lang="cs-CZ" dirty="0" smtClean="0"/>
              <a:t>doktrín</a:t>
            </a:r>
          </a:p>
          <a:p>
            <a:r>
              <a:rPr lang="cs-CZ" dirty="0"/>
              <a:t>V politické koncepci se snažíme vyhnout, tedy ani nepředpokládat ani neodmítat, filosofické nebo morální stanovisko, nebo s nimi spojené pojetí pravdy a hodnot; protože každý občan nějaké takové stanovisko zaujímá, snažíme se umožnit všem, aby mohli politickou koncepci přijmout jako pravdivou z hlediska jejich komprehenzivní doktríny; proto stavíme na fundamentálních intuitivních ideách, které jsou sdílené napříč politickou kulturou</a:t>
            </a:r>
          </a:p>
        </p:txBody>
      </p:sp>
    </p:spTree>
    <p:extLst>
      <p:ext uri="{BB962C8B-B14F-4D97-AF65-F5344CB8AC3E}">
        <p14:creationId xmlns:p14="http://schemas.microsoft.com/office/powerpoint/2010/main" val="419054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Překrývající konsenzus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existovat politická koncepce spravedlnosti, která není považována za výsledek žádné komprehenzivní doktríny, ale jako sama o sobě dostatečná k vyjádření hodnot, které převáží jakékoli opoziční </a:t>
            </a:r>
            <a:r>
              <a:rPr lang="cs-CZ" dirty="0" smtClean="0"/>
              <a:t>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77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Vznik překrývajícího konsenzu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na základě různých kontingentních historických událostí byly jako modus vivendi přijaty principy liberálního pojetí spravedlnosti: ústavní ukotvení základních práv, svobod a rovnosti příležitostí; zajištění primárnosti těchto práv vůči perfekcionistickým hodnotám a odkazům na obecné dobro; zajištění dostatečných materiálních prostředků k využití základních svobod pro všechny </a:t>
            </a:r>
            <a:r>
              <a:rPr lang="cs-CZ" dirty="0" smtClean="0"/>
              <a:t>občany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Mnoho občanů přijme politickou koncepci spravedlnosti, aniž by viděli jasné spojení s jejich dalšími přesvědčeními; nejprve tedy koncepci přijmou a ocení dobro, které přináší v demokratické společnosti; když později vznikne konflikt, je možné že upraví své komprehenzivní doktríny podle požadavků politické koncepce</a:t>
            </a:r>
          </a:p>
        </p:txBody>
      </p:sp>
    </p:spTree>
    <p:extLst>
      <p:ext uri="{BB962C8B-B14F-4D97-AF65-F5344CB8AC3E}">
        <p14:creationId xmlns:p14="http://schemas.microsoft.com/office/powerpoint/2010/main" val="314511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Proč platí bod 2?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Liberální koncepce efektivně reguluje politické instituce: vzhledem k faktu pluralismu je výhodné, že fixuje základní práva; zavádí veřejnou formu rozumu, tzn., umožňuje využívat jen takovou argumentaci, kterou uznají všichni, náboženská a filosofická přesvědčení nejsou vyloučena kvůli skepticismu, ale za účelem zavedení „veřejného rozumu“ (public </a:t>
            </a:r>
            <a:r>
              <a:rPr lang="cs-CZ" dirty="0" err="1"/>
              <a:t>reason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893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Podmínky vzniku konsenzu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lidé mají schopnost vytvořit si pojetí spravedlnosti a </a:t>
            </a:r>
            <a:r>
              <a:rPr lang="cs-CZ" dirty="0" smtClean="0"/>
              <a:t>férovosti</a:t>
            </a:r>
          </a:p>
          <a:p>
            <a:r>
              <a:rPr lang="cs-CZ" dirty="0"/>
              <a:t>když lidé věří, že politické instituce jsou spravedlivé, jsou ochotni v nich vykonat svůj díl, pokud tak činí i </a:t>
            </a:r>
            <a:r>
              <a:rPr lang="cs-CZ" dirty="0" smtClean="0"/>
              <a:t>ostatní</a:t>
            </a:r>
          </a:p>
          <a:p>
            <a:r>
              <a:rPr lang="cs-CZ" dirty="0"/>
              <a:t>pokud se ostatní snaží hrát podle pravidel, vytváří se pouto </a:t>
            </a:r>
            <a:r>
              <a:rPr lang="cs-CZ" dirty="0" smtClean="0"/>
              <a:t>důvěry</a:t>
            </a:r>
          </a:p>
          <a:p>
            <a:r>
              <a:rPr lang="cs-CZ" dirty="0"/>
              <a:t>tato důvěra se prohlubuje, jak se ukazuje a upevňuje úspěch politických </a:t>
            </a:r>
            <a:r>
              <a:rPr lang="cs-CZ" dirty="0" smtClean="0"/>
              <a:t>institucí</a:t>
            </a:r>
          </a:p>
          <a:p>
            <a:r>
              <a:rPr lang="cs-CZ" dirty="0"/>
              <a:t>zavedené liberální instituce podporují rozvoj kooperativních ctností – rozumnost, férovost, schopnost kompromisu a ústupku, ochotu spolupracovat s ostatními na základě obecné politické koncepce spravedlnosti; tyto ctnosti začnou být uznávány jako samostatné morální ctnosti na základě vzájemného respektu, který při spolupráci vzniká</a:t>
            </a:r>
          </a:p>
        </p:txBody>
      </p:sp>
    </p:spTree>
    <p:extLst>
      <p:ext uri="{BB962C8B-B14F-4D97-AF65-F5344CB8AC3E}">
        <p14:creationId xmlns:p14="http://schemas.microsoft.com/office/powerpoint/2010/main" val="268615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Sklenářova pochybnost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tolerance jako ctnosti (srovnej </a:t>
            </a:r>
            <a:r>
              <a:rPr lang="cs-CZ" dirty="0" err="1" smtClean="0"/>
              <a:t>Williamsovo</a:t>
            </a:r>
            <a:r>
              <a:rPr lang="cs-CZ" dirty="0" smtClean="0"/>
              <a:t> rozlišení: praxe x ctnost) je závislý na přijetí důvodů podložených univerzálně nepřijímanou metafyzickou nebo epistemologickou teorií</a:t>
            </a:r>
          </a:p>
          <a:p>
            <a:r>
              <a:rPr lang="cs-CZ" dirty="0" smtClean="0"/>
              <a:t>Překrývající konsenzus je možný: a) zapracováním takového přesvědčení do všech komprehenzivních doktrín b) nebo intelektuální inkoherencí jejich přívrženců</a:t>
            </a:r>
          </a:p>
          <a:p>
            <a:r>
              <a:rPr lang="cs-CZ" dirty="0" smtClean="0"/>
              <a:t>Nemožnost pouze politického přijetí autonomie se ukazuje v situaci konfliktu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92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Kymlicka</a:t>
            </a:r>
            <a:r>
              <a:rPr lang="cs-CZ" dirty="0" smtClean="0">
                <a:solidFill>
                  <a:srgbClr val="00B0F0"/>
                </a:solidFill>
              </a:rPr>
              <a:t> – liberální stát jako ochránce autonomie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Společnost může efektivně fungovat díky toleranci ve formě skupinových práv</a:t>
            </a:r>
          </a:p>
          <a:p>
            <a:pPr lvl="0"/>
            <a:r>
              <a:rPr lang="cs-CZ" dirty="0" smtClean="0"/>
              <a:t>Příklady: </a:t>
            </a:r>
            <a:r>
              <a:rPr lang="cs-CZ" dirty="0"/>
              <a:t>Některé kmeny původních obyvatel v USA mají právo na autonomní </a:t>
            </a:r>
            <a:r>
              <a:rPr lang="cs-CZ" dirty="0" smtClean="0"/>
              <a:t>spravování a </a:t>
            </a:r>
            <a:r>
              <a:rPr lang="cs-CZ" dirty="0"/>
              <a:t>n</a:t>
            </a:r>
            <a:r>
              <a:rPr lang="cs-CZ" dirty="0" smtClean="0"/>
              <a:t>ěkteré </a:t>
            </a:r>
            <a:r>
              <a:rPr lang="cs-CZ" dirty="0"/>
              <a:t>z těchto kmenů mají teokratickou vládu, která diskriminuje ty, kdo nesdílí kmenové náboženství: kmen Pueblo neposkytuje příspěvky na bydlení těm, kdo konvertují k protestantismu</a:t>
            </a:r>
            <a:r>
              <a:rPr lang="cs-CZ" dirty="0" smtClean="0"/>
              <a:t>.</a:t>
            </a:r>
          </a:p>
          <a:p>
            <a:pPr lvl="0"/>
            <a:r>
              <a:rPr lang="cs-CZ" dirty="0"/>
              <a:t>Náboženské sekty jako </a:t>
            </a:r>
            <a:r>
              <a:rPr lang="cs-CZ" dirty="0" err="1"/>
              <a:t>Mennonité</a:t>
            </a:r>
            <a:r>
              <a:rPr lang="cs-CZ" dirty="0"/>
              <a:t>, </a:t>
            </a:r>
            <a:r>
              <a:rPr lang="cs-CZ" dirty="0" err="1"/>
              <a:t>Hutterité</a:t>
            </a:r>
            <a:r>
              <a:rPr lang="cs-CZ" dirty="0"/>
              <a:t>, </a:t>
            </a:r>
            <a:r>
              <a:rPr lang="cs-CZ" dirty="0" err="1"/>
              <a:t>Amišové</a:t>
            </a:r>
            <a:r>
              <a:rPr lang="cs-CZ" dirty="0"/>
              <a:t>, jsou zbaveni povinné školní docházky: členové sekt mohou děti přestat posílat do školy dříve než v 16 letech a nemusí je vyučovat podle platných </a:t>
            </a:r>
            <a:r>
              <a:rPr lang="cs-CZ" dirty="0" smtClean="0"/>
              <a:t>osnov.</a:t>
            </a:r>
          </a:p>
          <a:p>
            <a:pPr lvl="0"/>
            <a:r>
              <a:rPr lang="cs-CZ" dirty="0"/>
              <a:t>Někteří muslimští vůdcové v Británii žádají o právo samosprávy a právo na zavedení vlastních zákonů upravujících povinnosti týkající se vzdělávání a rodinných </a:t>
            </a:r>
            <a:r>
              <a:rPr lang="cs-CZ" dirty="0" smtClean="0"/>
              <a:t>práv.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91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Kymlicka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Skupinová práva tedy omezují individuální autonomii tím, že omezují schopnost a svobodu jednotlivce posuzovat hodnotu zděděné víry a praxe a tím i schopnost a svobodu vytvořit si vlastní pojetí </a:t>
            </a:r>
            <a:r>
              <a:rPr lang="cs-CZ" dirty="0" smtClean="0"/>
              <a:t>dobra</a:t>
            </a:r>
          </a:p>
          <a:p>
            <a:r>
              <a:rPr lang="cs-CZ" dirty="0" err="1" smtClean="0"/>
              <a:t>Mill</a:t>
            </a:r>
            <a:r>
              <a:rPr lang="cs-CZ" dirty="0" smtClean="0"/>
              <a:t> i Kant zakládají </a:t>
            </a:r>
            <a:r>
              <a:rPr lang="cs-CZ" dirty="0"/>
              <a:t>argument pro občanská práva na hodnotě </a:t>
            </a:r>
            <a:r>
              <a:rPr lang="cs-CZ" dirty="0" smtClean="0"/>
              <a:t>autonomie: </a:t>
            </a:r>
            <a:r>
              <a:rPr lang="cs-CZ" dirty="0"/>
              <a:t>každý člověk má zájem na tom, aby byl kdykoli schopen racionálně zhodnotit a upravit své cíle a své pojetí </a:t>
            </a:r>
            <a:r>
              <a:rPr lang="cs-CZ" dirty="0" smtClean="0"/>
              <a:t>dobra</a:t>
            </a:r>
          </a:p>
          <a:p>
            <a:r>
              <a:rPr lang="cs-CZ" dirty="0"/>
              <a:t>Tomuto požadavku vyhovuje standardní model liberální demokracie, který poskytuje lidem volný přístup k informacím o různých náboženstvích, morálních systémech, životních stylech atd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00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Autonomie jako hodnota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Liberální systém tedy předpokládá autonomii jako </a:t>
            </a:r>
            <a:r>
              <a:rPr lang="cs-CZ" dirty="0" smtClean="0"/>
              <a:t>hodnotu: tvrdí, </a:t>
            </a:r>
            <a:r>
              <a:rPr lang="cs-CZ" dirty="0"/>
              <a:t>že je dobré, aby byl člověku předložen co nejširší systém možností, z nichž může vybírat či na jejich základě kreativně vytvářet svůj „životní projekt</a:t>
            </a:r>
            <a:r>
              <a:rPr lang="cs-CZ" dirty="0" smtClean="0"/>
              <a:t>“</a:t>
            </a:r>
          </a:p>
          <a:p>
            <a:r>
              <a:rPr lang="cs-CZ" dirty="0"/>
              <a:t>proč by někdo, kdo nepovažuje autonomii za hodnotu v osobním životě – v extrémním případě člověk důvěřující svému náboženství natolik, že racionální úvahu vůči němu skeptickou považuje za dílo ďáblovo – uznal autonomii v politickém kontextu a nesnažil se své náboženství </a:t>
            </a:r>
            <a:r>
              <a:rPr lang="cs-CZ" dirty="0" smtClean="0"/>
              <a:t>vynucovat?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8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Autonomie jako negativní hodnota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Amišům</a:t>
            </a:r>
            <a:r>
              <a:rPr lang="cs-CZ" dirty="0" smtClean="0"/>
              <a:t> a podobným minoritám na toleranci založená osobní svoboda znemožňuje </a:t>
            </a:r>
            <a:r>
              <a:rPr lang="cs-CZ" dirty="0"/>
              <a:t>úspěšně reprodukovat jejich způsob </a:t>
            </a:r>
            <a:r>
              <a:rPr lang="cs-CZ" dirty="0" smtClean="0"/>
              <a:t>života</a:t>
            </a:r>
          </a:p>
          <a:p>
            <a:r>
              <a:rPr lang="cs-CZ" dirty="0"/>
              <a:t>Poskytnutí občanských svobod lze považovat za škodlivé, za něco, co člověka zbavuje pravdy a tedy mu zabraňuje žít správným životem – vynucení občanských práv je tak chápáno jako zdroj </a:t>
            </a:r>
            <a:r>
              <a:rPr lang="cs-CZ" dirty="0" smtClean="0"/>
              <a:t>nesvobody</a:t>
            </a:r>
          </a:p>
          <a:p>
            <a:r>
              <a:rPr lang="cs-CZ" dirty="0"/>
              <a:t>Nelze provést rozlišení mezi politickým uznáním a osobním odmítnutím hodnoty </a:t>
            </a:r>
            <a:r>
              <a:rPr lang="cs-CZ" dirty="0" smtClean="0"/>
              <a:t>autonomie: politické uznání znemožní životní praxi společenství neuznávajících hodnotu autonomie</a:t>
            </a:r>
          </a:p>
          <a:p>
            <a:r>
              <a:rPr lang="cs-CZ" dirty="0" smtClean="0"/>
              <a:t>církve </a:t>
            </a:r>
            <a:r>
              <a:rPr lang="cs-CZ" dirty="0"/>
              <a:t>ztratí donucovací právo vůči svým členům, jakmile se ti mohou odvolat ke státu jako k vyšší autoritě, která zajišťuje jejich autonomii</a:t>
            </a:r>
          </a:p>
        </p:txBody>
      </p:sp>
    </p:spTree>
    <p:extLst>
      <p:ext uri="{BB962C8B-B14F-4D97-AF65-F5344CB8AC3E}">
        <p14:creationId xmlns:p14="http://schemas.microsoft.com/office/powerpoint/2010/main" val="95629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Postup přednášky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457200" indent="-457200" rtl="0">
              <a:buFont typeface="+mj-lt"/>
              <a:buAutoNum type="arabicPeriod"/>
            </a:pPr>
            <a:r>
              <a:rPr lang="cs-CZ" dirty="0" err="1" smtClean="0">
                <a:solidFill>
                  <a:srgbClr val="FFFF00"/>
                </a:solidFill>
              </a:rPr>
              <a:t>Williamsova</a:t>
            </a:r>
            <a:r>
              <a:rPr lang="cs-CZ" dirty="0" smtClean="0">
                <a:solidFill>
                  <a:srgbClr val="FFFF00"/>
                </a:solidFill>
              </a:rPr>
              <a:t> pochybnost</a:t>
            </a:r>
            <a:r>
              <a:rPr lang="cs-CZ" dirty="0" smtClean="0"/>
              <a:t>: Může být liberální stát eticky neutrální?</a:t>
            </a:r>
          </a:p>
          <a:p>
            <a:pPr marL="457200" indent="-457200" rtl="0">
              <a:buFont typeface="+mj-lt"/>
              <a:buAutoNum type="arabicPeriod"/>
            </a:pPr>
            <a:r>
              <a:rPr lang="cs-CZ" dirty="0" err="1" smtClean="0">
                <a:solidFill>
                  <a:srgbClr val="92D050"/>
                </a:solidFill>
              </a:rPr>
              <a:t>Rawlsův</a:t>
            </a:r>
            <a:r>
              <a:rPr lang="cs-CZ" dirty="0" smtClean="0">
                <a:solidFill>
                  <a:srgbClr val="92D050"/>
                </a:solidFill>
              </a:rPr>
              <a:t> optimismus</a:t>
            </a:r>
            <a:r>
              <a:rPr lang="cs-CZ" dirty="0" smtClean="0"/>
              <a:t>: Eticky neutrální stát je možný prostřednictvím překrývajícího konsenzu.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Sklenářova pochybnost</a:t>
            </a:r>
            <a:r>
              <a:rPr lang="cs-CZ" dirty="0" smtClean="0"/>
              <a:t>: </a:t>
            </a:r>
            <a:r>
              <a:rPr lang="cs-CZ" dirty="0"/>
              <a:t>Překrývající konsenzus je závislý na uznání specifické etické </a:t>
            </a:r>
            <a:r>
              <a:rPr lang="cs-CZ" dirty="0" smtClean="0"/>
              <a:t>doktríny.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Kymlickův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protiargument</a:t>
            </a:r>
            <a:r>
              <a:rPr lang="cs-CZ" dirty="0"/>
              <a:t>: Liberální stát jako aplikace </a:t>
            </a:r>
            <a:r>
              <a:rPr lang="cs-CZ" dirty="0" err="1"/>
              <a:t>specifcké</a:t>
            </a:r>
            <a:r>
              <a:rPr lang="cs-CZ" dirty="0"/>
              <a:t> etiky autonomie.</a:t>
            </a:r>
            <a:endParaRPr 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0" y="1124744"/>
            <a:ext cx="1224686" cy="123749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8" y="2362236"/>
            <a:ext cx="1162078" cy="128278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024"/>
            <a:ext cx="1296144" cy="129614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56" y="4951466"/>
            <a:ext cx="1297182" cy="171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Autonomie jako zdroj ospravedlnění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Práva na </a:t>
            </a:r>
            <a:r>
              <a:rPr lang="cs-CZ" dirty="0" smtClean="0"/>
              <a:t>změnu náboženských přesvědčení </a:t>
            </a:r>
            <a:r>
              <a:rPr lang="cs-CZ" dirty="0"/>
              <a:t>mohou být ospravedlněna pouze, pokud uznáme autonomii jako hodnotu, ať už tak činíme na </a:t>
            </a:r>
            <a:r>
              <a:rPr lang="cs-CZ" dirty="0" smtClean="0"/>
              <a:t>základě důvodů </a:t>
            </a:r>
            <a:r>
              <a:rPr lang="cs-CZ" dirty="0"/>
              <a:t>utilitaristických (</a:t>
            </a:r>
            <a:r>
              <a:rPr lang="cs-CZ" dirty="0" err="1"/>
              <a:t>Mill</a:t>
            </a:r>
            <a:r>
              <a:rPr lang="cs-CZ" dirty="0" smtClean="0"/>
              <a:t>), </a:t>
            </a:r>
            <a:r>
              <a:rPr lang="cs-CZ" dirty="0"/>
              <a:t>deontologických (Kant</a:t>
            </a:r>
            <a:r>
              <a:rPr lang="cs-CZ" dirty="0" smtClean="0"/>
              <a:t>), nebo jiných</a:t>
            </a:r>
          </a:p>
          <a:p>
            <a:r>
              <a:rPr lang="cs-CZ" dirty="0"/>
              <a:t>Argumentu z hodnoty autonomie se nelze vzdát, pokud má zůstat platným argument pro liberální občanské svobody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32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0476656" cy="706090"/>
          </a:xfrm>
        </p:spPr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Williamsova</a:t>
            </a:r>
            <a:r>
              <a:rPr lang="cs-CZ" dirty="0" smtClean="0">
                <a:solidFill>
                  <a:srgbClr val="FFFF00"/>
                </a:solidFill>
              </a:rPr>
              <a:t> pochybnost – liberální model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772" y="1628800"/>
            <a:ext cx="10332642" cy="4543400"/>
          </a:xfrm>
        </p:spPr>
        <p:txBody>
          <a:bodyPr/>
          <a:lstStyle/>
          <a:p>
            <a:r>
              <a:rPr lang="cs-CZ" dirty="0"/>
              <a:t>Tolerance jako ctnost má být podle liberální politické teorie zakotvena a zajištěna v pluralitním modelu </a:t>
            </a:r>
            <a:r>
              <a:rPr lang="cs-CZ" dirty="0" smtClean="0"/>
              <a:t>státu</a:t>
            </a:r>
          </a:p>
          <a:p>
            <a:r>
              <a:rPr lang="cs-CZ" dirty="0"/>
              <a:t>v takovém státu se různé skupiny drží svých vlastních přesvědčení o morálních a náboženských otázkách, nad nimi pak stojí nestranný stát, který chrání rovnoprávnost všech občanů, včetně práva na vyjádření morálních a náboženských </a:t>
            </a:r>
            <a:r>
              <a:rPr lang="cs-CZ" dirty="0" smtClean="0"/>
              <a:t>názorů</a:t>
            </a:r>
          </a:p>
          <a:p>
            <a:r>
              <a:rPr lang="cs-CZ" dirty="0"/>
              <a:t>Společenský systém, jehož soudržnost je postavena na struktuře rovných práv a vzájemného uznání, místo na systému specifických etických (kde etika je definována jako soubor pravidel k dosažení dobrého života) a náboženských přesvědčení, vyžaduje specifický druh občanství a specifický druh občanů, kteří jsou schopni tento systém uskutečnit</a:t>
            </a:r>
          </a:p>
        </p:txBody>
      </p:sp>
    </p:spTree>
    <p:extLst>
      <p:ext uri="{BB962C8B-B14F-4D97-AF65-F5344CB8AC3E}">
        <p14:creationId xmlns:p14="http://schemas.microsoft.com/office/powerpoint/2010/main" val="135165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liberální ideál občanství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Požadovaný ideál občanství je založen na kantovském liberalismu, který identifikuje důstojnost člověka s jeho </a:t>
            </a:r>
            <a:r>
              <a:rPr lang="cs-CZ" dirty="0" smtClean="0"/>
              <a:t>autonomií</a:t>
            </a:r>
          </a:p>
          <a:p>
            <a:r>
              <a:rPr lang="cs-CZ" dirty="0"/>
              <a:t>státní moc musí být využita pouze za účelem zajištění možnosti svobodného vyjadřování názorů a svobodného určení vlastního života pro všechny </a:t>
            </a:r>
            <a:r>
              <a:rPr lang="cs-CZ" dirty="0" smtClean="0"/>
              <a:t>občany</a:t>
            </a:r>
          </a:p>
          <a:p>
            <a:r>
              <a:rPr lang="cs-CZ" dirty="0"/>
              <a:t>V rámci liberálního pluralismu je tolerance principiální doktrínou, která vyžaduje víru v hodnotu autonomie; obecné uznání hodnoty autonomie, na níž je tolerance postavena, se v liberálně-pluralistickém státě předpokládá</a:t>
            </a:r>
          </a:p>
        </p:txBody>
      </p:sp>
    </p:spTree>
    <p:extLst>
      <p:ext uri="{BB962C8B-B14F-4D97-AF65-F5344CB8AC3E}">
        <p14:creationId xmlns:p14="http://schemas.microsoft.com/office/powerpoint/2010/main" val="36321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Dilema liberálního státu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tolerance musí být vždy podložena vírou v hodnotu </a:t>
            </a:r>
            <a:r>
              <a:rPr lang="cs-CZ" dirty="0" smtClean="0"/>
              <a:t>autonomie</a:t>
            </a:r>
          </a:p>
          <a:p>
            <a:r>
              <a:rPr lang="cs-CZ" dirty="0"/>
              <a:t>liberální stát musí prosazovat určitou množinu principů, které zajistí osobní </a:t>
            </a:r>
            <a:r>
              <a:rPr lang="cs-CZ" dirty="0" smtClean="0"/>
              <a:t>svobody</a:t>
            </a:r>
          </a:p>
          <a:p>
            <a:r>
              <a:rPr lang="cs-CZ" dirty="0"/>
              <a:t>proto si drží monopol nad </a:t>
            </a:r>
            <a:r>
              <a:rPr lang="cs-CZ" dirty="0" smtClean="0"/>
              <a:t>vzděláváním</a:t>
            </a:r>
          </a:p>
          <a:p>
            <a:r>
              <a:rPr lang="cs-CZ" dirty="0"/>
              <a:t>liberální stát nemůže stát nad jednotlivými pojetími dobrého života, musí prosazovat dobro </a:t>
            </a:r>
            <a:r>
              <a:rPr lang="cs-CZ" dirty="0" smtClean="0"/>
              <a:t>autonomie</a:t>
            </a:r>
          </a:p>
          <a:p>
            <a:r>
              <a:rPr lang="cs-CZ" dirty="0"/>
              <a:t>vzniká paradoxní situace, kdy by měl liberál tolerovat ty, kdo neuznávají hodnotu autonomie, která je základem tolerance jako hodnoty</a:t>
            </a:r>
          </a:p>
        </p:txBody>
      </p:sp>
    </p:spTree>
    <p:extLst>
      <p:ext uri="{BB962C8B-B14F-4D97-AF65-F5344CB8AC3E}">
        <p14:creationId xmlns:p14="http://schemas.microsoft.com/office/powerpoint/2010/main" val="67533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92D050"/>
                </a:solidFill>
              </a:rPr>
              <a:t>Rawlsův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dirty="0" smtClean="0">
                <a:solidFill>
                  <a:srgbClr val="92D050"/>
                </a:solidFill>
              </a:rPr>
              <a:t>optimismus: myšlenka překrývajícího konsenzu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117748" y="2060848"/>
            <a:ext cx="9144000" cy="426720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Společenská jednota v </a:t>
            </a:r>
            <a:r>
              <a:rPr lang="cs-CZ" dirty="0" smtClean="0"/>
              <a:t>pluralitních demokraciích </a:t>
            </a:r>
            <a:r>
              <a:rPr lang="cs-CZ" dirty="0"/>
              <a:t>nemůže spočívat na sdíleném pojetí smyslu, hodnoty a účelu lidského </a:t>
            </a:r>
            <a:r>
              <a:rPr lang="cs-CZ" dirty="0" smtClean="0"/>
              <a:t>života (na specifickém pojetí dobra)</a:t>
            </a:r>
          </a:p>
          <a:p>
            <a:r>
              <a:rPr lang="cs-CZ" dirty="0"/>
              <a:t>V pluralitní společnosti je nemožné, aby obecná a komprehenzivní doktrína, která utváří určité pojetí lidského dobra, poskytla obecně přijatelný základ pro koncepci spravedlnosti; obecná shoda na obecné a komprehenzivní doktríně může být udržena jedině pomocí vysoce opresivního státního aparátu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549796" y="1700808"/>
            <a:ext cx="7030494" cy="1706062"/>
          </a:xfrm>
          <a:prstGeom prst="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49796" y="1842875"/>
            <a:ext cx="717451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bg1"/>
                </a:solidFill>
              </a:rPr>
              <a:t>Definice: </a:t>
            </a:r>
            <a:r>
              <a:rPr lang="cs-CZ" sz="2400" dirty="0"/>
              <a:t>shoda různých náboženských, filosofických a morálních doktrín na principech řídících pluralitní společnost, která může fungovat v čase několika generací ve více či méně spravedlivé ústavní demokracii</a:t>
            </a:r>
            <a:r>
              <a:rPr lang="cs-CZ" sz="2400" dirty="0" smtClean="0">
                <a:solidFill>
                  <a:srgbClr val="92D050"/>
                </a:solidFill>
              </a:rPr>
              <a:t>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4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Překrývající konsenzus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 faktu pluralismu plyne potřeba </a:t>
            </a:r>
            <a:r>
              <a:rPr lang="cs-CZ" dirty="0"/>
              <a:t>nalézt jiný základ pro politickou koncepci spravedlnosti: překrývající konsenzus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29916" y="2060848"/>
            <a:ext cx="6912768" cy="2304256"/>
          </a:xfrm>
          <a:prstGeom prst="rect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629916" y="2276872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bg1"/>
                </a:solidFill>
              </a:rPr>
              <a:t>Definice obecné a komprehenzivní doktríny: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chemeClr val="bg1"/>
                </a:solidFill>
              </a:rPr>
              <a:t>obecná: lze jí aplikovat na mnoho etických otázek; komprehenzivní: zahrnuje určení toho, co je v lidském životě hodnotné, ideálního charakteru a osobních ctností</a:t>
            </a:r>
          </a:p>
        </p:txBody>
      </p:sp>
    </p:spTree>
    <p:extLst>
      <p:ext uri="{BB962C8B-B14F-4D97-AF65-F5344CB8AC3E}">
        <p14:creationId xmlns:p14="http://schemas.microsoft.com/office/powerpoint/2010/main" val="306814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92D050"/>
                </a:solidFill>
              </a:rPr>
              <a:t>Překrývající konsenzus</a:t>
            </a:r>
            <a:endParaRPr lang="cs-CZ" dirty="0">
              <a:solidFill>
                <a:srgbClr val="92D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912868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10436" y="4149080"/>
            <a:ext cx="93610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PKS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65820" y="2276872"/>
            <a:ext cx="273630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PKS: politická koncepce spravedlnosti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980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2D050"/>
                </a:solidFill>
              </a:rPr>
              <a:t>Překrývající konsenzus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rozvinutí ideje překrývajícího konsenzu už můžeme počítat s třemi staletími demokratického myšlení a vývoje ústavní praxe; můžeme také předpokládat určitou příchylnost občanů k demokratickým ideálům a existujícím politickým </a:t>
            </a:r>
            <a:r>
              <a:rPr lang="cs-CZ" dirty="0" smtClean="0"/>
              <a:t>institucím</a:t>
            </a:r>
          </a:p>
          <a:p>
            <a:r>
              <a:rPr lang="cs-CZ" dirty="0"/>
              <a:t>politická koncepce spravedlnosti je zformulována na základě určitých fundamentálních intuitivních idejí, které jsou latentně přítomny v demokratické politické kultuře; tyto ideje mohou být rozpracovány do politického pojetí spravedlnosti, které může získat podporu překrývajícího konsenzu</a:t>
            </a:r>
          </a:p>
        </p:txBody>
      </p:sp>
    </p:spTree>
    <p:extLst>
      <p:ext uri="{BB962C8B-B14F-4D97-AF65-F5344CB8AC3E}">
        <p14:creationId xmlns:p14="http://schemas.microsoft.com/office/powerpoint/2010/main" val="118813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69</TotalTime>
  <Words>1250</Words>
  <Application>Microsoft Office PowerPoint</Application>
  <PresentationFormat>Vlastní</PresentationFormat>
  <Paragraphs>88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Consolas</vt:lpstr>
      <vt:lpstr>Corbel</vt:lpstr>
      <vt:lpstr>Školní tabule 16×9</vt:lpstr>
      <vt:lpstr>Dilema tolerance </vt:lpstr>
      <vt:lpstr>Postup přednášky </vt:lpstr>
      <vt:lpstr>Williamsova pochybnost – liberální model státu</vt:lpstr>
      <vt:lpstr>liberální ideál občanství</vt:lpstr>
      <vt:lpstr>Dilema liberálního státu</vt:lpstr>
      <vt:lpstr>Rawlsův optimismus: myšlenka překrývajícího konsenzu</vt:lpstr>
      <vt:lpstr>Překrývající konsenzus</vt:lpstr>
      <vt:lpstr>Překrývající konsenzus</vt:lpstr>
      <vt:lpstr>Překrývající konsenzus</vt:lpstr>
      <vt:lpstr>Překrývající konsenzus</vt:lpstr>
      <vt:lpstr>Překrývající konsenzus</vt:lpstr>
      <vt:lpstr>Vznik překrývajícího konsenzu</vt:lpstr>
      <vt:lpstr>Proč platí bod 2?</vt:lpstr>
      <vt:lpstr>Podmínky vzniku konsenzu</vt:lpstr>
      <vt:lpstr>Sklenářova pochybnost</vt:lpstr>
      <vt:lpstr>Kymlicka – liberální stát jako ochránce autonomie</vt:lpstr>
      <vt:lpstr>Kymlicka</vt:lpstr>
      <vt:lpstr>Autonomie jako hodnota</vt:lpstr>
      <vt:lpstr>Autonomie jako negativní hodnota</vt:lpstr>
      <vt:lpstr>Autonomie jako zdroj ospravedlnění</vt:lpstr>
    </vt:vector>
  </TitlesOfParts>
  <Company>Filozofická fakulta, Univerzita Karlova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Dilema tolerance</dc:title>
  <dc:creator>Sklenář, Václav</dc:creator>
  <cp:lastModifiedBy>Sklenář, Václav</cp:lastModifiedBy>
  <cp:revision>9</cp:revision>
  <dcterms:created xsi:type="dcterms:W3CDTF">2020-11-18T16:47:14Z</dcterms:created>
  <dcterms:modified xsi:type="dcterms:W3CDTF">2020-11-19T11:51:02Z</dcterms:modified>
</cp:coreProperties>
</file>