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2" r:id="rId6"/>
    <p:sldId id="261" r:id="rId7"/>
    <p:sldId id="260" r:id="rId8"/>
    <p:sldId id="265" r:id="rId9"/>
    <p:sldId id="264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20.11.2018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2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7772400" cy="2160239"/>
          </a:xfrm>
        </p:spPr>
        <p:txBody>
          <a:bodyPr>
            <a:normAutofit/>
          </a:bodyPr>
          <a:lstStyle/>
          <a:p>
            <a:r>
              <a:rPr lang="cs-CZ" b="1" dirty="0" smtClean="0"/>
              <a:t>Interpretace podílu velmocí na rozpadu Jugoslávie</a:t>
            </a:r>
            <a:endParaRPr lang="en-GB" b="1" dirty="0">
              <a:latin typeface="Montserrat SemiBold" pitchFamily="2" charset="-18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Balkán v politice velmocí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Barbora Chrzová</a:t>
            </a:r>
          </a:p>
          <a:p>
            <a:r>
              <a:rPr lang="cs-CZ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20. 11. 2018</a:t>
            </a:r>
            <a:endParaRPr lang="en-GB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35062"/>
            <a:ext cx="9144000" cy="5722938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Koncentrační tábory</a:t>
            </a:r>
            <a:endParaRPr lang="en-GB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24128" cy="3802172"/>
          </a:xfrm>
          <a:prstGeom prst="rect">
            <a:avLst/>
          </a:prstGeom>
        </p:spPr>
      </p:pic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9912" y="3284736"/>
            <a:ext cx="5364087" cy="3573264"/>
          </a:xfrm>
          <a:prstGeom prst="rect">
            <a:avLst/>
          </a:prstGeom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012160" y="260648"/>
            <a:ext cx="2890664" cy="99412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„</a:t>
            </a:r>
            <a:r>
              <a:rPr lang="cs-CZ" sz="2000" dirty="0" err="1" smtClean="0"/>
              <a:t>Urbicid</a:t>
            </a:r>
            <a:r>
              <a:rPr lang="cs-CZ" sz="2000" dirty="0" smtClean="0"/>
              <a:t>“ – destrukce měst</a:t>
            </a:r>
            <a:endParaRPr lang="en-GB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0"/>
            <a:ext cx="4967578" cy="3284984"/>
          </a:xfrm>
          <a:prstGeom prst="rect">
            <a:avLst/>
          </a:prstGeom>
        </p:spPr>
      </p:pic>
      <p:pic>
        <p:nvPicPr>
          <p:cNvPr id="3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076470" cy="3356992"/>
          </a:xfrm>
          <a:prstGeom prst="rect">
            <a:avLst/>
          </a:prstGeom>
        </p:spPr>
      </p:pic>
      <p:pic>
        <p:nvPicPr>
          <p:cNvPr id="2" name="Zástupný symbol pro obsah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3306981"/>
            <a:ext cx="5673751" cy="3551019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3429000"/>
            <a:ext cx="1666528" cy="3154362"/>
          </a:xfrm>
        </p:spPr>
        <p:txBody>
          <a:bodyPr>
            <a:normAutofit/>
          </a:bodyPr>
          <a:lstStyle/>
          <a:p>
            <a:r>
              <a:rPr lang="cs-CZ" sz="2000" dirty="0" smtClean="0"/>
              <a:t>Ničení památek a kulturního dědictví</a:t>
            </a:r>
            <a:endParaRPr lang="en-GB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3970784" cy="144016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Destrukce náboženských míst - kostelů a mešit</a:t>
            </a:r>
            <a:endParaRPr lang="en-GB" sz="2000" dirty="0"/>
          </a:p>
        </p:txBody>
      </p:sp>
      <p:pic>
        <p:nvPicPr>
          <p:cNvPr id="3" name="Zástupný symbol pro obsah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68749"/>
            <a:ext cx="4653597" cy="3489251"/>
          </a:xfrm>
          <a:prstGeom prst="rect">
            <a:avLst/>
          </a:prstGeom>
        </p:spPr>
      </p:pic>
      <p:pic>
        <p:nvPicPr>
          <p:cNvPr id="4" name="Picture 3" descr="ondrej 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6622" y="3356992"/>
            <a:ext cx="4667378" cy="3501008"/>
          </a:xfrm>
          <a:prstGeom prst="rect">
            <a:avLst/>
          </a:prstGeo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Zástupný symbol pro obsah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620" y="0"/>
            <a:ext cx="457138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35280" cy="576064"/>
          </a:xfrm>
        </p:spPr>
        <p:txBody>
          <a:bodyPr>
            <a:normAutofit fontScale="90000"/>
          </a:bodyPr>
          <a:lstStyle/>
          <a:p>
            <a:r>
              <a:rPr lang="cs-CZ" sz="3600" dirty="0" smtClean="0"/>
              <a:t>Rozpad Jugoslávie – mezinárodní kontext</a:t>
            </a:r>
            <a:endParaRPr lang="en-GB" sz="36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251520" y="692696"/>
            <a:ext cx="842493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cs-CZ" sz="1600" b="1" dirty="0" smtClean="0"/>
          </a:p>
          <a:p>
            <a:pPr>
              <a:spcAft>
                <a:spcPts val="600"/>
              </a:spcAft>
              <a:buFont typeface="Wingdings" pitchFamily="2" charset="2"/>
              <a:buChar char="v"/>
            </a:pPr>
            <a:endParaRPr lang="cs-CZ" dirty="0" smtClean="0"/>
          </a:p>
          <a:p>
            <a:pPr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 </a:t>
            </a:r>
            <a:r>
              <a:rPr lang="cs-CZ" dirty="0" smtClean="0"/>
              <a:t>rozpad </a:t>
            </a:r>
            <a:r>
              <a:rPr lang="cs-CZ" dirty="0" smtClean="0"/>
              <a:t>bipolárního uspořádání </a:t>
            </a:r>
          </a:p>
          <a:p>
            <a:pPr lvl="1"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konec specifické </a:t>
            </a:r>
            <a:r>
              <a:rPr lang="cs-CZ" dirty="0" err="1" smtClean="0"/>
              <a:t>jugoslávské</a:t>
            </a:r>
            <a:r>
              <a:rPr lang="cs-CZ" dirty="0" smtClean="0"/>
              <a:t> pozice</a:t>
            </a:r>
          </a:p>
          <a:p>
            <a:pPr marL="457200" lvl="2"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nestabilita domácích režimů s koncem bipolárního uspořádání</a:t>
            </a:r>
          </a:p>
          <a:p>
            <a:pPr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 pád komunistického režimu – krize vnitřní legitimity, drobí se ideologická základna Jugoslávie </a:t>
            </a:r>
          </a:p>
          <a:p>
            <a:pPr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DEMOKRATIZACE v bývalém východním bloku – liberalizace, privatizace  -- nacionalismus</a:t>
            </a:r>
          </a:p>
          <a:p>
            <a:pPr lvl="1"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vznik nových politických stran, vzrůstající nacionalistické požadavky</a:t>
            </a:r>
          </a:p>
          <a:p>
            <a:pPr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oslabení role Ruska – řešení vnitřních problémů</a:t>
            </a:r>
          </a:p>
          <a:p>
            <a:pPr>
              <a:spcAft>
                <a:spcPts val="1800"/>
              </a:spcAft>
              <a:buFont typeface="Wingdings" pitchFamily="2" charset="2"/>
              <a:buChar char="v"/>
            </a:pPr>
            <a:r>
              <a:rPr lang="cs-CZ" dirty="0" smtClean="0"/>
              <a:t> hegemonie západu – vítězství kapitalismu a liberální demokracie a západních hodnot (</a:t>
            </a:r>
            <a:r>
              <a:rPr lang="cs-CZ" dirty="0" err="1" smtClean="0"/>
              <a:t>Fukuyama</a:t>
            </a:r>
            <a:r>
              <a:rPr lang="cs-CZ" dirty="0" smtClean="0"/>
              <a:t>: </a:t>
            </a:r>
            <a:r>
              <a:rPr lang="cs-CZ" dirty="0" err="1" smtClean="0"/>
              <a:t>End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History</a:t>
            </a:r>
            <a:r>
              <a:rPr lang="cs-CZ" dirty="0" smtClean="0"/>
              <a:t>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Last Man, 1992)</a:t>
            </a:r>
          </a:p>
          <a:p>
            <a:pPr lvl="1">
              <a:spcAft>
                <a:spcPts val="600"/>
              </a:spcAft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Role Západu v rozpadu Jugoslávie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1764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cs-CZ" sz="1800" dirty="0" smtClean="0"/>
              <a:t>Dvě hlaví větve interpretace podílu Z na rozpadu Jugoslávie </a:t>
            </a:r>
            <a:r>
              <a:rPr lang="cs-CZ" sz="1600" dirty="0" smtClean="0"/>
              <a:t>(podle </a:t>
            </a:r>
            <a:r>
              <a:rPr lang="cs-CZ" sz="1600" dirty="0" err="1" smtClean="0"/>
              <a:t>Dragović</a:t>
            </a:r>
            <a:r>
              <a:rPr lang="cs-CZ" sz="1600" dirty="0" smtClean="0"/>
              <a:t>-</a:t>
            </a:r>
            <a:r>
              <a:rPr lang="cs-CZ" sz="1600" dirty="0" err="1" smtClean="0"/>
              <a:t>Soso</a:t>
            </a:r>
            <a:r>
              <a:rPr lang="cs-CZ" sz="1600" dirty="0" smtClean="0"/>
              <a:t>)</a:t>
            </a:r>
          </a:p>
          <a:p>
            <a:pPr lvl="1">
              <a:buNone/>
            </a:pPr>
            <a:r>
              <a:rPr lang="cs-CZ" sz="1800" dirty="0" smtClean="0"/>
              <a:t>1) Role mezinárodních finančních institucí a americké neoliberální politiky 80. let</a:t>
            </a:r>
          </a:p>
          <a:p>
            <a:pPr lvl="1">
              <a:buNone/>
            </a:pPr>
            <a:r>
              <a:rPr lang="cs-CZ" sz="1800" dirty="0" smtClean="0"/>
              <a:t>2) Podpora západních států (zvlášť Německa a Rakouska) vyhlášení nezávislosti Chorvatska a </a:t>
            </a:r>
            <a:r>
              <a:rPr lang="cs-CZ" sz="1800" dirty="0" smtClean="0"/>
              <a:t>Slovinska</a:t>
            </a:r>
          </a:p>
          <a:p>
            <a:pPr lvl="1">
              <a:buFont typeface="Wingdings" pitchFamily="2" charset="2"/>
              <a:buChar char="v"/>
            </a:pPr>
            <a:r>
              <a:rPr lang="cs-CZ" sz="1600" dirty="0" smtClean="0"/>
              <a:t>Odlišné pozice na základě pohledu na dvě klíčová témata: životnost Jugoslávie (její legitimita a udržitelnost), intence domácích aktérů</a:t>
            </a:r>
            <a:endParaRPr lang="cs-CZ" sz="1600" dirty="0" smtClean="0"/>
          </a:p>
          <a:p>
            <a:pPr lvl="1">
              <a:buNone/>
            </a:pPr>
            <a:endParaRPr lang="cs-CZ" sz="1800" dirty="0" smtClean="0"/>
          </a:p>
          <a:p>
            <a:pPr marL="514350" indent="-514350">
              <a:buNone/>
            </a:pPr>
            <a:r>
              <a:rPr lang="cs-CZ" sz="1800" b="1" dirty="0" smtClean="0"/>
              <a:t>1) Role finančních institucí a úsporných opatření</a:t>
            </a:r>
            <a:r>
              <a:rPr lang="cs-CZ" sz="1800" dirty="0" smtClean="0"/>
              <a:t> </a:t>
            </a:r>
            <a:r>
              <a:rPr lang="cs-CZ" sz="1600" dirty="0" smtClean="0"/>
              <a:t>(</a:t>
            </a:r>
            <a:r>
              <a:rPr lang="cs-CZ" sz="1600" dirty="0" err="1" smtClean="0"/>
              <a:t>Susan</a:t>
            </a:r>
            <a:r>
              <a:rPr lang="cs-CZ" sz="1600" dirty="0" smtClean="0"/>
              <a:t> </a:t>
            </a:r>
            <a:r>
              <a:rPr lang="cs-CZ" sz="1600" dirty="0" err="1" smtClean="0"/>
              <a:t>Woodward</a:t>
            </a:r>
            <a:r>
              <a:rPr lang="cs-CZ" sz="1600" dirty="0" smtClean="0"/>
              <a:t>, Kate </a:t>
            </a:r>
            <a:r>
              <a:rPr lang="cs-CZ" sz="1600" dirty="0" smtClean="0"/>
              <a:t>Hudson)</a:t>
            </a:r>
            <a:endParaRPr lang="cs-CZ" sz="1600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cs-CZ" sz="1600" dirty="0" smtClean="0"/>
              <a:t>K rozpadu přispělo trvání Západu na úsporných opatřeních– Jugoslávie se dostala do vnitřní ekonomické krize, byla narušena státní rovnováha</a:t>
            </a:r>
          </a:p>
          <a:p>
            <a:pPr marL="514350" indent="-514350">
              <a:buFont typeface="Wingdings" pitchFamily="2" charset="2"/>
              <a:buChar char="v"/>
            </a:pPr>
            <a:r>
              <a:rPr lang="cs-CZ" sz="1600" dirty="0" smtClean="0"/>
              <a:t>Zahraniční dluh udělal Jugoslávii extrémně </a:t>
            </a:r>
            <a:r>
              <a:rPr lang="cs-CZ" sz="1600" dirty="0" smtClean="0"/>
              <a:t>zranitelnou</a:t>
            </a: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797px-Eastern_bloc_economies_GDP_19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08920"/>
            <a:ext cx="5511362" cy="4149080"/>
          </a:xfrm>
        </p:spPr>
      </p:pic>
      <p:pic>
        <p:nvPicPr>
          <p:cNvPr id="5" name="Obrázek 4" descr="GDP_Growth_in_Yugoslavia_1980-199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1707" y="0"/>
            <a:ext cx="6202293" cy="3356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9"/>
            <a:ext cx="8568952" cy="1080119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cs-CZ" sz="1900" b="1" dirty="0" smtClean="0"/>
              <a:t>2) Demokracie X jednota </a:t>
            </a:r>
            <a:r>
              <a:rPr lang="cs-CZ" sz="1900" b="1" dirty="0" smtClean="0"/>
              <a:t>– přístup </a:t>
            </a:r>
            <a:r>
              <a:rPr lang="cs-CZ" sz="1900" b="1" dirty="0" smtClean="0"/>
              <a:t>Západu</a:t>
            </a:r>
          </a:p>
          <a:p>
            <a:pPr marL="514350" indent="-514350">
              <a:buFont typeface="Wingdings" pitchFamily="2" charset="2"/>
              <a:buChar char="v"/>
            </a:pPr>
            <a:endParaRPr lang="cs-CZ" sz="1600" dirty="0" smtClean="0"/>
          </a:p>
          <a:p>
            <a:pPr marL="514350" indent="-514350">
              <a:buFont typeface="Wingdings" pitchFamily="2" charset="2"/>
              <a:buChar char="v"/>
            </a:pPr>
            <a:r>
              <a:rPr lang="cs-CZ" sz="1600" dirty="0" smtClean="0"/>
              <a:t>Západní </a:t>
            </a:r>
            <a:r>
              <a:rPr lang="cs-CZ" sz="1600" dirty="0" smtClean="0"/>
              <a:t>země postupně začaly favorizovat demokracii nad zachováním jednoty </a:t>
            </a:r>
            <a:r>
              <a:rPr lang="cs-CZ" sz="1600" dirty="0" smtClean="0"/>
              <a:t>Jugoslávie</a:t>
            </a:r>
          </a:p>
        </p:txBody>
      </p:sp>
      <p:pic>
        <p:nvPicPr>
          <p:cNvPr id="4" name="Obrázek 3" descr="yugoslav_aefacb4d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387814"/>
            <a:ext cx="4499992" cy="527999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51520" y="1340768"/>
            <a:ext cx="43204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600" dirty="0" smtClean="0"/>
              <a:t>Kritika ‚politiky uznávání nezávislosti‘</a:t>
            </a:r>
          </a:p>
          <a:p>
            <a:pPr marL="914400" lvl="1" indent="-514350"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600" dirty="0" smtClean="0"/>
              <a:t>Příliš rychlé a neuvážené uznávání jako motor konfliktu a podkopání legitimity </a:t>
            </a:r>
            <a:r>
              <a:rPr lang="cs-CZ" sz="1600" dirty="0" smtClean="0"/>
              <a:t>Jugoslávie</a:t>
            </a:r>
          </a:p>
          <a:p>
            <a:pPr marL="914400" lvl="1" indent="-514350">
              <a:spcAft>
                <a:spcPts val="1200"/>
              </a:spcAft>
            </a:pPr>
            <a:r>
              <a:rPr lang="cs-CZ" sz="1600" dirty="0" smtClean="0"/>
              <a:t>	</a:t>
            </a:r>
            <a:r>
              <a:rPr lang="cs-CZ" sz="1600" dirty="0" smtClean="0"/>
              <a:t>X</a:t>
            </a:r>
            <a:r>
              <a:rPr lang="cs-CZ" sz="1600" dirty="0" smtClean="0"/>
              <a:t>	Z příliš dlouho setrvával v iluzi o udržitelnosti Jugoslávie</a:t>
            </a:r>
          </a:p>
          <a:p>
            <a:pPr marL="914400" lvl="1" indent="-514350"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600" dirty="0" smtClean="0"/>
              <a:t>Příslib nezávislosti jako formující faktor</a:t>
            </a:r>
          </a:p>
          <a:p>
            <a:pPr marL="914400" lvl="1" indent="-514350"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600" dirty="0" smtClean="0"/>
              <a:t>Trvání na neporušitelnosti republikových hranic - </a:t>
            </a:r>
            <a:r>
              <a:rPr lang="cs-CZ" sz="1600" b="1" dirty="0" smtClean="0"/>
              <a:t>nárok na sebeurčení – republiky či národy</a:t>
            </a:r>
            <a:r>
              <a:rPr lang="cs-CZ" sz="1600" b="1" dirty="0" smtClean="0"/>
              <a:t>?</a:t>
            </a:r>
          </a:p>
          <a:p>
            <a:pPr marL="914400" lvl="1" indent="-514350"/>
            <a:endParaRPr lang="cs-CZ" dirty="0" smtClean="0"/>
          </a:p>
          <a:p>
            <a:pPr>
              <a:buNone/>
            </a:pPr>
            <a:r>
              <a:rPr lang="cs-CZ" sz="1600" dirty="0" smtClean="0"/>
              <a:t>Související </a:t>
            </a:r>
            <a:r>
              <a:rPr lang="cs-CZ" sz="1600" dirty="0" smtClean="0"/>
              <a:t>otázky: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Dá se mluvit o jednotné politice Západu vůči Jugoslávii?</a:t>
            </a:r>
          </a:p>
          <a:p>
            <a:pPr>
              <a:buNone/>
            </a:pPr>
            <a:r>
              <a:rPr lang="cs-CZ" sz="1600" dirty="0" smtClean="0"/>
              <a:t>Jak odhady postojů Západu formovaly politiku jednotlivých </a:t>
            </a:r>
            <a:r>
              <a:rPr lang="cs-CZ" sz="1600" dirty="0" smtClean="0"/>
              <a:t>lokálních politiků?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78098"/>
          </a:xfrm>
        </p:spPr>
        <p:txBody>
          <a:bodyPr>
            <a:noAutofit/>
          </a:bodyPr>
          <a:lstStyle/>
          <a:p>
            <a:r>
              <a:rPr lang="cs-CZ" sz="3100" dirty="0" smtClean="0"/>
              <a:t>Vyjednávání o míru – diplomatický rozměr</a:t>
            </a:r>
            <a:endParaRPr lang="en-GB" sz="31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24745"/>
            <a:ext cx="4968552" cy="216024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600" dirty="0" smtClean="0"/>
              <a:t>Legitimizace válečných zločinců skrze vyjednávání s nimi – existují jiné cesty?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600" dirty="0" smtClean="0"/>
              <a:t>Diplomatické vyjednávání X ochrana civilistů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600" dirty="0" smtClean="0"/>
              <a:t>Přílišné ústupky Srbům a Chorvatům - mír dojednán až když bylo dosaženo válečných cílů na zemi – etnické čistky</a:t>
            </a:r>
          </a:p>
          <a:p>
            <a:endParaRPr lang="en-GB" sz="1600" dirty="0"/>
          </a:p>
        </p:txBody>
      </p:sp>
      <p:pic>
        <p:nvPicPr>
          <p:cNvPr id="4" name="Obrázek 3" descr="D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9531" y="908720"/>
            <a:ext cx="4224469" cy="3168352"/>
          </a:xfrm>
          <a:prstGeom prst="rect">
            <a:avLst/>
          </a:prstGeom>
        </p:spPr>
      </p:pic>
      <p:pic>
        <p:nvPicPr>
          <p:cNvPr id="5" name="Obrázek 4" descr="Ethnic_makeup_of_Bosnia_and_Herzegovina_before_and_after_the_w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7032"/>
            <a:ext cx="6454046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cs-CZ" sz="3600" dirty="0" smtClean="0"/>
              <a:t>Humanitární intervence</a:t>
            </a:r>
            <a:endParaRPr lang="en-GB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85000" lnSpcReduction="10000"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Nedostatečné angažmá či přílišné vměšování?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Problém legitimity použití síly na území cizího státu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Mandát jednotek – bezzubost, strach o nestrannost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Neefektivita humanitární intervence – špatné metody a postupy? Nedostatek finančních prostředků a lidských kapacit?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Životy místních vojáků a civilního obyvatelstva X životy mírových sil, nevole riskovat– má lidský život různou cenu?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Humanitární intervence jako nebezpečný precedent - kalkulace s vnější intervencí ze strany domácích aktérů</a:t>
            </a:r>
          </a:p>
          <a:p>
            <a:pPr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Problém udržitelnosti míru 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EU a NATO stabilizační mise, další civilní mise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smtClean="0"/>
              <a:t>Mezinárodní protektorát</a:t>
            </a:r>
          </a:p>
          <a:p>
            <a:pPr lvl="1">
              <a:spcAft>
                <a:spcPts val="1200"/>
              </a:spcAft>
              <a:buFont typeface="Wingdings" pitchFamily="2" charset="2"/>
              <a:buChar char="v"/>
            </a:pPr>
            <a:r>
              <a:rPr lang="cs-CZ" sz="1900" dirty="0" err="1" smtClean="0"/>
              <a:t>Tranziční</a:t>
            </a:r>
            <a:r>
              <a:rPr lang="cs-CZ" sz="1900" dirty="0" smtClean="0"/>
              <a:t> spravedlnost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Zástupný symbol pro obsa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27309"/>
            <a:ext cx="9160517" cy="5151725"/>
          </a:xfrm>
          <a:prstGeom prst="rect">
            <a:avLst/>
          </a:prstGeom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sz="2000" dirty="0" smtClean="0"/>
              <a:t>Ochrana </a:t>
            </a:r>
            <a:r>
              <a:rPr lang="cs-CZ" sz="2000" dirty="0" err="1" smtClean="0"/>
              <a:t>UNPROFOR</a:t>
            </a:r>
            <a:endParaRPr lang="en-GB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46088"/>
            <a:ext cx="9144000" cy="641191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Stupně šed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lastní 1">
      <a:majorFont>
        <a:latin typeface="Montserrat SemiBold"/>
        <a:ea typeface=""/>
        <a:cs typeface=""/>
      </a:majorFont>
      <a:minorFont>
        <a:latin typeface="PT Serif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402</Words>
  <Application>Microsoft Office PowerPoint</Application>
  <PresentationFormat>Předvádění na obrazovce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sady Office</vt:lpstr>
      <vt:lpstr>Interpretace podílu velmocí na rozpadu Jugoslávie</vt:lpstr>
      <vt:lpstr>Rozpad Jugoslávie – mezinárodní kontext</vt:lpstr>
      <vt:lpstr>Role Západu v rozpadu Jugoslávie</vt:lpstr>
      <vt:lpstr>Snímek 4</vt:lpstr>
      <vt:lpstr>Snímek 5</vt:lpstr>
      <vt:lpstr>Vyjednávání o míru – diplomatický rozměr</vt:lpstr>
      <vt:lpstr>Humanitární intervence</vt:lpstr>
      <vt:lpstr>Ochrana UNPROFOR</vt:lpstr>
      <vt:lpstr>Snímek 9</vt:lpstr>
      <vt:lpstr>Koncentrační tábory</vt:lpstr>
      <vt:lpstr>„Urbicid“ – destrukce měst</vt:lpstr>
      <vt:lpstr>Ničení památek a kulturního dědictví</vt:lpstr>
      <vt:lpstr>Destrukce náboženských míst - kostelů a mešit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Contested Memory of Jasenovac in the Croatian and Bosnian-Herzegovinian Borderland</dc:title>
  <dc:creator>Barbora Knappová</dc:creator>
  <cp:lastModifiedBy>Barbora Knappová</cp:lastModifiedBy>
  <cp:revision>86</cp:revision>
  <dcterms:created xsi:type="dcterms:W3CDTF">2018-10-23T20:07:56Z</dcterms:created>
  <dcterms:modified xsi:type="dcterms:W3CDTF">2018-11-21T07:32:00Z</dcterms:modified>
</cp:coreProperties>
</file>