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AE812C-6DF5-EE65-A2BA-0E0D1C40A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B65A082-B5A2-828A-A2BC-5346FC1AA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EBF523-0E61-FA21-5E24-78449EE4E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9EEB86-9A03-BC6A-F9FB-DB6CF2692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63F1BA-6314-E12F-AE26-C0B6C137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904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5C428-9EFC-73BE-0589-BDFB7FBF6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8DAC704-8E70-2D5A-60EA-832E4EBC4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7A7575-E27F-B09D-6978-FF1120796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7BEA6F-C5FB-2ECB-53D4-64F44C785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59B7F7-6807-0E00-A1ED-61A8F54D0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2588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3FE4A96-D457-3203-1A5A-8D51E7F71F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3649D3B-2E3F-6B97-3A47-3400FF300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199CBD-368E-6A34-8195-B7B17E5FA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27B6FA-E130-A17B-DD38-652A2623F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7BAAB3-151D-CC16-0CCD-45938E2B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1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6D4C9A-37CC-ACD1-4599-C60A1998C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05D769-6562-35D8-A325-40B54F62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8E77D0-BBD3-209D-C5DB-441E4E36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25920F-C478-9E7D-3E77-96AF56BC1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90713C-259D-64B5-A707-8B8058EA5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694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D5F992-75C5-4F2F-FCE0-ACFAE8AE4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071E29-D6B4-9753-D1EB-A13B22B7D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7E6C24-55B1-D6A8-3D67-D4448DF56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D46FA0-E34D-CCF4-F6AB-724CD9392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E865B4-D96C-BE8E-FE66-FD7F9F6F5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20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FD024E-E4EC-427C-1271-CE978B2C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25C0C2-B6CF-16B3-9BF6-2F0911280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8DF6E72-FD9E-0058-51D4-D0431175E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A8F1D6D-FEED-52BC-A732-911244353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F35C0D3-286B-859B-51A9-F725A85B4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798872E-4292-7D60-5C21-CADB2D409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756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140AD4-B489-CBF3-AE7A-DDE32E8B9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C0E03F-AF6F-838E-2693-5537D6878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CFA6A55-1A64-A2C4-C348-2DF0376D1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CC6CAFE-9081-923B-EFC6-7D80018112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93AD09A-172F-56C2-72D2-217E469FE1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3152010-5584-A0D7-C1CE-2AAF0641A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33A90D9-CEF1-76ED-C5FE-9213D234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9426330-2987-6AD2-AE68-B900EEAE8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217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6DEEEF-BFB2-7A8A-63D8-D875DA991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BAD814C-E85B-11B4-E4A0-A9190FCFA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E354B4D-5F5C-C660-057C-9E6093D95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7BE5817-67A3-7DA0-E129-6407EDD55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2664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D286E5F-67EC-DCBC-7249-E9C6AC096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832DDBE-2A21-74B4-7D35-EDD58C03A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CD8705-D159-98F0-92D0-A194CE0E1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739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7110B3-F2EA-432D-F9E6-F02BD1E39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3D58FF-DB53-8DA3-4D4A-63D27DF9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EC94CEE-D1F8-A41E-F73E-3119660CC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AC42182-A431-3270-90B1-B5F2224D3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6BC2B6-1757-5B34-5F3D-F0B6A99FF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CDE3479-01A4-FBD2-F99C-CA98DA361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525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129D54-979C-CFA4-8D1D-E09C3A0AD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7183AC4-9BA1-B1A7-86D2-3024C7E8EF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8F03A1-D599-010B-B977-249E8A89A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7CB5DE8-F459-98E1-1F2D-82CE38F50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C72661-DF1E-D023-6158-0382FA727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1D1861-A82F-E029-1CB1-0639C8368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806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0E53A6A-0765-075F-EB57-463E26ED3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CE1060B-BC52-26E6-C1A5-1F0B3B9B2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219D0D-27EC-7259-4D3F-E6A04E505B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1846F-CD4F-4D5F-83B2-8CD8B1241A33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EAA23F-6219-E363-BF97-12A1D34A62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99B1A5-35A6-0782-B172-EBCE5D3261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27729-4409-4222-AD9B-0592C9FC62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52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D12EFE-3522-4039-188D-6DCDF6FB5F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Языковое разнообразие и сохранение малых языков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568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6E735791-79B0-E811-2A8B-95EDBFC77B44}"/>
              </a:ext>
            </a:extLst>
          </p:cNvPr>
          <p:cNvSpPr txBox="1"/>
          <p:nvPr/>
        </p:nvSpPr>
        <p:spPr>
          <a:xfrm>
            <a:off x="60960" y="71499"/>
            <a:ext cx="895557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dirty="0"/>
              <a:t>	В XXI веке </a:t>
            </a:r>
            <a:r>
              <a:rPr lang="ru-RU" sz="2000" dirty="0">
                <a:solidFill>
                  <a:srgbClr val="0070C0"/>
                </a:solidFill>
              </a:rPr>
              <a:t>человечество оказалось в противоречивой ситуации</a:t>
            </a:r>
            <a:r>
              <a:rPr lang="ru-RU" sz="2000" dirty="0"/>
              <a:t>: с одной стороны, глобализация способствует объединению культур и облегчает коммуникацию, а с другой — стремительно </a:t>
            </a:r>
            <a:r>
              <a:rPr lang="ru-RU" sz="2000" dirty="0">
                <a:solidFill>
                  <a:srgbClr val="0070C0"/>
                </a:solidFill>
              </a:rPr>
              <a:t>сокращает языковое разнообразие</a:t>
            </a:r>
            <a:r>
              <a:rPr lang="ru-RU" sz="2000" dirty="0"/>
              <a:t>. Лингвисты утверждают, что каждые две недели исчезает один язык, и вместе с ним уходит целый мир: </a:t>
            </a:r>
            <a:r>
              <a:rPr lang="ru-RU" sz="2000" dirty="0">
                <a:solidFill>
                  <a:srgbClr val="FF0000"/>
                </a:solidFill>
              </a:rPr>
              <a:t>уникальная </a:t>
            </a:r>
            <a:r>
              <a:rPr lang="ru-RU" sz="2000" dirty="0"/>
              <a:t>система понятий, память поколений, способ описывать реальность.</a:t>
            </a:r>
          </a:p>
          <a:p>
            <a:pPr algn="just">
              <a:buNone/>
            </a:pPr>
            <a:r>
              <a:rPr lang="ru-RU" sz="2000" dirty="0"/>
              <a:t>	</a:t>
            </a:r>
            <a:r>
              <a:rPr lang="ru-RU" sz="2000" dirty="0">
                <a:solidFill>
                  <a:srgbClr val="FF0000"/>
                </a:solidFill>
              </a:rPr>
              <a:t>Малые </a:t>
            </a:r>
            <a:r>
              <a:rPr lang="ru-RU" sz="2000" dirty="0"/>
              <a:t>языки — это не только средство общения, но и </a:t>
            </a:r>
            <a:r>
              <a:rPr lang="ru-RU" sz="2000" dirty="0">
                <a:solidFill>
                  <a:srgbClr val="FF0000"/>
                </a:solidFill>
              </a:rPr>
              <a:t>своеобразный</a:t>
            </a:r>
            <a:r>
              <a:rPr lang="ru-RU" sz="2000" dirty="0"/>
              <a:t> «код культуры». В них заключены мифы, фольклор, традиции и особые способы мышления. Например, некоторые </a:t>
            </a:r>
            <a:r>
              <a:rPr lang="ru-RU" sz="2000" dirty="0">
                <a:solidFill>
                  <a:srgbClr val="FF0000"/>
                </a:solidFill>
              </a:rPr>
              <a:t>северные</a:t>
            </a:r>
            <a:r>
              <a:rPr lang="ru-RU" sz="2000" dirty="0"/>
              <a:t> народы используют десятки слов для описания снега, а в языках Амазонии можно встретить </a:t>
            </a:r>
            <a:r>
              <a:rPr lang="ru-RU" sz="2000" dirty="0">
                <a:solidFill>
                  <a:srgbClr val="FF0000"/>
                </a:solidFill>
              </a:rPr>
              <a:t>грамматические</a:t>
            </a:r>
            <a:r>
              <a:rPr lang="ru-RU" sz="2000" dirty="0"/>
              <a:t> формы, которых нет ни в одном европейском языке. Таким образом, каждый </a:t>
            </a:r>
            <a:r>
              <a:rPr lang="ru-RU" sz="2000" dirty="0">
                <a:solidFill>
                  <a:srgbClr val="0070C0"/>
                </a:solidFill>
              </a:rPr>
              <a:t>утраченный язык — это невосполнимая потеря </a:t>
            </a:r>
            <a:r>
              <a:rPr lang="ru-RU" sz="2000" dirty="0"/>
              <a:t>для науки и культуры.</a:t>
            </a:r>
          </a:p>
          <a:p>
            <a:pPr algn="just">
              <a:buNone/>
            </a:pPr>
            <a:r>
              <a:rPr lang="ru-RU" sz="2000" dirty="0"/>
              <a:t>	Тем не менее, звучит и противоположная точка зрения: зачем сохранять языки, на которых говорят лишь несколько сотен человек? Скептики считают подобные проекты романтическими и бесперспективными: современному человеку важнее знать английский или китайский, чем диалект предков. В их понимании «малые» языки — это скорее </a:t>
            </a:r>
            <a:r>
              <a:rPr lang="ru-RU" sz="2000" dirty="0">
                <a:solidFill>
                  <a:srgbClr val="FF0000"/>
                </a:solidFill>
              </a:rPr>
              <a:t>музейные</a:t>
            </a:r>
            <a:r>
              <a:rPr lang="ru-RU" sz="2000" dirty="0"/>
              <a:t> экспонаты, чем живые инструменты общения.</a:t>
            </a:r>
          </a:p>
          <a:p>
            <a:pPr algn="just">
              <a:buNone/>
            </a:pPr>
            <a:r>
              <a:rPr lang="ru-RU" sz="2000" dirty="0"/>
              <a:t>	Таким образом, </a:t>
            </a:r>
            <a:r>
              <a:rPr lang="ru-RU" sz="2000" dirty="0">
                <a:solidFill>
                  <a:srgbClr val="0070C0"/>
                </a:solidFill>
              </a:rPr>
              <a:t>возникает фундаментальный вопрос</a:t>
            </a:r>
            <a:r>
              <a:rPr lang="ru-RU" sz="2000" dirty="0"/>
              <a:t>: должны ли мы воспринимать сохранение малых языков как культурную обязанность человечества или как бессмысленную борьбу с историческим процессом?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9161E49-492C-8FE0-C8B0-2379291F5290}"/>
              </a:ext>
            </a:extLst>
          </p:cNvPr>
          <p:cNvSpPr txBox="1"/>
          <p:nvPr/>
        </p:nvSpPr>
        <p:spPr>
          <a:xfrm>
            <a:off x="9221585" y="332509"/>
            <a:ext cx="27376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Переформулируйте выражения, </a:t>
            </a:r>
            <a:r>
              <a:rPr lang="ru-RU" sz="2000" b="1" dirty="0">
                <a:solidFill>
                  <a:srgbClr val="0070C0"/>
                </a:solidFill>
              </a:rPr>
              <a:t>выделенные синим.</a:t>
            </a:r>
          </a:p>
          <a:p>
            <a:endParaRPr lang="ru-RU" sz="2000" b="1" dirty="0"/>
          </a:p>
          <a:p>
            <a:r>
              <a:rPr lang="ru-RU" sz="2000" b="1" dirty="0"/>
              <a:t>Образуйте все формы степеней сравнения от </a:t>
            </a:r>
            <a:r>
              <a:rPr lang="ru-RU" sz="2000" b="1" dirty="0">
                <a:solidFill>
                  <a:srgbClr val="FF0000"/>
                </a:solidFill>
              </a:rPr>
              <a:t>выделенных красным </a:t>
            </a:r>
            <a:r>
              <a:rPr lang="ru-RU" sz="2000" b="1" dirty="0"/>
              <a:t>прилагательных.</a:t>
            </a:r>
          </a:p>
          <a:p>
            <a:r>
              <a:rPr lang="ru-RU" sz="2000" b="1" dirty="0"/>
              <a:t>Каковы правила образования этих форм?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93495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25FC92E-E562-2C41-39E2-01A7C6379659}"/>
              </a:ext>
            </a:extLst>
          </p:cNvPr>
          <p:cNvSpPr txBox="1"/>
          <p:nvPr/>
        </p:nvSpPr>
        <p:spPr>
          <a:xfrm>
            <a:off x="526471" y="188211"/>
            <a:ext cx="7941427" cy="599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Вопросы для обсуждения:</a:t>
            </a:r>
            <a:endParaRPr lang="cs-CZ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Должно ли государство тратить деньги на сохранение малых языков, если эти средства можно направить на образование или медицину?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Что важнее: сохранить язык любой ценой или позволить культуре развиваться естественно, даже если это приведёт к потере традиций?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Возможно ли, что в будущем останется всего несколько «мировых» языков? Как вы к этому относитесь? Может ли исчезновение языков сделать мир более «удобным» и менее конфликтным, или напротив — более бедным и однообразным?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 вы думаете, ваш собственный язык может оказаться под угрозой исчезновения через несколько веков?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Каков смысл изучения латинского языка сегодня?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58835C1-7F16-E842-9CC6-8D966866E929}"/>
              </a:ext>
            </a:extLst>
          </p:cNvPr>
          <p:cNvSpPr txBox="1"/>
          <p:nvPr/>
        </p:nvSpPr>
        <p:spPr>
          <a:xfrm>
            <a:off x="9520844" y="676102"/>
            <a:ext cx="25049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У меня такое же мнение / абсолютно другое / противоположное мнение.</a:t>
            </a:r>
          </a:p>
          <a:p>
            <a:endParaRPr lang="ru-RU" sz="2000" b="1" dirty="0"/>
          </a:p>
          <a:p>
            <a:r>
              <a:rPr lang="ru-RU" sz="2000" b="1" dirty="0"/>
              <a:t>Можно мне высказать свою точку зрения / возразить?</a:t>
            </a:r>
          </a:p>
        </p:txBody>
      </p:sp>
    </p:spTree>
    <p:extLst>
      <p:ext uri="{BB962C8B-B14F-4D97-AF65-F5344CB8AC3E}">
        <p14:creationId xmlns:p14="http://schemas.microsoft.com/office/powerpoint/2010/main" val="406954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5BD8F05-5625-BCE6-8A4E-C687BC868909}"/>
              </a:ext>
            </a:extLst>
          </p:cNvPr>
          <p:cNvSpPr txBox="1"/>
          <p:nvPr/>
        </p:nvSpPr>
        <p:spPr>
          <a:xfrm>
            <a:off x="753687" y="769297"/>
            <a:ext cx="10684626" cy="5319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Сложные слова и выражения: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Сокращать / сокращение — делать меньше по количеству, убывать. В тексте: уменьшение числа языков.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Уникальная система понятий — особый, неповторимый набор слов и идей, характерный только для одного языка.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Память поколений — опыт и знания, накопленные народом и передающиеся из поколения в поколение.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Способ описывать реальность — то, как люди при помощи языка говорят о мире и выражают свои мысли.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Невосполнимая потеря — такая утрата, которую нельзя компенсировать или вернуть.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Фундаментальный вопрос — основной, самый важный, затрагивающий суть проблемы.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Пёстрая карта — образное выражение: разнообразная, разноцветная, с большим количеством отличий.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530422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498</Words>
  <Application>Microsoft Office PowerPoint</Application>
  <PresentationFormat>Širokoúhlá obrazovka</PresentationFormat>
  <Paragraphs>27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Motiv Office</vt:lpstr>
      <vt:lpstr>Языковое разнообразие и сохранение малых языков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2</cp:revision>
  <dcterms:created xsi:type="dcterms:W3CDTF">2025-09-09T13:54:56Z</dcterms:created>
  <dcterms:modified xsi:type="dcterms:W3CDTF">2025-09-22T15:35:05Z</dcterms:modified>
</cp:coreProperties>
</file>