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65" r:id="rId3"/>
    <p:sldId id="266" r:id="rId4"/>
    <p:sldId id="267" r:id="rId5"/>
    <p:sldId id="268" r:id="rId6"/>
    <p:sldId id="269" r:id="rId7"/>
    <p:sldId id="313" r:id="rId8"/>
    <p:sldId id="271" r:id="rId9"/>
    <p:sldId id="274" r:id="rId10"/>
    <p:sldId id="275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309" r:id="rId19"/>
    <p:sldId id="310" r:id="rId20"/>
    <p:sldId id="311" r:id="rId21"/>
    <p:sldId id="312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1-28T16:01:15.917"/>
    </inkml:context>
    <inkml:brush xml:id="br0">
      <inkml:brushProperty name="width" value="0.05292" units="cm"/>
      <inkml:brushProperty name="height" value="0.05292" units="cm"/>
      <inkml:brushProperty name="color" value="#92D050"/>
    </inkml:brush>
  </inkml:definitions>
  <iact:action type="add" startTime="28646">
    <iact:property name="dataType"/>
    <iact:actionData xml:id="d0">
      <inkml:trace xmlns:inkml="http://www.w3.org/2003/InkML" xml:id="stk0" contextRef="#ctx0" brushRef="#br0">19787 15829 0,'50'-25'265,"-50"-26"-258,26 0 1,-1 1 0,-25 24-2,25-24 3,-25 24-3,0 1 2,0-1-1,0-24 1,0 24 7,0 1-8,0 0 9,0-1-9,0 1-1,0-1 2,0 1 0,0 0-1,0-1 1,0 1-1,0-26 2,0 26-3,0 0 7,0-26-4,0 25-1,0-24-1,0-1 1,0 26-1,0-1 1,0-24 1,0-1-3,0 25 1,0-24 1,0-1-2,0 26 1,0-1 2,0-25-2,0 26 1,0-26-1,0 1 0,0 24 2,0-24-2,0-1 0,0 25 7,0-24-6,0 24 0,0 1 0,0 0-1,0-1 1,-25 1-1,25 0 0,0-1 0,0 1 7,-25-1-4,-1 26 2,26-25-3,-25 25-1,0 0 0,-1 0-1,1 0 8,0 0 1,-1 0-10,-25 0 4,26 25-5,0 1 3,-1-1 0,1 1 0,0-1 2,-1-25-5,1 25 3,-1 1-1,1 24 1,-26-24-1,26-1 1,0 0-1,-1 26 2,1-25-2,0-26 0,-1 25 1,-25 26-1,26-26 1,-26 26 0,26-1-1,0-24 3,-1 25-4,-25-1 1,26 1 3,0-26-5,25 1 3,-51 25 0,26-1-1,-1 1 1,1-26 0,0 1-2,-1 24 3,1-24-3,25 25 2,-26-1 1,1 1-1,0 0-2,-1-1 3,26 52-3,0-77 2,-25 26-1,25 0 1,0 0-1,0-1 1,0 1 0,0 0 0,0-1 0,0-24-2,0 25 2,0-26 0,25 0 6,1 26-7,-26-26 4,25 1-5,0-1 1,1 0 1,25 1-1,-1-1 2,1 1-3,25 24 2,26-24-1,-26-1 2,0 0-4,0 1 4,25-26-2,-50 25 0,0-25-1,-26 0 10,26 0-8,-26 0 0,26 0-2,0 0 2,-26 0-1,1 0 2,24 0-2,52 0 0,-26-25 1,0-1 0,0 1-1,26 0 1,-26-51-1,-26 50 1,26 1-1,1-26 1,-1 0 0,-26 26 0,1-26-2,0-25 3,50 25-2,-50 1 1,0-1 0,-26 0-1,26 1-2,0-1 6,-26-51-7,0 52 6,52-27-1,-52 27-2,-25-26-1,25 25 3,1-51-2,-26 52 0,25-26 1,-25 0-1,0-1 0,0-24 2,0 76-1,0-77-1,0 26 2,-25 25-2,25-25 0,-26 25 2,1-50-3,0 50 2,-1 1-1,-25-27 1,26 27-1,-26 24 3,1-24-6,-1-1 6,0 26-3,0-1 1,1 1 0,24-1-2,-24 26 2,-1-25-1,25 25 0,1 0 1,-26 0-1,26 0 1,-26 0-1,0 0 0,26 0 2,-26 25-2,1 1 0,-1-1 1,26 1 0,-26-1-1,0 0 1,26 26 0,-26-26 0,0 26-2,26-26 4,-26 26-4,0 0 1,26-26 0,-26 26 2,1 0-2,-1-1 1,25 1-1,1 0 1,-26 0-1,26-26 0,-26 51 1,0-25-1,1 0 1,-1 25 0,-50 0-2,75 0 3,-25-25-2,1 50 2,24-50-2,-24 25 0,-1-25 1,25 25-1,26 0 0,-25 0 1,0 0-1,25-25 0,-26 25 2,26-25-2,0 25 1,0-26-1,0 27 1,0-27-1,0 1 1,26 0-1,-1-1 1,-25 1 0,25 0-1,1 0 1,-26-26-1,51 26 3,-26-1-5,26-24 3,-26 25 2,26-26-4,0 26 1,-26-26 0,51 0 1,-25 1-1,-1-26 1,1 0-1,0 0 1,-51 25-2,51-25 0,-1 0 4,-24 0-3,-1 0 0,1 0 1,24 0-1,-24 0 1,24 0-1,1 0 1,-26 0-1,1-25 0,50-1 1,-25-24 0,-1 24 0,27-24-1,-27 24 1,1-25 0,0 1-1,50-52 1,-50 52-1,0-27 1,-1-24-1,27 25 0,-27 0 1,1-26 0,-26 52-1,1-1 2,-1 0-1,-25 0-3,25 1 3,-25-1-2,0-25 4,0 25-3,0-25 1,0 25-1,0-25 0,-25 25 1,25 1 0,-25-1 0,25 0 0,-26 1 0,1-52-2,0 51 2,-26 1 0,26-1 0,-1 0-1,-25 0 0,1 1 1,24-1-1,-50 0 0,25 26 2,26-51-3,-26 25 2,1 26-1,-1-1 2,0 1-3,26 0 2,-26-1-1,0 1 3,26 25-6,0 0 4,-26 0 0,25 0-1,-24 0 0,-1 0 2,0 0-2,1 25 0,-1 1 2,25-26-1,-24 25-4,24 0 6,1 1 0,0 24-3,-26-24 1,-25 24-1,25 1 1,0 0-2,1-26 1,-1 77 1,25-77-1,-24 26 1,-1 25-1,26-25 1,-26-1-1,0 1 1,0 0 0,26 50 0,-26-50-1,26 25 0,0-25-1,-1 25 3,-25 25 1,26-50-5,25 25 3,-25-25-1,-1 0 1,26-26 0,0 26 0,-25 0-1,25-1 1,-25-24-2,25-1 9,0 26-6,0-26-1,0 1-1,0-1 1,25 26-1,0-26 8,-25 26-7,51-26 0,-26 0-1,1 1 3,25 25-4,-26-26 2,26 0 0,-1 1-2,-24-26 1,24 25 1,27-25-1,-27 25 2,1 1-2,0-26-1,0 25 3,-1-25-3,1 0 2,0 0 0,-26 0-1,26 0 1,-26 0-2,1 0 2,24 0-1,1 0 2,25-51-3,-25 26 2,0 0 0,-1-26 0,26 0-1,-25 0 1,0 1 0,0-1-2,-1 0 3,52-25-2,-51 0 0,-1 0 2,1 0-2,0 0 0,25 25 0,-51-25 2,26-26-2,0 26 0,-26 26 1,1-26 0,24-26-1,1 26 1,-26 0-2,1-26 3,-1 26-2,-25 0 1,25 0 0,-25-25-1,0 25-2,0 25 5,0 0-2,0 0 0,0 1 5,0-1-4,-25 26-1,0-1-1,-1 1 1,26-26-2,-25 26 4,0 25-4,-26-26 3,26 26-3,-26-25 2,0 25-1,26-25 1,-1 25-2,-24 0 2,-1 0 0,0 0 0,0 0-1,-25 0 0,-25 25 2,25 0-2,0 26 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1-28T16:01:15.917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61119">
    <iact:property name="dataType"/>
    <iact:actionData xml:id="d0">
      <inkml:trace xmlns:inkml="http://www.w3.org/2003/InkML" xml:id="stk0" contextRef="#ctx0" brushRef="#br0">11517 7890 0,'0'25'233,"-26"0"-226,26 1 8,0-1-7,0 0-1,-25 1 1,-1-26 5,26 25-4,-25 0-1,25 1 0,0-1 0,-25-25-1,25 26 0,-26-26 1,26 25 0,-25 0-1,25 1 1,0-1 6,-25 0-7,-1 1 2,1-26-2,0 25 0,-1 1 2,26-1-3,-25 0 3,-1 1 5,1-1-6,0-25 0,25 25-1,0 1 1,-26-1-1,1 0 8,25 1-6,-25-1-2,25 1 16,0-1-1,0 0-6,0 1 7,0-1 23,0 0-32,25-25 9,-25 26-16,25-1 2,-25 0 4,26 1-3,-26-1-3,25 1 0,0-26 8,-25 25-8,0 0 2,0 26-2,51 0 9,-51 0-2,0-26-5,26 26 5,-1-26-7,0-25 1,-25 25-1,26-25 1,-1 26 0,0-1 0,-25 0-1,26 1 2,-1-26-2,26 25 1,-26-25-1,1 26 1,-26-1-2,50 0 4,-50 1-4,26-1 3,24-25-2,-24 25 8,-1-25-7,1 0-1,-1 0 2,0 0 13,1 0-15,-1 0 0,0 0 2,1 0-2,-1 0 8,0 0 0,1 0-6,-1 0-2,1 0 1,-26-25 0,25 25-1,-25-25 1,25-1-1,1 1 1,-1 25 0,0-25 7,1-1-7,-26 1-1,25-1 1,-25 1-1,26 0 1,-1-1-1,-25 1 1,25 0 0,1-1-1,-1-24 3,-25 24-3,0 1 0,25-26 1,-25 26-1,26-1 2,-26-24-2,0-1 0,25 25 2,-25 1-3,0-26 2,0 1 0,25 50-1,-25-51 2,0 26-2,26-26 0,-26 25 1,25 1 0,-25 0 0,0-1-1,0-24 1,0 24 0,0-24 0,0 24 0,0 1-2,0-1 2,0-24 1,0 24-2,0 1 0,-25-26 2,25 26-2,-26-26 9,26 26-9,0-1 2,-25 1-2,0-26 1,-1 26-1,1 0 9,-26 25-10,26-26 4,25 1-4,-25 25 0,-26-26 5,25 1-5,1 0 3,-26-1-2,26 26 0,0 0 2,-1 0-2,1-25 1,-26 25 0,0 0-1,26-25 0,-26 25 1,51-26 0,-25 26-1,-26 0 1,26 0-1,-1 0 0,-24 0 1,-1 0-1,26 0 8,-26 0 1,25 0-8,1 0-2,0 0 2,-1 0 7,1 0-7,0 0 0,-1 0-2,26 26 2,-25-26 1,0 0-2,25 25 1,-26-25 6,1 25 10,-1-25-10,26 26-6,0-1 14,0 0-6,0 1 7,0-1-8,0 1 39,0-1-33,0 0-5,0 1-3,0-1 12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1-28T16:01:15.917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33136">
    <iact:property name="dataType"/>
    <iact:actionData xml:id="d0">
      <inkml:trace xmlns:inkml="http://www.w3.org/2003/InkML" xml:id="stk0" contextRef="#ctx0" brushRef="#br0">2511 9335 0,'25'0'298,"1"-25"-291,24 25 7,-24 0-6,-1 0-1,0 0 0,26 0 0,-25 0 9,-1 0-11,26-25 3,-26 25 7,0 0-8,26 0 6,-26 0 17,1 0-2,-1 0-13,1 0 1</inkml:trace>
    </iact:actionData>
  </iact:action>
  <iact:action type="add" startTime="34239">
    <iact:property name="dataType"/>
    <iact:actionData xml:id="d1">
      <inkml:trace xmlns:inkml="http://www.w3.org/2003/InkML" xml:id="stk1" contextRef="#ctx0" brushRef="#br0">3602 8803 0,'25'0'290,"0"-26"-284,1 1 3,-1 0-1,0 25 0,1-26-2,25 26 1,-26 0-1,0 0 2,1 0 7,-1-25-8,26 25 1,-26-25-1,1 25-1,-1 0 2,-25-26-1,51 26-2,-26-25 4,0 25-2,1 0 1,-1-26-1,0 26 7,1 0-6,-1 0-1,1-25 2,-1 25-3,0-25 2,1-1 13,-1 26-14,-25-25 0,25 25 1,1 0-1,-1 0 0,1 0 8,-26-25-1,25 25 8,-25-26-1</inkml:trace>
    </iact:actionData>
  </iact:action>
  <iact:action type="add" startTime="35581">
    <iact:property name="dataType"/>
    <iact:actionData xml:id="d2">
      <inkml:trace xmlns:inkml="http://www.w3.org/2003/InkML" xml:id="stk2" contextRef="#ctx0" brushRef="#br0">5048 8245 0,'25'0'292,"0"-26"-285,1 26 14,-1 0-13,0 0-1,1 0-1,-1 0 8,1 0 9,-1 0 14</inkml:trace>
    </iact:actionData>
  </iact:action>
  <iact:action type="add" startTime="36612">
    <iact:property name="dataType"/>
    <iact:actionData xml:id="d3">
      <inkml:trace xmlns:inkml="http://www.w3.org/2003/InkML" xml:id="stk3" contextRef="#ctx0" brushRef="#br0">6037 7712 0,'0'-25'290,"51"25"-282,-26 0 7,0 0-8,1 0-1,25 0 9,-26 0 8,0 0-8,-25-26-8,26 1 15,-1 25-15,0 0 0,-25-25 0,51 25 0,-51-26 7,51 26-6,-26-25 6,26-1-7,0 26 0,-26-25 1,26 25-1,0 0 7,-26 0-5,26 0-3,-51-25 2,50 25-1,-24-26 1,25 26 4,-51-25-5,50 25 2,-24 0-2,-1 0 1,26 0 5,-26 0 10,0 0-16,1 0 15,-1 0 0,1 0-9</inkml:trace>
    </iact:actionData>
  </iact:action>
  <iact:action type="add" startTime="38797">
    <iact:property name="dataType"/>
    <iact:actionData xml:id="d4">
      <inkml:trace xmlns:inkml="http://www.w3.org/2003/InkML" xml:id="stk4" contextRef="#ctx0" brushRef="#br0">7584 7078 0,'51'0'300,"0"0"-297,-26-26 7,26 26-5,-26-25 10,1 0-6,25 25-2,-26 0 0,0 0-1,1 0 2,-1 0 6,-25-26-7,25 26 1,1 0 6,-26-25-6,25 25 0,0 0 6,1-25 15,-1 25-22,-25-26 7,26 26-5,24-25-3,-24 0 8,-1 25-7,0-26 15,1 26-15,-1 0 36,1 0-29</inkml:trace>
    </iact:actionData>
  </iact:action>
  <iact:action type="add" startTime="40278">
    <iact:property name="dataType"/>
    <iact:actionData xml:id="d5">
      <inkml:trace xmlns:inkml="http://www.w3.org/2003/InkML" xml:id="stk5" contextRef="#ctx0" brushRef="#br0">8802 6545 0,'26'0'289,"-1"0"-279,0-25-5,-25-1 3,26 26 6,-1-25-6,-25 0 5,25 25-5,-25-26-1,26 26 8,-1 0 0,0 0 7,-25-25 0,26 25-16,-1 0 9,26-25-1,-26 25-6,1 0-1,-1-26 0,0 1 8,1 25-8,25-26 0,-26 26 1,0 0-2,1-25 2,-1 0 6,0 25 2,1 0-9,-1 0 15,0 0-9,1 0 16</inkml:trace>
    </iact:actionData>
  </iact:action>
  <iact:action type="add" startTime="42543">
    <iact:property name="dataType"/>
    <iact:actionData xml:id="d6">
      <inkml:trace xmlns:inkml="http://www.w3.org/2003/InkML" xml:id="stk6" contextRef="#ctx0" brushRef="#br0">5276 8245 0,'25'0'370,"-25"-26"-356,26 26 1,-26-25-9,25 25 9,-25-25 22,25 25-30,1 0 132,-26-26-126,25 1 17,1 25 0,-1 0 259,0-26-275,1 26 16,-1 0 115,0 0-131,1 0 1,-1 0 7,0 0-1,1-25-13,-1 25 28,1 0-7,-26-25-14,0-1 35,25 26-27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1-28T16:01:15.9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94494">
    <iact:property name="dataType"/>
    <iact:actionData xml:id="d0">
      <inkml:trace xmlns:inkml="http://www.w3.org/2003/InkML" xml:id="stk0" contextRef="#ctx0" brushRef="#br0">26864 9335 0,'-25'0'283,"0"26"-276,-1-1 2,1 1-2,25-1 1,-25 26-1,-1-26 2,1 26 6,-26-1-7,26 27 0,-1-77-1,1 25 2,0 0-2,-1 26 0,26-26 6,-25 1-11,-26-1 7,51 26-2,-51-26 2,26-25-2,0 51 1,25-26-2,-26 1 3,1-1-2,0 26 1,-1-26 1,1-25-3,-1 26 2,26 24 0,0-24-1,-25-1 2,0 0-2,-1 26 1,1-51 0,0 25 7,-1 1-8,1-1 2,25 1 4,-26-1 3,1-25 0,25 25-11,-25-25 21,25 26-19,-26-26 0,26 25 2,0 0-2,-25 1 1,25-1 0,0 26 7,0-26-7,0 1 0,0-1 0,0 26-1,0-26 1,0 26 7,0-26-6,0 1-2,0-1 1,0 26-1,25-51 8,-25 25-6,26 0-2,-26 1 1,25-1 1,0 0-2,1 1 9,-1-26-9,1 25 2,-26 1-2,50-1 0,-24-25 1,-1 25-1,-25 1 1,51-1 0,0 0-1,-1 1 2,52-1-2,-52-25 0,1 25 0,0 1 2,0-26-3,-1 0 2,1 25 0,-25-25-1,-1 26 1,26-26-1,-26 25 2,26-25-2,-1 0 0,1 0 1,-25 0-1,-1 0 1,26 0-1,-26 0 1,26 0-1,-26 0 1,1 0-1,24 0 0,1 0 2,0-25-2,-51-1 0,50 1 2,1-1-2,-25 1 0,24 0 1,1-26 0,0 0-1,25 1 1,-25-1 0,-26 0-1,26-25 0,-1 25 1,-24-25 0,-1 25-1,1 1 1,-1-1-1,0-25 1,-25 25 0,26 0-2,-26 1 2,0-1 0,0-25 0,0 25-1,0 0 1,0 26-1,0-26 2,0 1-2,0 24 0,-26-25 0,26 1 2,-25-1-2,25 0 1,-25 26-1,-1-1 1,1-24 0,25 24-1,-26-24 1,26-1-1,-25 26 0,0-26 1,-1 25 0,1-24 0,0 50-1,25-26 1,-51 1-1,51 0 2,-25-1-2,-26 1-1,25 0 3,1-1-1,0 26-2,-26 0 2,0 0 0,-25 0 7,25 0-7,1 0-1,24 0 2,-50 0-3,25 0 3,-25 0-1,0 0-1,25 0 1,1 26-1,-1-1 1,0-25-1,1 25 3,-1 1-3,0-1 0,0 0 1,-50 1 1,50-1-2,26 0 0,-26 1 1,26-1 7,-1-25-8,-24 26 1,24-1 0,1 0-1,-1-25 2,1 26-1,0-1 0,-1 0-2,1-25 3,0 26-2,25-1 0,-26 26 2,1-26-2,25 1 0,-26 24 2,1-50-3,25 26 3,-25-1-2,-1 26 0,26 0 2,-25-26-1,25 26 0,-25-1-1,25-24 1,0-1-1,-26 26 1,26-26 0,0 26 0,0 0-1,0-1 1,0-24-1,0 24 1,0-24 0,0-1 1,0 26-2,0 0 0,0-26 2,0 26-2,0 0 0,26-26 1,-26 0 0,25 1 0,-25-1-1,25 26 2,-25-26-3,0 0 1,26 26 9,-1-25-8,0-1 0,1 0 0,-1 1 0,1-1-1,-1-25 0,-25 25 1,51 1 0,-26-26-1,26 25 2,-26 0-3,26 1 2,0-1 1,-26 1-3,0-26 1,26 25 2,-26 0-1,26 1-1,0-1 1,0-25 0,-26 25-1,26-25 1,0 26-1,-26-26 1,26 0-2,-1 25 2,1-25 6,25 0-6,-50 0 1,24 0-2,1 0 0,-26 0 1,26 0-1,-25 0 1,24 0 6,1-25-6,0 25 0,-26-26 0,26 26-1,0-25 2,-26 25-3,26-25 2,-1-1-2,-24 1 3,-1 0-1,51-1-1,-76 1 0,51-26 0,0 26 1,-1-1 0,-24 1-1,-1 0 1,26-1 0,-26 1-1,1-26 1,-1 0 0,0 26-1,1-26 0,-1 1 1,1 24 0,-26-24-2,0-1 2,25 0-1,-25 0 1,25 1 1,-25-27-2,0 27 0,0-1 2,0 26-2,0-1 0,0-24 1,0-1-1,0 25 1,0-24-1,0 24 2,0 1-3,0 0 1,-25-1 1,25 1 1,0 0-5,-25-26 7,-1 25-4,1 1 1,25 0 6,-26 25-6,1-26-1,-26 1 0,26 0 2,0-1-3,-1 1 4,-25-26-3,26 26 8,-26-1-7,26 26-1,0-25 2,-26 0-3,26-1 3,-1 1-2,1 0 1,-26 25-1,26 0 1,-1 0-1,-24 0 1,50-26 0,-26 26 0,1-25-1,-26 25 0,26-26 2,-1 26-3,1 0 2,0-25 0,-1 0 7,1 25-7,-26-26 0,26 26 0,-1 0-1,-24 0 1,24 0 7,1-25-7,-26 25-1,26 0 2,-1 0-2,1 0 8,0 0-7,-1 0 1,1 0-2,0 0 1,-1 0 0,1 0 14,0 0-14,-1 0 0,1 0-1,-1 0 9,1 0-7,0 0 28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1-28T16:30:22.04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2550">
    <iact:property name="dataType"/>
    <iact:actionData xml:id="d0">
      <inkml:trace xmlns:inkml="http://www.w3.org/2003/InkML" xml:id="stk0" contextRef="#ctx0" brushRef="#br0">7711 8346 0,'26'0'289,"-1"0"-284,0 0 5,1 0 19,-1 0-5,1 0-10,-1 0 10,0 0-3,1 0-6,-1 0 8,0 0-15,1 0 0,-1 0-2,0 0 2,26-25-1,0 25 8,0-26-8,-26 26 2,26-25 0,0 25-3,-26-25 3,26 25-2,-26 0 9,26 0-8,-26-26-2,0 26 2,1 0 6,-1 0-6,1 0 23,-1 0-17,0 0 1</inkml:trace>
    </iact:actionData>
  </iact:action>
  <iact:action type="add" startTime="34543">
    <iact:property name="dataType"/>
    <iact:actionData xml:id="d1">
      <inkml:trace xmlns:inkml="http://www.w3.org/2003/InkML" xml:id="stk1" contextRef="#ctx0" brushRef="#br0">9310 8169 0,'25'0'221,"26"0"-214,-1-26 0,1 1 9,-26 25-9,1 0-1,-1 0 1,26 0 2,-26-26-2,1 1 9,24 25-9,-24 0 0,25 0 0,-26 0 2,0 0 4,26 0-6,-26 0 2,1 0-2,24 0 0,-24 0 2,-1 0 5,26 0-6,-26 0 0,1 0-1,-1 0 1,0 0-1,1 0 1,-1 0-2,26 0 2,-26 0 0,1 0-1,-1 0 1,0 0 5,1 0 4,-1 0-10,0 0 1,1 0 13,-1 0 17</inkml:trace>
    </iact:actionData>
  </iact:action>
  <iact:action type="add" startTime="35666">
    <iact:property name="dataType"/>
    <iact:actionData xml:id="d2">
      <inkml:trace xmlns:inkml="http://www.w3.org/2003/InkML" xml:id="stk2" contextRef="#ctx0" brushRef="#br0">10527 8067 0</inkml:trace>
    </iact:actionData>
  </iact:action>
  <iact:action type="add" startTime="37020">
    <iact:property name="dataType"/>
    <iact:actionData xml:id="d3">
      <inkml:trace xmlns:inkml="http://www.w3.org/2003/InkML" xml:id="stk3" contextRef="#ctx0" brushRef="#br0">11035 7966 0,'50'0'290,"-24"0"-282,-1 0 3,0-26-6,1 26 2,-1 0 2,1 0-1,24 0-3,-24 0 3,-1 0 2,0 0 10,1 0-8,-1 0-8,0 0 3,1 0 2,-1 0-2,1 0-1,-1 0 2,0 0-1,26 0 2,-26 0-3,1 0 2,25 0 6,-26 0-5,26-25-2,-26 25 1,26 0-1,-26 0 9,26 0-10,-26 0 3,1-25-3,-1 25 4,26 0-5,-26 0 10,26 0-7,-26 0 7,1 0-6,-1 0-3,0 0 16,1 0-7,-1-26 9,0 26-9</inkml:trace>
    </iact:actionData>
  </iact:action>
  <iact:action type="add" startTime="113941">
    <iact:property name="dataType"/>
    <iact:actionData xml:id="d4">
      <inkml:trace xmlns:inkml="http://www.w3.org/2003/InkML" xml:id="stk4" contextRef="#ctx0" brushRef="#br1">20116 7661 0,'-25'0'300,"25"26"-296,-25-26 3,25 25 2,-26-25-4,1 25 11,0-25 15,-1 0-18,1 0 11,-1 0-9,26 26 59,0-1-5,0 0-49,-25-25 2,0 0-7,25 26-6,0-1 7,-26-25-10,26 26 1,-25-26 7,25 25-6,-25-25 0,25 25 1,0 1 12,0-1 9,0 0 1,0 1-18,0-1 4,0 0 4,0 1-6,-26-26-7,1 25 6,25 1-6,-25-1 0,25 0-1,0 1 1,0-1 9,-26-25-11,26 25 24,0 1-13,26-1 81,-26 1-75,0-1-9,25-25-8,0 0 11,-25 25-11,0 1 2,26-1 7,-26 0 1,25-25-8,-25 26-1,25-26 9,-25 25-10,26-25 18,-26 25-18,25-25 2,-25 26 6,25-26-6,-25 25-1,26-25 8,-26 26-8,25-1 8,1 0 1,-1 1 21,0-1-22,1-25 1,-26 25-10,25-25 2,0 0-2,1 0 9,-1 0 1,1 0-1,-1 0-8,0 0 1,1 0 13,-1 0-12,0-25 35,1 25-37,-1-25 1,0 25 0,1 0-3,-26-26 13,25 1-12,1 0 2,-1 25-1,0-26 0,-25 1 2,26-26-2,-1 51 0,0-25 1,-25-26-1,26 26 1,-26-1 0,25 1-2,1-26 4,-1 51-4,-25-25 1,0-1 1,25-24-1,-25 24 1,26 1 1,-26 0-3,25-1 4,-25 1-3,0-1 0,25 1 1,-25 0-1,0-1-1,0 1 3,0 0-1,0-1-1,0 1 9,0 0-10,0-1 1,0 1 0,0-1 1,0 1 14,0 0-5,-25 25-3,25-26-6,-25 26 0,25-25-2,-26 25 3,26-25 4,-25 25-4,0 0-3,-1 0 10,1 0-8,-1-26 6,1 26-6,0 0 0,-1 0-1,1 0 9,25-25-9,-25 25 1,-1 0-1,1 0 4,-1 0-7,1 0 11,0 0-7,-1 0-1,1 0 15,0 0-13,-1 0-3,1 0 8,0 0 2,-1 0-8,1 0 6,-1 0 9,1 0-8,0 0 52,25 25 0,0 1-8,0-1 32,0 0-24</inkml:trace>
    </iact:actionData>
  </iact:action>
  <iact:action type="add" startTime="118042">
    <iact:property name="dataType"/>
    <iact:actionData xml:id="d5">
      <inkml:trace xmlns:inkml="http://www.w3.org/2003/InkML" xml:id="stk5" contextRef="#ctx0" brushRef="#br1">20066 7052 0,'0'26'340,"0"-1"-327,0 1 9,0-1-6,0 0-2,0 1 18,0-1 12,0 0-22,0 1-6,0-1 6,0-50 372,0-1-370,0 1-9,0 0 22,0-1-23,0 1 10,25 0-8,-25-1-1,25 26-2,-25-25-5,26-1 30,-26 1-23,0 0 0,0-1 0,25 26 22,-25-25 17,26 25-46,-1 0 53,0 0 74,1 0-50,-1 0 158,0 0-222,1 0 49,-1 0-49,0 0 32,1 0-38,-1 0 8,-25 25 86,0 1-63,0-1-23,0 0-10,0 1 41,0-1-9,0 1-5</inkml:trace>
    </iact:actionData>
  </iact:action>
  <iact:action type="add" startTime="122208">
    <iact:property name="dataType"/>
    <iact:actionData xml:id="d6">
      <inkml:trace xmlns:inkml="http://www.w3.org/2003/InkML" xml:id="stk6" contextRef="#ctx0" brushRef="#br1">20091 7103 0,'0'-25'319,"-25"25"-307,25-26 86,0 1-45,0 0-38,0-1 22,0 1 63</inkml:trace>
    </iact:actionData>
  </iact:action>
  <iact:action type="add" startTime="163272">
    <iact:property name="dataType"/>
    <iact:actionData xml:id="d7">
      <inkml:trace xmlns:inkml="http://www.w3.org/2003/InkML" xml:id="stk7" contextRef="#ctx0" brushRef="#br1">17833 1827 0,'-25'0'293,"0"51"-287,-1-26 3,26 1-3,-25-1 1,-1 0 1,1 1 1,0-26-3,-1 50 1,-24-24 2,24-1-1,1 26 0,25-26-3,-51 1 5,26-1-3,-1 26-1,-24-26 1,24-25 2,1 25-3,0 1 3,-26-1-2,51 0 0,-26-25 1,1 26 0,-26-1 0,26 1-2,0-26 2,-1 25 1,1 0 5,-1 1-8,26-1 3,-25-25-1,0 0-2,25 25 3,-26-25-1,26 26-1,-25-26 8,25 25-8,0 0 0,-25 1 9,25 25-9,0-26 2,-26-25-2,26 25 1,-25 26-2,25 0 3,0 0-2,0-26 0,0 26 2,0-1-2,0 1 6,0 0-3,0 0-3,0-26 1,0 26-1,25-1 1,-25-24-2,0 24 2,26 1 2,-1 0-6,0-51 5,-25 51-3,26-1 3,24-24-3,-24 25 2,25 25 0,-1-51 1,1 26-2,0-1 1,0-24-3,50 25 3,-50-1 2,-26 1-5,26-26 4,0 26-3,-26-26 1,26 1 2,-1 25-3,-24-26 1,25 0 1,-1 1 0,1-26-1,-51 25 1,51 0 0,-1-25-1,-24 26 1,25-26-2,-1 0 3,1 0-2,-26 0 2,1 0-3,25-26 2,-1 26 0,1-25-2,50 0 4,-50-1-4,0 26 1,0-25 1,-1-26-2,27 26 2,-27-1 0,1 1 0,0-51 1,-1 51-1,27-26-2,-77 26 2,25 25-3,26-26 4,-26-25-1,0 26-1,1-26 1,-1 26 2,1-26-4,-26 1 1,25 24 0,0-25 0,-25 1 0,26-1 1,-26 26 0,0-26 0,25 0 1,-25 0-1,25 1-1,-25-52-1,0 51 4,26 1-5,-26-1 3,25 0 0,-25 26-1,0-26 1,0-50-1,0 50 2,0 26-3,0-26 2,0 0-2,0 0 4,0 1-4,-25-52 2,25 77-1,0-26 2,-26 0-3,1 1 2,0-26 0,-1 76-1,1-51 2,25 0-2,-25 26 0,-26-26 1,25 0-1,1 1 1,-26 24-1,1-25 0,-1 1 3,25 24-4,-24 1 1,-1 0 2,26-26-1,-26 51-1,0-26-2,26 1 3,-26 0 1,0 25-2,26-26 0,-26 26 0,0-25 3,26 25-4,0-25 3,-1 25-4,1 0 4,-26 0-3,26 0 1,0 0 2,-1 0 6,1 0-7,-1 0-2,-24 0 3,24 0-2,1 0 7,0 25-5,-1-25-3,1 25 1,-1-25 1,1 0 1,25 26-4,-25-1 11,-1-25-8,1 0-2,0 0 3,-1 0-1,26 25-2,-25-25 9,25 26-6,-25-26 12,25 25 3,0 1 4,0-1 1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1-28T16:30:22.0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9002">
    <iact:property name="dataType"/>
    <iact:actionData xml:id="d0">
      <inkml:trace xmlns:inkml="http://www.w3.org/2003/InkML" xml:id="stk0" contextRef="#ctx0" brushRef="#br0">5174 5911 0,'-25'0'238,"0"0"-231,-1 25 2,1 1-4,0-1 1,25 0 2,-26-25 1,26 26-1,-25-26-2,0 25 1,-1 1 2,26-1-1,-25 0 7,25 1-7,-26-1-1,1 0 7,25 1 2,0-1-9,0 0 1,-25 1 0,25-1 8,-26-25-10,1 26 10,0-1-2,-1 0 10,26 1-10,0-1 3,0 0 19,0 1-19,0-1 5,26 1-5,-1-26-3,-25 25-5,25-25-4,-25 25 5,26-25 4,-26 26 9,25-26-17,0 25 3,1-25 0,-26 25-1,25-25-2,1 0 3,-1 26-3,0-1 10,1 0 8,-1-25-10,0 0-5,-25 26 0,26-26 6,-26 25-8,25-25 2,-25 26-1,0-1 6,25-25 3,-25 25-11,26-25 1,-26 26 2,25-26 5,1 0 2,-1 0-1,0 0 25,1 0-26,-1 0 12,0 0-12,1 0 9,-1 0-8,1 0 25,-26-26-32,25 26 0,0-25 5,-25 0 3,26 25-8,-26-26 0,25 26-1,-25-25 8,25 25-6,-25-26-3,0 1 4,26 0 6,-1 25-3,-25-26-4,0 1-2,25 0 2,1 25 5,-26-26-6,0 1 0,25 0-1,-25-1 3,0 1 2,26 25-1,-26-26-6,0 1 20,0 0-11,0-1-5,0 1 14,0 0-9,0-1 4,0 1 10,0-1-12,0 1 0,0 0-10,0-1 19,0 1 13,0 0-25,0-1 4,-26 26-2,26-25-5,-25 0 3,-1-1 3,1 26 6,0-25-5,25-1 6,-26 26-16,26-25 1,-25 0 7,0-1-1,-1 26 11,1 0-12,0 0 3,-1 0 24,26-25-33,-25 25 6,-1 0 5,1 0-4,0 0 10,-1 0-10,1 0 40,0 0-38,-1 0-1,1 0 8,-1 0 7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3D962-8CBA-40A0-846C-03677FB21A83}" type="datetimeFigureOut">
              <a:rPr lang="cs-CZ" smtClean="0"/>
              <a:t>10.12.2023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25028-461E-46D5-B36F-0B740E6EB5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625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06CD7C-C6FD-43F2-A6E6-66E4DC670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4480EEA-2792-4B75-888A-65EB80DF6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E7DDC9-D222-440E-B5A1-093AC7060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10.12.2023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54082D-E167-4D2C-9ACB-8F9C4BF2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EE3D67-4DEA-44A6-A334-0F014015D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8863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EA8F71-C348-454A-979F-8E3CF2833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E328C5D-669D-4E53-A349-8DE78AF7E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543651-76F5-4A45-81F8-A8E87F1B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10.12.2023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E0D6AE-9685-4F23-8297-B04CF1EAD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DE48D4-75F9-4DD1-9C19-7FB498DDF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4861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B8A35AD-AE5B-48E9-BABB-5AC45C8444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627E03B-409F-4619-BD85-C276029C1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F4CF2A-9A21-4B03-A4AC-0DCD450DC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10.12.2023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87ED85-106D-4C55-B2E1-105BC462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837532-9933-40A1-A0AB-1B7BB8B2A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831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322F05-DA79-4619-8BB9-27F5CAF97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F854D98-9259-4D6A-9812-F082FB54F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643655-2FE5-4020-AA9D-C813F5839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10.12.2023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44A159-ED31-4F8F-A326-FCF9FE6A7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ED0D75-6A76-4767-B55E-DA2B02147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758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BAB199-73F6-4E24-AB39-AB36FDF10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637F026-8971-41FC-BAFE-9BF6AE2E8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42E2F7-16C2-48D8-B03D-5ED884FF1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10.12.2023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48ABD1-6698-4C44-8E57-0C0F3D8EB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23CB23-B2E5-4F1C-9380-F6DC8E4F0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2781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5C5647-86EA-4D10-B297-B40B86BBA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8F0B4E6-97BD-4538-9073-00221A420A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99BB5B3-8541-4BD8-93DD-512D6B9B8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1FA77FA-86A3-4772-872F-BF1D1EFA6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10.12.2023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BBFA3CC-03BF-4F55-B7BF-166053D8E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ACB605E-55BD-4803-83BA-96A8E4AE0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391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FABC9F-CD4D-4FDA-A9E1-513FBB329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44FA345-0E31-40A8-9BF6-D0CF2FDBD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5116E15-B015-457B-BDCB-430475F371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B3BF1B7-746E-42FD-9EA0-8F70751DB4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BAB5257-CA22-4541-85E7-4C056F6655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11CFC53-321D-4C96-82AD-9417617B0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10.12.2023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674E648-B871-4DBC-B9DA-91A7D531B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189F1FB-95B8-402D-B941-0F217469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7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58F1F-6D8F-4DEF-8DD8-3BBDA63A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58A6665-08AD-4EAE-AC9B-9C737CFAC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10.12.2023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7CD18A7-924D-40D0-BD2E-821223801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BCDA895-6BF0-45BF-99E6-76A986F3D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78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B2BFC85-9B86-48FA-9641-46BDA47DF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10.12.2023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F5A384E-5AF6-451F-9178-65893612B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8BBA7E0-402C-4F61-B701-3CA7197B3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7236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2E3C1F-35AB-4999-AB62-DA9895BF6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9A2AAB-1085-458E-B78A-17575E05E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D380CC6-4BB9-4016-B3F9-924D4C4EAB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26B2554-CF25-4F4B-981F-A4560BA6B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10.12.2023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1B33E08-5325-40EB-B889-5A528FC70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8710018-99BB-45FE-A511-7E82F705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702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323EAB-4690-43B3-96F3-9CC7024C7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A910BA3-53E7-4577-A9D9-0592CEDA9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9574D4B-5F8D-4980-8591-13F5409BD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B1B9295-4DDF-44B6-9A90-7081B9805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10.12.2023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FBC4509-D181-429F-9FC1-906501E57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9258607-EA97-451F-A78A-5ECBE4FFC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878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61F3BE2-454B-4CCC-ADF6-250D47A4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4FC2CDB-577E-4709-8E25-A4CFC0ED7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AF2CE5-838E-46E8-8B35-6E9F9824BA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16010-DDF7-47DF-8612-6BBC5CC51FDD}" type="datetimeFigureOut">
              <a:rPr lang="cs-CZ" smtClean="0"/>
              <a:t>10.12.2023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D7E2D8-4C26-4163-8D17-C99C1EB73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811338-0525-4933-849E-6C5268253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27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png"/><Relationship Id="rId5" Type="http://schemas.microsoft.com/office/2011/relationships/inkAction" Target="../ink/inkAction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microsoft.com/office/2011/relationships/inkAction" Target="../ink/inkAction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microsoft.com/office/2011/relationships/inkAction" Target="../ink/inkAction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microsoft.com/office/2011/relationships/inkAction" Target="../ink/inkAction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microsoft.com/office/2011/relationships/inkAction" Target="../ink/inkAction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microsoft.com/office/2011/relationships/inkAction" Target="../ink/inkAction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74CD8E-7DAD-4947-BEF3-A2DFBF985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Úvodní jazykový seminář</a:t>
            </a:r>
            <a:br>
              <a:rPr lang="cs-CZ" sz="3600" b="1" dirty="0"/>
            </a:br>
            <a:r>
              <a:rPr lang="cs-CZ" sz="2800" b="1" dirty="0"/>
              <a:t>syntax: závislostní strom</a:t>
            </a:r>
            <a:endParaRPr lang="cs-CZ" sz="36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BDD9AC-48DD-4ACA-941B-4CE8AC8A1E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67732DB-B36F-444E-8AD9-70E6F0867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0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85"/>
    </mc:Choice>
    <mc:Fallback xmlns="">
      <p:transition spd="slow" advTm="15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B48FF8-5A86-4213-8348-A740FCDE5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Jihoafričan si navzdory zákonu i zdravému rozumu šel zaplavat </a:t>
            </a:r>
            <a:br>
              <a:rPr lang="cs-CZ" sz="3200" b="1" dirty="0"/>
            </a:br>
            <a:r>
              <a:rPr lang="cs-CZ" sz="3200" b="1" dirty="0"/>
              <a:t>s velrybami.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CDE9CC-2502-440B-A274-666B49C0F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88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						</a:t>
            </a:r>
            <a:r>
              <a:rPr lang="cs-CZ" b="1" dirty="0"/>
              <a:t>šel</a:t>
            </a:r>
          </a:p>
          <a:p>
            <a:pPr marL="0" indent="0">
              <a:buNone/>
            </a:pPr>
            <a:r>
              <a:rPr lang="cs-CZ" dirty="0"/>
              <a:t>					D, a	přísudek</a:t>
            </a:r>
          </a:p>
          <a:p>
            <a:pPr marL="0" indent="0">
              <a:buNone/>
            </a:pPr>
            <a:r>
              <a:rPr lang="cs-CZ" dirty="0"/>
              <a:t>				i</a:t>
            </a:r>
          </a:p>
          <a:p>
            <a:pPr marL="0" indent="0">
              <a:buNone/>
            </a:pPr>
            <a:r>
              <a:rPr lang="cs-CZ" dirty="0"/>
              <a:t>P, k								D, a</a:t>
            </a:r>
          </a:p>
          <a:p>
            <a:pPr marL="0" indent="0">
              <a:buNone/>
            </a:pPr>
            <a:r>
              <a:rPr lang="cs-CZ" b="1" dirty="0"/>
              <a:t>Jihoafričan	navzdory zák. </a:t>
            </a:r>
            <a:r>
              <a:rPr lang="cs-CZ" dirty="0"/>
              <a:t>	K, p	</a:t>
            </a:r>
            <a:r>
              <a:rPr lang="cs-CZ" b="1" dirty="0" err="1"/>
              <a:t>roz</a:t>
            </a:r>
            <a:r>
              <a:rPr lang="cs-CZ" b="1" dirty="0"/>
              <a:t>.		zaplavat si</a:t>
            </a:r>
          </a:p>
          <a:p>
            <a:pPr marL="0" indent="0">
              <a:buNone/>
            </a:pPr>
            <a:r>
              <a:rPr lang="cs-CZ" dirty="0"/>
              <a:t>podmět		PU přípustky			PU účelu</a:t>
            </a:r>
          </a:p>
          <a:p>
            <a:pPr marL="0" indent="0">
              <a:buNone/>
            </a:pPr>
            <a:r>
              <a:rPr lang="cs-CZ" dirty="0"/>
              <a:t>					D, k					D, a</a:t>
            </a:r>
          </a:p>
          <a:p>
            <a:pPr marL="0" indent="0">
              <a:buNone/>
            </a:pPr>
            <a:r>
              <a:rPr lang="cs-CZ" dirty="0"/>
              <a:t>				</a:t>
            </a:r>
            <a:r>
              <a:rPr lang="cs-CZ" b="1" dirty="0"/>
              <a:t>zdravému				s velrybami</a:t>
            </a:r>
          </a:p>
          <a:p>
            <a:pPr marL="0" indent="0">
              <a:buNone/>
            </a:pPr>
            <a:r>
              <a:rPr lang="cs-CZ" dirty="0"/>
              <a:t>				přívlastek				PU </a:t>
            </a:r>
            <a:r>
              <a:rPr lang="cs-CZ" dirty="0" err="1"/>
              <a:t>prův</a:t>
            </a:r>
            <a:r>
              <a:rPr lang="cs-CZ" dirty="0"/>
              <a:t>. okol.</a:t>
            </a:r>
          </a:p>
          <a:p>
            <a:pPr marL="0" indent="0">
              <a:buNone/>
            </a:pPr>
            <a:r>
              <a:rPr lang="cs-CZ" dirty="0"/>
              <a:t>				(teoreticky se </a:t>
            </a:r>
            <a:r>
              <a:rPr lang="cs-CZ" i="1" dirty="0"/>
              <a:t>s velrybami </a:t>
            </a:r>
            <a:r>
              <a:rPr lang="cs-CZ" dirty="0"/>
              <a:t>může vázat i na </a:t>
            </a:r>
            <a:r>
              <a:rPr lang="cs-CZ" i="1" dirty="0"/>
              <a:t>šel</a:t>
            </a:r>
            <a:r>
              <a:rPr lang="cs-CZ" dirty="0"/>
              <a:t>)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D7F73538-E683-4472-9181-64D5F2EE6A15}"/>
              </a:ext>
            </a:extLst>
          </p:cNvPr>
          <p:cNvCxnSpPr>
            <a:cxnSpLocks/>
          </p:cNvCxnSpPr>
          <p:nvPr/>
        </p:nvCxnSpPr>
        <p:spPr>
          <a:xfrm flipV="1">
            <a:off x="4726004" y="2184935"/>
            <a:ext cx="1886552" cy="6545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8A2D7C33-2958-4C02-87C3-A8C7D1D79D04}"/>
              </a:ext>
            </a:extLst>
          </p:cNvPr>
          <p:cNvCxnSpPr>
            <a:cxnSpLocks/>
          </p:cNvCxnSpPr>
          <p:nvPr/>
        </p:nvCxnSpPr>
        <p:spPr>
          <a:xfrm flipV="1">
            <a:off x="1480686" y="2184935"/>
            <a:ext cx="4900863" cy="14710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9EB45491-5985-49BB-B4C4-C1F9C4B98660}"/>
              </a:ext>
            </a:extLst>
          </p:cNvPr>
          <p:cNvCxnSpPr>
            <a:cxnSpLocks/>
          </p:cNvCxnSpPr>
          <p:nvPr/>
        </p:nvCxnSpPr>
        <p:spPr>
          <a:xfrm flipV="1">
            <a:off x="4042611" y="3121794"/>
            <a:ext cx="537810" cy="53420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57FEE89D-769E-41EC-B7B9-08BF73691336}"/>
              </a:ext>
            </a:extLst>
          </p:cNvPr>
          <p:cNvCxnSpPr>
            <a:cxnSpLocks/>
          </p:cNvCxnSpPr>
          <p:nvPr/>
        </p:nvCxnSpPr>
        <p:spPr>
          <a:xfrm>
            <a:off x="4610501" y="3125804"/>
            <a:ext cx="1771048" cy="62804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31C55E0C-E2D8-44E6-B296-F22730B65218}"/>
              </a:ext>
            </a:extLst>
          </p:cNvPr>
          <p:cNvCxnSpPr>
            <a:cxnSpLocks/>
          </p:cNvCxnSpPr>
          <p:nvPr/>
        </p:nvCxnSpPr>
        <p:spPr>
          <a:xfrm flipV="1">
            <a:off x="5746282" y="4058653"/>
            <a:ext cx="866274" cy="10619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5BB7F594-BF89-4EB1-B2F1-697AC9FD1B6E}"/>
              </a:ext>
            </a:extLst>
          </p:cNvPr>
          <p:cNvCxnSpPr>
            <a:cxnSpLocks/>
          </p:cNvCxnSpPr>
          <p:nvPr/>
        </p:nvCxnSpPr>
        <p:spPr>
          <a:xfrm>
            <a:off x="6612556" y="2184935"/>
            <a:ext cx="1915427" cy="14789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82ABFC2D-E0BF-472B-B578-08D4142EC093}"/>
              </a:ext>
            </a:extLst>
          </p:cNvPr>
          <p:cNvCxnSpPr>
            <a:cxnSpLocks/>
          </p:cNvCxnSpPr>
          <p:nvPr/>
        </p:nvCxnSpPr>
        <p:spPr>
          <a:xfrm>
            <a:off x="8853638" y="4058653"/>
            <a:ext cx="1041133" cy="10619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FAD9A752-EA21-4523-88AB-2D8037784AFE}"/>
              </a:ext>
            </a:extLst>
          </p:cNvPr>
          <p:cNvCxnSpPr/>
          <p:nvPr/>
        </p:nvCxnSpPr>
        <p:spPr>
          <a:xfrm>
            <a:off x="4726004" y="3878981"/>
            <a:ext cx="154966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Obrázek 23">
            <a:extLst>
              <a:ext uri="{FF2B5EF4-FFF2-40B4-BE49-F238E27FC236}">
                <a16:creationId xmlns:a16="http://schemas.microsoft.com/office/drawing/2014/main" id="{F39ED25C-279A-4B9B-B577-C0C606AEE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408" y="4616918"/>
            <a:ext cx="2143125" cy="21431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5" name="Rukopis 24">
                <a:extLst>
                  <a:ext uri="{FF2B5EF4-FFF2-40B4-BE49-F238E27FC236}">
                    <a16:creationId xmlns:a16="http://schemas.microsoft.com/office/drawing/2014/main" id="{6419A3A5-9E21-457D-9D8F-BAC034F1229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296640" y="3360600"/>
              <a:ext cx="867960" cy="840600"/>
            </p14:xfrm>
          </p:contentPart>
        </mc:Choice>
        <mc:Fallback xmlns="">
          <p:pic>
            <p:nvPicPr>
              <p:cNvPr id="25" name="Rukopis 24">
                <a:extLst>
                  <a:ext uri="{FF2B5EF4-FFF2-40B4-BE49-F238E27FC236}">
                    <a16:creationId xmlns:a16="http://schemas.microsoft.com/office/drawing/2014/main" id="{6419A3A5-9E21-457D-9D8F-BAC034F122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87280" y="3351240"/>
                <a:ext cx="886680" cy="859320"/>
              </a:xfrm>
              <a:prstGeom prst="rect">
                <a:avLst/>
              </a:prstGeom>
            </p:spPr>
          </p:pic>
        </mc:Fallback>
      </mc:AlternateContent>
      <p:pic>
        <p:nvPicPr>
          <p:cNvPr id="26" name="Zvuk 25">
            <a:hlinkClick r:id="" action="ppaction://media"/>
            <a:extLst>
              <a:ext uri="{FF2B5EF4-FFF2-40B4-BE49-F238E27FC236}">
                <a16:creationId xmlns:a16="http://schemas.microsoft.com/office/drawing/2014/main" id="{09FCCAAD-0E02-4F7D-8BD8-373382FF4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2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883"/>
    </mc:Choice>
    <mc:Fallback xmlns="">
      <p:transition spd="slow" advTm="352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400" b="1" dirty="0"/>
              <a:t>věty zakreslete pomocí závislostních stromů</a:t>
            </a:r>
            <a:br>
              <a:rPr lang="cs-CZ" sz="2400" b="1" dirty="0"/>
            </a:br>
            <a:r>
              <a:rPr lang="cs-CZ" sz="2400" b="1" dirty="0"/>
              <a:t>+ u uzlů určete větné členy</a:t>
            </a:r>
            <a:br>
              <a:rPr lang="cs-CZ" sz="2400" b="1" dirty="0"/>
            </a:br>
            <a:r>
              <a:rPr lang="cs-CZ" sz="2400" b="1" dirty="0"/>
              <a:t>+ ke hranám připište syntaktické vztahy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086474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chemeClr val="accent1"/>
                </a:solidFill>
              </a:rPr>
              <a:t>Z ořechů mi nejmíň chutnají lískové.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chemeClr val="accent1"/>
                </a:solidFill>
              </a:rPr>
              <a:t>Jiří v opilosti mluvil maďarsky nebo polsky.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chemeClr val="accent1"/>
                </a:solidFill>
              </a:rPr>
              <a:t>Uprostřed města postavili architektonicky nevyhovující budovu.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chemeClr val="accent1"/>
                </a:solidFill>
              </a:rPr>
              <a:t>Ze zkouškového období je mi vždycky špatně.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chemeClr val="accent1"/>
                </a:solidFill>
              </a:rPr>
              <a:t>Unavený z práce dětem k večeři namazal jen chleba.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chemeClr val="accent1"/>
                </a:solidFill>
              </a:rPr>
              <a:t>K buzení mohou neslyšící používat vibrační budíky na telefonech.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>
                <a:solidFill>
                  <a:schemeClr val="accent1"/>
                </a:solidFill>
              </a:rPr>
              <a:t>Podle redakce patří mezi pět vzhledově nejlepších druhů cukroví i </a:t>
            </a:r>
            <a:r>
              <a:rPr lang="cs-CZ" sz="2800" dirty="0" err="1">
                <a:solidFill>
                  <a:schemeClr val="accent1"/>
                </a:solidFill>
              </a:rPr>
              <a:t>pracny</a:t>
            </a:r>
            <a:r>
              <a:rPr lang="cs-CZ" sz="2800" dirty="0">
                <a:solidFill>
                  <a:schemeClr val="accent1"/>
                </a:solidFill>
              </a:rPr>
              <a:t> slepené čokoládou do věžiček.</a:t>
            </a:r>
            <a:endParaRPr lang="cs-CZ" dirty="0">
              <a:solidFill>
                <a:schemeClr val="accent1"/>
              </a:solidFill>
            </a:endParaRP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362BA7D-FEFA-4829-A53F-E66E0135F3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9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67"/>
    </mc:Choice>
    <mc:Fallback xmlns="">
      <p:transition spd="slow" advTm="36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chemeClr val="accent1"/>
                </a:solidFill>
              </a:rPr>
              <a:t>Z ořechů mi nejmíň chutnají lískové.</a:t>
            </a:r>
            <a:endParaRPr lang="cs-CZ" sz="3200" b="1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						chutnají</a:t>
            </a:r>
          </a:p>
          <a:p>
            <a:pPr marL="0" indent="0">
              <a:buNone/>
            </a:pPr>
            <a:r>
              <a:rPr lang="cs-CZ" dirty="0"/>
              <a:t>						přísudek	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sz="2400" dirty="0"/>
              <a:t>D, a		D, r		D, a		P, k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z ořechů 	mi 		nejmíň		lískové</a:t>
            </a:r>
          </a:p>
          <a:p>
            <a:pPr marL="0" indent="0">
              <a:buNone/>
            </a:pPr>
            <a:r>
              <a:rPr lang="cs-CZ" dirty="0"/>
              <a:t>PU zřetele	PU		PU míry		podmět </a:t>
            </a:r>
            <a:r>
              <a:rPr lang="cs-CZ" dirty="0">
                <a:solidFill>
                  <a:schemeClr val="accent1"/>
                </a:solidFill>
              </a:rPr>
              <a:t>(elipsa </a:t>
            </a:r>
            <a:r>
              <a:rPr lang="cs-CZ" i="1" dirty="0">
                <a:solidFill>
                  <a:schemeClr val="accent1"/>
                </a:solidFill>
              </a:rPr>
              <a:t>ořechy</a:t>
            </a:r>
            <a:r>
              <a:rPr lang="cs-CZ" dirty="0">
                <a:solidFill>
                  <a:schemeClr val="accent1"/>
                </a:solidFill>
              </a:rPr>
              <a:t>)</a:t>
            </a:r>
          </a:p>
          <a:p>
            <a:pPr marL="0" indent="0">
              <a:buNone/>
            </a:pPr>
            <a:r>
              <a:rPr lang="cs-CZ" dirty="0"/>
              <a:t>		</a:t>
            </a:r>
            <a:r>
              <a:rPr lang="cs-CZ" dirty="0" err="1"/>
              <a:t>proživatele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	děje</a:t>
            </a:r>
          </a:p>
        </p:txBody>
      </p:sp>
      <p:cxnSp>
        <p:nvCxnSpPr>
          <p:cNvPr id="5" name="Přímá spojnice 4"/>
          <p:cNvCxnSpPr/>
          <p:nvPr/>
        </p:nvCxnSpPr>
        <p:spPr>
          <a:xfrm flipH="1">
            <a:off x="1723293" y="2708031"/>
            <a:ext cx="5076092" cy="1195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flipV="1">
            <a:off x="3370385" y="2708031"/>
            <a:ext cx="3505200" cy="1195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V="1">
            <a:off x="5542085" y="2708031"/>
            <a:ext cx="1371600" cy="1195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6913685" y="2708031"/>
            <a:ext cx="832338" cy="1195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5947D3B-35F9-430F-A054-A9BED2278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2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61"/>
    </mc:Choice>
    <mc:Fallback xmlns="">
      <p:transition spd="slow" advTm="72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chemeClr val="accent1"/>
                </a:solidFill>
              </a:rPr>
              <a:t>Jiří v opilosti mluvil maďarsky </a:t>
            </a:r>
            <a:r>
              <a:rPr lang="cs-CZ" sz="3200">
                <a:solidFill>
                  <a:schemeClr val="accent1"/>
                </a:solidFill>
              </a:rPr>
              <a:t>nebo polsky.</a:t>
            </a:r>
            <a:endParaRPr lang="cs-CZ" sz="3200" b="1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2650" y="1825625"/>
            <a:ext cx="8515351" cy="435133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sz="2600" dirty="0"/>
              <a:t>		</a:t>
            </a:r>
            <a:r>
              <a:rPr lang="cs-CZ" sz="2600" b="1" dirty="0"/>
              <a:t>mluvil</a:t>
            </a:r>
          </a:p>
          <a:p>
            <a:pPr marL="0" indent="0">
              <a:buNone/>
            </a:pPr>
            <a:r>
              <a:rPr lang="cs-CZ" sz="2600" dirty="0"/>
              <a:t>			přísudek		D, a </a:t>
            </a:r>
          </a:p>
          <a:p>
            <a:pPr marL="0" indent="0">
              <a:buNone/>
            </a:pPr>
            <a:r>
              <a:rPr lang="cs-CZ" sz="2600" dirty="0"/>
              <a:t>P, k		D, a					nebo</a:t>
            </a:r>
            <a:r>
              <a:rPr lang="cs-CZ" sz="2600" b="1" dirty="0"/>
              <a:t>	</a:t>
            </a:r>
          </a:p>
          <a:p>
            <a:pPr marL="0" indent="0">
              <a:buNone/>
            </a:pPr>
            <a:r>
              <a:rPr lang="cs-CZ" sz="2600" b="1" dirty="0"/>
              <a:t>Jiří		v opilosti 		maďarsky 	</a:t>
            </a:r>
            <a:r>
              <a:rPr lang="cs-CZ" sz="2600" dirty="0"/>
              <a:t>K, p</a:t>
            </a:r>
            <a:r>
              <a:rPr lang="cs-CZ" sz="2600" b="1" dirty="0"/>
              <a:t>	polsky</a:t>
            </a:r>
          </a:p>
          <a:p>
            <a:pPr marL="0" indent="0">
              <a:buNone/>
            </a:pPr>
            <a:r>
              <a:rPr lang="cs-CZ" sz="2600" dirty="0"/>
              <a:t>podmět 	PU průvodních 		PU způsobu</a:t>
            </a:r>
          </a:p>
          <a:p>
            <a:pPr marL="0" indent="0">
              <a:buNone/>
            </a:pPr>
            <a:r>
              <a:rPr lang="cs-CZ" sz="2600" dirty="0"/>
              <a:t>		okolností</a:t>
            </a:r>
          </a:p>
        </p:txBody>
      </p:sp>
      <p:cxnSp>
        <p:nvCxnSpPr>
          <p:cNvPr id="6" name="Přímá spojnice 5"/>
          <p:cNvCxnSpPr/>
          <p:nvPr/>
        </p:nvCxnSpPr>
        <p:spPr>
          <a:xfrm flipH="1">
            <a:off x="2473569" y="2696309"/>
            <a:ext cx="2696308" cy="1207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H="1">
            <a:off x="4665786" y="2696309"/>
            <a:ext cx="738553" cy="1207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5404338" y="2696309"/>
            <a:ext cx="3282462" cy="7502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V="1">
            <a:off x="7831016" y="3634153"/>
            <a:ext cx="773723" cy="26963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9202615" y="3634153"/>
            <a:ext cx="586154" cy="26963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>
            <a:off x="8335106" y="4032739"/>
            <a:ext cx="116058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D212BF7-8AEB-460C-99B7-1A18FD2D06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2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59"/>
    </mc:Choice>
    <mc:Fallback xmlns="">
      <p:transition spd="slow" advTm="58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9389" y="365126"/>
            <a:ext cx="11203807" cy="865798"/>
          </a:xfrm>
        </p:spPr>
        <p:txBody>
          <a:bodyPr>
            <a:noAutofit/>
          </a:bodyPr>
          <a:lstStyle/>
          <a:p>
            <a:pPr marL="400050" lvl="1" algn="l"/>
            <a:r>
              <a:rPr lang="cs-CZ" sz="3200" dirty="0">
                <a:solidFill>
                  <a:schemeClr val="accent1"/>
                </a:solidFill>
                <a:latin typeface="+mj-lt"/>
              </a:rPr>
              <a:t>Uprostřed města postavili architektonicky nevyhovující budovu.</a:t>
            </a:r>
            <a:endParaRPr lang="cs-CZ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2650" y="1500554"/>
            <a:ext cx="7886700" cy="4806461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2200" dirty="0"/>
              <a:t>		</a:t>
            </a:r>
            <a:r>
              <a:rPr lang="cs-CZ" sz="2200" b="1" dirty="0"/>
              <a:t>postavili</a:t>
            </a:r>
          </a:p>
          <a:p>
            <a:pPr marL="914400" lvl="2" indent="0">
              <a:buNone/>
            </a:pPr>
            <a:r>
              <a:rPr lang="cs-CZ" sz="2200" dirty="0"/>
              <a:t>		přísudek</a:t>
            </a:r>
          </a:p>
          <a:p>
            <a:pPr marL="0" indent="0">
              <a:buNone/>
            </a:pPr>
            <a:r>
              <a:rPr lang="cs-CZ" sz="2200" dirty="0"/>
              <a:t>	P, k		D, a				D, r</a:t>
            </a:r>
          </a:p>
          <a:p>
            <a:pPr marL="0" indent="0">
              <a:buNone/>
            </a:pPr>
            <a:r>
              <a:rPr lang="cs-CZ" sz="2200" b="1" dirty="0"/>
              <a:t>(oni) 		uprostřed města 			budovu</a:t>
            </a:r>
          </a:p>
          <a:p>
            <a:pPr marL="0" indent="0">
              <a:buNone/>
            </a:pPr>
            <a:r>
              <a:rPr lang="cs-CZ" sz="2200" dirty="0"/>
              <a:t>podmět 		PU místa			předmět</a:t>
            </a:r>
          </a:p>
          <a:p>
            <a:pPr marL="0" indent="0">
              <a:buNone/>
            </a:pPr>
            <a:r>
              <a:rPr lang="cs-CZ" sz="2200" dirty="0"/>
              <a:t>všeobecný 				D, k</a:t>
            </a:r>
          </a:p>
          <a:p>
            <a:pPr marL="0" indent="0">
              <a:buNone/>
            </a:pPr>
            <a:r>
              <a:rPr lang="cs-CZ" sz="2200" dirty="0"/>
              <a:t>					</a:t>
            </a:r>
            <a:r>
              <a:rPr lang="cs-CZ" sz="2200" b="1" dirty="0"/>
              <a:t>nevyhovující</a:t>
            </a:r>
          </a:p>
          <a:p>
            <a:pPr marL="0" indent="0">
              <a:buNone/>
            </a:pPr>
            <a:r>
              <a:rPr lang="cs-CZ" sz="2200" dirty="0"/>
              <a:t>					přívlastek</a:t>
            </a:r>
          </a:p>
          <a:p>
            <a:pPr marL="0" indent="0">
              <a:buNone/>
            </a:pPr>
            <a:r>
              <a:rPr lang="cs-CZ" sz="2200" dirty="0"/>
              <a:t>				D, a</a:t>
            </a:r>
          </a:p>
          <a:p>
            <a:pPr marL="0" indent="0">
              <a:buNone/>
            </a:pPr>
            <a:r>
              <a:rPr lang="cs-CZ" sz="2200" dirty="0"/>
              <a:t>				</a:t>
            </a:r>
            <a:r>
              <a:rPr lang="cs-CZ" sz="2200" b="1" dirty="0"/>
              <a:t>architektonicky</a:t>
            </a:r>
          </a:p>
          <a:p>
            <a:pPr marL="0" indent="0">
              <a:buNone/>
            </a:pPr>
            <a:r>
              <a:rPr lang="cs-CZ" sz="2200" dirty="0"/>
              <a:t>				PU zřetele</a:t>
            </a:r>
          </a:p>
        </p:txBody>
      </p:sp>
      <p:cxnSp>
        <p:nvCxnSpPr>
          <p:cNvPr id="5" name="Přímá spojnice 4"/>
          <p:cNvCxnSpPr/>
          <p:nvPr/>
        </p:nvCxnSpPr>
        <p:spPr>
          <a:xfrm flipH="1">
            <a:off x="2461846" y="1770185"/>
            <a:ext cx="2719754" cy="984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flipH="1">
            <a:off x="5181601" y="1770185"/>
            <a:ext cx="211015" cy="984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5603632" y="1770185"/>
            <a:ext cx="3458307" cy="984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H="1">
            <a:off x="7455878" y="3024554"/>
            <a:ext cx="1606061" cy="10433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>
            <a:off x="6518032" y="4302369"/>
            <a:ext cx="814753" cy="996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87DDDAE-ABF7-429C-B6FA-9259F1285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5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140"/>
    </mc:Choice>
    <mc:Fallback xmlns="">
      <p:transition spd="slow" advTm="126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chemeClr val="accent1"/>
                </a:solidFill>
              </a:rPr>
              <a:t>Ze zkouškového období je mi vždycky špatně.</a:t>
            </a:r>
            <a:endParaRPr lang="cs-CZ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				</a:t>
            </a:r>
            <a:r>
              <a:rPr lang="cs-CZ" b="1" dirty="0"/>
              <a:t>je špatně</a:t>
            </a:r>
          </a:p>
          <a:p>
            <a:pPr marL="0" indent="0">
              <a:buNone/>
            </a:pPr>
            <a:r>
              <a:rPr lang="cs-CZ" dirty="0"/>
              <a:t>				přísudek</a:t>
            </a:r>
          </a:p>
          <a:p>
            <a:pPr marL="0" indent="0">
              <a:buNone/>
            </a:pPr>
            <a:r>
              <a:rPr lang="cs-CZ" dirty="0"/>
              <a:t>	D, a		D, r				D, a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b="1" dirty="0"/>
              <a:t>z období	mi				vždycky</a:t>
            </a:r>
          </a:p>
          <a:p>
            <a:pPr marL="0" indent="0">
              <a:buNone/>
            </a:pPr>
            <a:r>
              <a:rPr lang="cs-CZ" dirty="0"/>
              <a:t>	PU příčiny	PU </a:t>
            </a:r>
            <a:r>
              <a:rPr lang="cs-CZ" dirty="0" err="1"/>
              <a:t>proživatele</a:t>
            </a:r>
            <a:r>
              <a:rPr lang="cs-CZ" dirty="0"/>
              <a:t> 		PU času</a:t>
            </a:r>
          </a:p>
          <a:p>
            <a:pPr marL="0" indent="0">
              <a:buNone/>
            </a:pPr>
            <a:r>
              <a:rPr lang="cs-CZ" dirty="0"/>
              <a:t>D, k			děje </a:t>
            </a:r>
          </a:p>
          <a:p>
            <a:pPr marL="0" indent="0">
              <a:buNone/>
            </a:pPr>
            <a:r>
              <a:rPr lang="cs-CZ" b="1" dirty="0"/>
              <a:t>zkouškového</a:t>
            </a:r>
          </a:p>
          <a:p>
            <a:pPr marL="0" indent="0">
              <a:buNone/>
            </a:pPr>
            <a:r>
              <a:rPr lang="cs-CZ" dirty="0"/>
              <a:t>přívlastek</a:t>
            </a:r>
          </a:p>
          <a:p>
            <a:pPr marL="0" indent="0">
              <a:buNone/>
            </a:pPr>
            <a:r>
              <a:rPr lang="cs-CZ" dirty="0"/>
              <a:t>					</a:t>
            </a:r>
            <a:r>
              <a:rPr lang="cs-CZ" dirty="0">
                <a:solidFill>
                  <a:schemeClr val="accent6"/>
                </a:solidFill>
              </a:rPr>
              <a:t>Věta bezpodmětná!</a:t>
            </a:r>
          </a:p>
        </p:txBody>
      </p:sp>
      <p:cxnSp>
        <p:nvCxnSpPr>
          <p:cNvPr id="6" name="Přímá spojnice 5"/>
          <p:cNvCxnSpPr/>
          <p:nvPr/>
        </p:nvCxnSpPr>
        <p:spPr>
          <a:xfrm flipH="1">
            <a:off x="2354496" y="2162769"/>
            <a:ext cx="2555631" cy="10433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H="1">
            <a:off x="1651111" y="3543267"/>
            <a:ext cx="703385" cy="1125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3920448" y="2192215"/>
            <a:ext cx="1266092" cy="10433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5600867" y="2192215"/>
            <a:ext cx="2391508" cy="10433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95A5D65-7523-455E-9ACF-F48587E4D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6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183"/>
    </mc:Choice>
    <mc:Fallback xmlns="">
      <p:transition spd="slow" advTm="113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chemeClr val="accent1"/>
                </a:solidFill>
              </a:rPr>
              <a:t>Unavený z práce dětem k večeři jen namazal chleba.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2650" y="1825625"/>
            <a:ext cx="814021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		</a:t>
            </a:r>
            <a:r>
              <a:rPr lang="cs-CZ" sz="2300" dirty="0"/>
              <a:t>				</a:t>
            </a:r>
            <a:r>
              <a:rPr lang="cs-CZ" sz="2200" b="1" dirty="0"/>
              <a:t>namazal</a:t>
            </a:r>
          </a:p>
          <a:p>
            <a:pPr marL="0" indent="0">
              <a:buNone/>
            </a:pPr>
            <a:r>
              <a:rPr lang="cs-CZ" sz="2200" dirty="0"/>
              <a:t>						přísudek</a:t>
            </a:r>
          </a:p>
          <a:p>
            <a:pPr marL="0" indent="0">
              <a:buNone/>
            </a:pPr>
            <a:r>
              <a:rPr lang="cs-CZ" sz="2200" dirty="0"/>
              <a:t>P, k			D, a		D, a	D, a	D, r</a:t>
            </a:r>
          </a:p>
          <a:p>
            <a:pPr marL="0" indent="0">
              <a:buNone/>
            </a:pPr>
            <a:r>
              <a:rPr lang="cs-CZ" sz="2200" b="1" dirty="0"/>
              <a:t>(on)		unavený 	dětem 	k večeři 	chleba</a:t>
            </a:r>
          </a:p>
          <a:p>
            <a:pPr marL="0" indent="0">
              <a:buNone/>
            </a:pPr>
            <a:r>
              <a:rPr lang="cs-CZ" sz="2200" dirty="0"/>
              <a:t>podmět		doplněk 	PU 	PU účelu 	předmět</a:t>
            </a:r>
          </a:p>
          <a:p>
            <a:pPr marL="0" indent="0">
              <a:buNone/>
            </a:pPr>
            <a:r>
              <a:rPr lang="cs-CZ" sz="2200" dirty="0"/>
              <a:t>nevyjádřený			prospěchu</a:t>
            </a:r>
          </a:p>
          <a:p>
            <a:pPr marL="0" indent="0">
              <a:buNone/>
            </a:pPr>
            <a:r>
              <a:rPr lang="cs-CZ" sz="2200" dirty="0"/>
              <a:t>			D, a</a:t>
            </a:r>
          </a:p>
          <a:p>
            <a:pPr marL="0" indent="0">
              <a:buNone/>
            </a:pPr>
            <a:r>
              <a:rPr lang="cs-CZ" sz="2200" dirty="0"/>
              <a:t>	D, k		</a:t>
            </a:r>
            <a:r>
              <a:rPr lang="cs-CZ" sz="2200" b="1" dirty="0"/>
              <a:t>z práce</a:t>
            </a:r>
          </a:p>
          <a:p>
            <a:pPr marL="0" indent="0">
              <a:buNone/>
            </a:pPr>
            <a:r>
              <a:rPr lang="cs-CZ" sz="2200" dirty="0"/>
              <a:t>			PU příčiny		</a:t>
            </a:r>
            <a:r>
              <a:rPr lang="cs-CZ" sz="2200" dirty="0">
                <a:solidFill>
                  <a:schemeClr val="accent1"/>
                </a:solidFill>
              </a:rPr>
              <a:t>jen = částice vytýkací</a:t>
            </a:r>
          </a:p>
        </p:txBody>
      </p:sp>
      <p:cxnSp>
        <p:nvCxnSpPr>
          <p:cNvPr id="5" name="Přímá spojnice 4"/>
          <p:cNvCxnSpPr/>
          <p:nvPr/>
        </p:nvCxnSpPr>
        <p:spPr>
          <a:xfrm flipV="1">
            <a:off x="4829909" y="2250831"/>
            <a:ext cx="3001107" cy="984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flipV="1">
            <a:off x="2403232" y="2250831"/>
            <a:ext cx="5322277" cy="984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V="1">
            <a:off x="6471138" y="2250831"/>
            <a:ext cx="1629508" cy="984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V="1">
            <a:off x="7467601" y="2250831"/>
            <a:ext cx="855785" cy="984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 flipV="1">
            <a:off x="8440615" y="2250831"/>
            <a:ext cx="691662" cy="984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 flipH="1" flipV="1">
            <a:off x="4736124" y="3552092"/>
            <a:ext cx="644769" cy="1430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Volný tvar 15"/>
          <p:cNvSpPr/>
          <p:nvPr/>
        </p:nvSpPr>
        <p:spPr>
          <a:xfrm>
            <a:off x="2414954" y="3528646"/>
            <a:ext cx="2110154" cy="1601860"/>
          </a:xfrm>
          <a:custGeom>
            <a:avLst/>
            <a:gdLst>
              <a:gd name="connsiteX0" fmla="*/ 0 w 2110154"/>
              <a:gd name="connsiteY0" fmla="*/ 0 h 1601860"/>
              <a:gd name="connsiteX1" fmla="*/ 832338 w 2110154"/>
              <a:gd name="connsiteY1" fmla="*/ 1441939 h 1601860"/>
              <a:gd name="connsiteX2" fmla="*/ 1676400 w 2110154"/>
              <a:gd name="connsiteY2" fmla="*/ 1406769 h 1601860"/>
              <a:gd name="connsiteX3" fmla="*/ 2110154 w 2110154"/>
              <a:gd name="connsiteY3" fmla="*/ 23446 h 1601860"/>
              <a:gd name="connsiteX4" fmla="*/ 2110154 w 2110154"/>
              <a:gd name="connsiteY4" fmla="*/ 23446 h 160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0154" h="1601860">
                <a:moveTo>
                  <a:pt x="0" y="0"/>
                </a:moveTo>
                <a:cubicBezTo>
                  <a:pt x="276469" y="603739"/>
                  <a:pt x="552938" y="1207478"/>
                  <a:pt x="832338" y="1441939"/>
                </a:cubicBezTo>
                <a:cubicBezTo>
                  <a:pt x="1111738" y="1676401"/>
                  <a:pt x="1463431" y="1643184"/>
                  <a:pt x="1676400" y="1406769"/>
                </a:cubicBezTo>
                <a:cubicBezTo>
                  <a:pt x="1889369" y="1170354"/>
                  <a:pt x="2110154" y="23446"/>
                  <a:pt x="2110154" y="23446"/>
                </a:cubicBezTo>
                <a:lnTo>
                  <a:pt x="2110154" y="23446"/>
                </a:lnTo>
              </a:path>
            </a:pathLst>
          </a:custGeom>
          <a:noFill/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B574D7EB-42C5-47BD-A28D-8827FE72745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775960" y="548280"/>
              <a:ext cx="4712760" cy="261180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B574D7EB-42C5-47BD-A28D-8827FE72745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66600" y="538920"/>
                <a:ext cx="4731480" cy="26305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107FF245-DA64-4BC0-A48C-E50F5B6B4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6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648"/>
    </mc:Choice>
    <mc:Fallback xmlns="">
      <p:transition spd="slow" advTm="188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8521" y="365127"/>
            <a:ext cx="10751419" cy="1325563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accent1"/>
                </a:solidFill>
              </a:rPr>
              <a:t>K buzení mohou neslyšící používat vibrační budíky na telefonech.</a:t>
            </a:r>
            <a:endParaRPr lang="cs-CZ" sz="3200" b="1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2650" y="1825625"/>
            <a:ext cx="838639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		mohou používat</a:t>
            </a:r>
          </a:p>
          <a:p>
            <a:pPr marL="0" indent="0">
              <a:buNone/>
            </a:pPr>
            <a:r>
              <a:rPr lang="cs-CZ" dirty="0"/>
              <a:t>		přísudek</a:t>
            </a:r>
          </a:p>
          <a:p>
            <a:pPr marL="0" indent="0">
              <a:buNone/>
            </a:pPr>
            <a:r>
              <a:rPr lang="cs-CZ" dirty="0"/>
              <a:t>D, a			P, k			D, r</a:t>
            </a:r>
          </a:p>
          <a:p>
            <a:pPr marL="0" indent="0">
              <a:buNone/>
            </a:pPr>
            <a:r>
              <a:rPr lang="cs-CZ" b="1" dirty="0"/>
              <a:t>k buzení 		neslyšící 		budíky</a:t>
            </a:r>
          </a:p>
          <a:p>
            <a:pPr marL="0" indent="0">
              <a:buNone/>
            </a:pPr>
            <a:r>
              <a:rPr lang="cs-CZ" dirty="0"/>
              <a:t>PU účelu 		podmět 		předmět</a:t>
            </a:r>
          </a:p>
          <a:p>
            <a:pPr marL="0" indent="0">
              <a:buNone/>
            </a:pPr>
            <a:r>
              <a:rPr lang="cs-CZ" dirty="0"/>
              <a:t>					D, k		D, a</a:t>
            </a:r>
          </a:p>
          <a:p>
            <a:pPr marL="0" indent="0">
              <a:buNone/>
            </a:pPr>
            <a:r>
              <a:rPr lang="cs-CZ" dirty="0"/>
              <a:t>				</a:t>
            </a:r>
            <a:r>
              <a:rPr lang="cs-CZ" b="1" dirty="0"/>
              <a:t>vibrační 		na </a:t>
            </a:r>
            <a:r>
              <a:rPr lang="cs-CZ" b="1" dirty="0" err="1"/>
              <a:t>telef</a:t>
            </a:r>
            <a:r>
              <a:rPr lang="cs-CZ" b="1" dirty="0"/>
              <a:t>.</a:t>
            </a:r>
          </a:p>
          <a:p>
            <a:pPr marL="0" indent="0">
              <a:buNone/>
            </a:pPr>
            <a:r>
              <a:rPr lang="cs-CZ" dirty="0"/>
              <a:t>				přívlastek 		přívlastek</a:t>
            </a:r>
          </a:p>
        </p:txBody>
      </p:sp>
      <p:cxnSp>
        <p:nvCxnSpPr>
          <p:cNvPr id="5" name="Přímá spojnice 4"/>
          <p:cNvCxnSpPr/>
          <p:nvPr/>
        </p:nvCxnSpPr>
        <p:spPr>
          <a:xfrm flipH="1">
            <a:off x="2649415" y="2215663"/>
            <a:ext cx="2239108" cy="1195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5087815" y="2215663"/>
            <a:ext cx="562708" cy="1195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5369169" y="2215663"/>
            <a:ext cx="2895600" cy="1195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V="1">
            <a:off x="6564923" y="3751386"/>
            <a:ext cx="1699846" cy="12309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 flipV="1">
            <a:off x="8264770" y="3751386"/>
            <a:ext cx="1055077" cy="12309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3996D0D-4409-4AF8-82ED-3F94E306F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7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43"/>
    </mc:Choice>
    <mc:Fallback xmlns="">
      <p:transition spd="slow" advTm="57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B58B85-DA20-4683-957B-AB41CF4CA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dirty="0">
                <a:solidFill>
                  <a:schemeClr val="accent1"/>
                </a:solidFill>
              </a:rPr>
              <a:t>Podle redakce patří mezi pět vzhledově nejlepších druhů cukroví i </a:t>
            </a:r>
            <a:r>
              <a:rPr lang="cs-CZ" sz="3200" dirty="0" err="1">
                <a:solidFill>
                  <a:schemeClr val="accent1"/>
                </a:solidFill>
              </a:rPr>
              <a:t>pracny</a:t>
            </a:r>
            <a:r>
              <a:rPr lang="cs-CZ" sz="3200" dirty="0">
                <a:solidFill>
                  <a:schemeClr val="accent1"/>
                </a:solidFill>
              </a:rPr>
              <a:t> slepené čokoládou do věžiček.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EC01EF-6945-4363-B9B5-C33B18999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490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	</a:t>
            </a:r>
            <a:r>
              <a:rPr lang="cs-CZ" sz="2600" b="1" dirty="0"/>
              <a:t>patří</a:t>
            </a:r>
          </a:p>
          <a:p>
            <a:pPr marL="0" indent="0">
              <a:buNone/>
            </a:pPr>
            <a:r>
              <a:rPr lang="cs-CZ" sz="2600" dirty="0"/>
              <a:t>D, a	přísudek 	D, a (r)			P, k</a:t>
            </a:r>
          </a:p>
          <a:p>
            <a:pPr marL="0" indent="0">
              <a:buNone/>
            </a:pPr>
            <a:r>
              <a:rPr lang="cs-CZ" sz="2600" b="1" dirty="0"/>
              <a:t>podle </a:t>
            </a:r>
            <a:r>
              <a:rPr lang="cs-CZ" sz="2600" b="1" dirty="0" err="1"/>
              <a:t>red</a:t>
            </a:r>
            <a:r>
              <a:rPr lang="cs-CZ" sz="2600" b="1" dirty="0"/>
              <a:t>. 	mezi pět				</a:t>
            </a:r>
            <a:r>
              <a:rPr lang="cs-CZ" sz="2600" b="1" dirty="0" err="1"/>
              <a:t>pracny</a:t>
            </a:r>
            <a:endParaRPr lang="cs-CZ" sz="2600" b="1" dirty="0"/>
          </a:p>
          <a:p>
            <a:pPr marL="0" indent="0">
              <a:buNone/>
            </a:pPr>
            <a:r>
              <a:rPr lang="cs-CZ" sz="2600"/>
              <a:t>PU zřetele    PU </a:t>
            </a:r>
            <a:r>
              <a:rPr lang="cs-CZ" sz="2600" dirty="0"/>
              <a:t>místa/zahrnutí (předmět)	D, r		podmět	D, k</a:t>
            </a:r>
          </a:p>
          <a:p>
            <a:pPr marL="0" indent="0">
              <a:buNone/>
            </a:pPr>
            <a:r>
              <a:rPr lang="cs-CZ" sz="2600" dirty="0"/>
              <a:t>					</a:t>
            </a:r>
            <a:r>
              <a:rPr lang="cs-CZ" sz="2600" b="1" dirty="0"/>
              <a:t>druhů</a:t>
            </a:r>
            <a:r>
              <a:rPr lang="cs-CZ" sz="2600" dirty="0"/>
              <a:t>	D, r		</a:t>
            </a:r>
            <a:r>
              <a:rPr lang="cs-CZ" sz="2600" b="1" dirty="0"/>
              <a:t>slepené</a:t>
            </a:r>
          </a:p>
          <a:p>
            <a:pPr marL="0" indent="0">
              <a:buNone/>
            </a:pPr>
            <a:r>
              <a:rPr lang="cs-CZ" sz="2600" dirty="0"/>
              <a:t>				D, k	přívlastek	D, r	přívlastek	D, a	</a:t>
            </a:r>
          </a:p>
          <a:p>
            <a:pPr marL="0" indent="0">
              <a:buNone/>
            </a:pPr>
            <a:r>
              <a:rPr lang="cs-CZ" sz="2600" dirty="0"/>
              <a:t>			</a:t>
            </a:r>
            <a:r>
              <a:rPr lang="cs-CZ" sz="2600" b="1" dirty="0"/>
              <a:t>nejlepších 	cukroví 	čokoládou		do věžiček</a:t>
            </a:r>
          </a:p>
          <a:p>
            <a:pPr marL="0" indent="0">
              <a:buNone/>
            </a:pPr>
            <a:r>
              <a:rPr lang="cs-CZ" sz="2600" dirty="0"/>
              <a:t>		D, a	přívlastek 	přívlastek 	PU prostředku 	PU </a:t>
            </a:r>
            <a:r>
              <a:rPr lang="cs-CZ" sz="2600" dirty="0" err="1"/>
              <a:t>výsl</a:t>
            </a:r>
            <a:r>
              <a:rPr lang="cs-CZ" sz="2600" dirty="0"/>
              <a:t>. děje</a:t>
            </a:r>
          </a:p>
          <a:p>
            <a:pPr marL="0" indent="0">
              <a:buNone/>
            </a:pPr>
            <a:r>
              <a:rPr lang="cs-CZ" sz="2600" dirty="0"/>
              <a:t>		</a:t>
            </a:r>
            <a:r>
              <a:rPr lang="cs-CZ" sz="2600" b="1" dirty="0"/>
              <a:t>vzhledově	</a:t>
            </a:r>
            <a:r>
              <a:rPr lang="cs-CZ" sz="2600" dirty="0"/>
              <a:t>			</a:t>
            </a:r>
          </a:p>
          <a:p>
            <a:pPr marL="0" indent="0">
              <a:buNone/>
            </a:pPr>
            <a:r>
              <a:rPr lang="cs-CZ" sz="2600" dirty="0"/>
              <a:t>		PU zřetele 				</a:t>
            </a:r>
            <a:r>
              <a:rPr lang="cs-CZ" sz="2600" dirty="0">
                <a:solidFill>
                  <a:srgbClr val="00B050"/>
                </a:solidFill>
              </a:rPr>
              <a:t>i - částice</a:t>
            </a:r>
            <a:endParaRPr lang="cs-CZ" dirty="0">
              <a:solidFill>
                <a:srgbClr val="00B050"/>
              </a:solidFill>
            </a:endParaRP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A0B8352B-FDDF-4EE0-940B-09CFB63C6470}"/>
              </a:ext>
            </a:extLst>
          </p:cNvPr>
          <p:cNvCxnSpPr/>
          <p:nvPr/>
        </p:nvCxnSpPr>
        <p:spPr>
          <a:xfrm flipV="1">
            <a:off x="1371600" y="2146434"/>
            <a:ext cx="736333" cy="558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C209A7AC-2D25-41EE-8839-E7890341A194}"/>
              </a:ext>
            </a:extLst>
          </p:cNvPr>
          <p:cNvCxnSpPr>
            <a:cxnSpLocks/>
          </p:cNvCxnSpPr>
          <p:nvPr/>
        </p:nvCxnSpPr>
        <p:spPr>
          <a:xfrm flipH="1" flipV="1">
            <a:off x="2260333" y="2146434"/>
            <a:ext cx="1137385" cy="558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311C7D91-7FB0-4968-B978-476C6E4DD5F2}"/>
              </a:ext>
            </a:extLst>
          </p:cNvPr>
          <p:cNvCxnSpPr>
            <a:cxnSpLocks/>
          </p:cNvCxnSpPr>
          <p:nvPr/>
        </p:nvCxnSpPr>
        <p:spPr>
          <a:xfrm flipH="1" flipV="1">
            <a:off x="3850105" y="2954956"/>
            <a:ext cx="1857677" cy="5967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B8379427-FAE5-4EE4-B3F5-5080859F4B5E}"/>
              </a:ext>
            </a:extLst>
          </p:cNvPr>
          <p:cNvCxnSpPr>
            <a:cxnSpLocks/>
          </p:cNvCxnSpPr>
          <p:nvPr/>
        </p:nvCxnSpPr>
        <p:spPr>
          <a:xfrm flipH="1">
            <a:off x="4379495" y="3821229"/>
            <a:ext cx="1559292" cy="5967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7FD52273-FBBB-4904-B81A-99FFBE8D50BB}"/>
              </a:ext>
            </a:extLst>
          </p:cNvPr>
          <p:cNvCxnSpPr>
            <a:cxnSpLocks/>
          </p:cNvCxnSpPr>
          <p:nvPr/>
        </p:nvCxnSpPr>
        <p:spPr>
          <a:xfrm flipH="1">
            <a:off x="3330341" y="4681054"/>
            <a:ext cx="749166" cy="5647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5ECDF3BE-DCCE-4F23-9F01-546B99612E92}"/>
              </a:ext>
            </a:extLst>
          </p:cNvPr>
          <p:cNvCxnSpPr>
            <a:cxnSpLocks/>
          </p:cNvCxnSpPr>
          <p:nvPr/>
        </p:nvCxnSpPr>
        <p:spPr>
          <a:xfrm>
            <a:off x="5986913" y="3821229"/>
            <a:ext cx="109087" cy="5967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576C0D81-3C1F-4857-878E-3E7494E4B374}"/>
              </a:ext>
            </a:extLst>
          </p:cNvPr>
          <p:cNvCxnSpPr>
            <a:cxnSpLocks/>
          </p:cNvCxnSpPr>
          <p:nvPr/>
        </p:nvCxnSpPr>
        <p:spPr>
          <a:xfrm>
            <a:off x="2260333" y="2146434"/>
            <a:ext cx="5459128" cy="558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1D28F167-923D-4C02-823B-92A25BB0BC4E}"/>
              </a:ext>
            </a:extLst>
          </p:cNvPr>
          <p:cNvCxnSpPr>
            <a:cxnSpLocks/>
          </p:cNvCxnSpPr>
          <p:nvPr/>
        </p:nvCxnSpPr>
        <p:spPr>
          <a:xfrm>
            <a:off x="7806088" y="3025508"/>
            <a:ext cx="913599" cy="5262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145527BF-5620-4B87-B0C4-4A5AC6CD1E09}"/>
              </a:ext>
            </a:extLst>
          </p:cNvPr>
          <p:cNvCxnSpPr>
            <a:cxnSpLocks/>
          </p:cNvCxnSpPr>
          <p:nvPr/>
        </p:nvCxnSpPr>
        <p:spPr>
          <a:xfrm flipH="1">
            <a:off x="7806088" y="3821229"/>
            <a:ext cx="847425" cy="5101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CA9422AB-9F27-405D-8230-2962F8642756}"/>
              </a:ext>
            </a:extLst>
          </p:cNvPr>
          <p:cNvCxnSpPr>
            <a:cxnSpLocks/>
          </p:cNvCxnSpPr>
          <p:nvPr/>
        </p:nvCxnSpPr>
        <p:spPr>
          <a:xfrm>
            <a:off x="9079631" y="3821228"/>
            <a:ext cx="1411906" cy="5101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32DA293-4C3E-4410-98F9-8D756AACC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7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009"/>
    </mc:Choice>
    <mc:Fallback xmlns="">
      <p:transition spd="slow" advTm="271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87CF85-6FFD-4C3A-85E0-C3A87B7C2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070ADE-73D8-44E3-875B-DCFCFB808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Pamatujete ještě?</a:t>
            </a:r>
          </a:p>
          <a:p>
            <a:pPr marL="0" indent="0">
              <a:buNone/>
            </a:pPr>
            <a:r>
              <a:rPr lang="cs-CZ" dirty="0"/>
              <a:t>morfematicky: </a:t>
            </a:r>
            <a:r>
              <a:rPr lang="cs-CZ" dirty="0">
                <a:solidFill>
                  <a:schemeClr val="accent1"/>
                </a:solidFill>
              </a:rPr>
              <a:t>SLEPENÉ</a:t>
            </a:r>
            <a:r>
              <a:rPr lang="cs-CZ" dirty="0"/>
              <a:t>, </a:t>
            </a:r>
            <a:r>
              <a:rPr lang="cs-CZ" dirty="0">
                <a:solidFill>
                  <a:schemeClr val="accent1"/>
                </a:solidFill>
              </a:rPr>
              <a:t>VĚŽIČEK</a:t>
            </a:r>
          </a:p>
          <a:p>
            <a:pPr marL="0" indent="0">
              <a:buNone/>
            </a:pPr>
            <a:r>
              <a:rPr lang="cs-CZ" dirty="0"/>
              <a:t>slovotvorně: </a:t>
            </a:r>
            <a:r>
              <a:rPr lang="cs-CZ" dirty="0">
                <a:solidFill>
                  <a:schemeClr val="accent1"/>
                </a:solidFill>
              </a:rPr>
              <a:t>POLEVA</a:t>
            </a:r>
            <a:r>
              <a:rPr lang="cs-CZ" dirty="0"/>
              <a:t>, </a:t>
            </a:r>
            <a:r>
              <a:rPr lang="cs-CZ" dirty="0">
                <a:solidFill>
                  <a:schemeClr val="accent1"/>
                </a:solidFill>
              </a:rPr>
              <a:t>VZHLEDOVĚ</a:t>
            </a:r>
          </a:p>
          <a:p>
            <a:pPr marL="0" indent="0">
              <a:buNone/>
            </a:pPr>
            <a:r>
              <a:rPr lang="cs-CZ" dirty="0"/>
              <a:t>změňte pouze jedinou morfologickou kategorii</a:t>
            </a:r>
          </a:p>
          <a:p>
            <a:pPr marL="457200" lvl="1" indent="0">
              <a:buNone/>
            </a:pPr>
            <a:r>
              <a:rPr lang="cs-CZ" dirty="0">
                <a:solidFill>
                  <a:schemeClr val="accent1"/>
                </a:solidFill>
              </a:rPr>
              <a:t>NEPŘINESL JSI 		vid			?</a:t>
            </a:r>
          </a:p>
          <a:p>
            <a:pPr marL="457200" lvl="1" indent="0">
              <a:buNone/>
            </a:pPr>
            <a:r>
              <a:rPr lang="cs-CZ" dirty="0">
                <a:solidFill>
                  <a:schemeClr val="accent1"/>
                </a:solidFill>
              </a:rPr>
              <a:t>NEPŘINESL JSI 		způsob			?</a:t>
            </a:r>
          </a:p>
          <a:p>
            <a:pPr marL="457200" lvl="1" indent="0">
              <a:buNone/>
            </a:pPr>
            <a:r>
              <a:rPr lang="cs-CZ" dirty="0">
                <a:solidFill>
                  <a:schemeClr val="accent1"/>
                </a:solidFill>
              </a:rPr>
              <a:t>PATŘÍ 			slovesný rod		?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EC3FEF7-994D-4C0C-8F4F-AED4104DA7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4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15"/>
    </mc:Choice>
    <mc:Fallback xmlns="">
      <p:transition spd="slow" advTm="22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564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závislostní stromy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40768"/>
            <a:ext cx="9372600" cy="5112568"/>
          </a:xfrm>
        </p:spPr>
        <p:txBody>
          <a:bodyPr>
            <a:noAutofit/>
          </a:bodyPr>
          <a:lstStyle/>
          <a:p>
            <a:r>
              <a:rPr lang="cs-CZ" sz="3000" dirty="0"/>
              <a:t>prostorový způsob zachycení vztahů ve větě</a:t>
            </a:r>
          </a:p>
          <a:p>
            <a:r>
              <a:rPr lang="cs-CZ" sz="3000" dirty="0"/>
              <a:t>uzly a hrany				</a:t>
            </a:r>
          </a:p>
          <a:p>
            <a:pPr marL="0" indent="0">
              <a:buNone/>
            </a:pPr>
            <a:endParaRPr lang="cs-CZ" sz="3000" dirty="0"/>
          </a:p>
          <a:p>
            <a:pPr marL="0" indent="0">
              <a:buNone/>
            </a:pPr>
            <a:endParaRPr lang="cs-CZ" sz="3000" dirty="0"/>
          </a:p>
          <a:p>
            <a:pPr marL="0" indent="0">
              <a:buNone/>
            </a:pPr>
            <a:r>
              <a:rPr lang="cs-CZ" sz="3000" dirty="0"/>
              <a:t>			člen řídící</a:t>
            </a:r>
          </a:p>
          <a:p>
            <a:pPr marL="0" indent="0">
              <a:buNone/>
            </a:pPr>
            <a:r>
              <a:rPr lang="cs-CZ" sz="3000" dirty="0"/>
              <a:t>	P, k				D, r</a:t>
            </a:r>
          </a:p>
          <a:p>
            <a:pPr marL="0" indent="0">
              <a:buNone/>
            </a:pPr>
            <a:r>
              <a:rPr lang="cs-CZ" sz="3000" dirty="0"/>
              <a:t>členy závislý				člen závislý</a:t>
            </a:r>
          </a:p>
          <a:p>
            <a:pPr marL="0" indent="0">
              <a:buNone/>
            </a:pPr>
            <a:r>
              <a:rPr lang="cs-CZ" sz="3000" dirty="0"/>
              <a:t>					D, k</a:t>
            </a:r>
          </a:p>
          <a:p>
            <a:pPr marL="0" indent="0">
              <a:buNone/>
            </a:pPr>
            <a:r>
              <a:rPr lang="cs-CZ" sz="3000" dirty="0"/>
              <a:t>				člen závislý</a:t>
            </a:r>
          </a:p>
        </p:txBody>
      </p:sp>
      <p:cxnSp>
        <p:nvCxnSpPr>
          <p:cNvPr id="5" name="Přímá spojnice 4"/>
          <p:cNvCxnSpPr/>
          <p:nvPr/>
        </p:nvCxnSpPr>
        <p:spPr>
          <a:xfrm flipV="1">
            <a:off x="2596158" y="3897052"/>
            <a:ext cx="144016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4223792" y="3897052"/>
            <a:ext cx="3744416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V="1">
            <a:off x="5661562" y="4998857"/>
            <a:ext cx="1944216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DA336FE5-35FB-42A7-8BE8-4955DF4A13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4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61"/>
    </mc:Choice>
    <mc:Fallback xmlns="">
      <p:transition spd="slow" advTm="87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070ADE-73D8-44E3-875B-DCFCFB808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577516"/>
            <a:ext cx="10827619" cy="559944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S-LEP-Ø-EN-É		slov. </a:t>
            </a:r>
            <a:r>
              <a:rPr lang="cs-CZ" dirty="0" err="1">
                <a:solidFill>
                  <a:schemeClr val="accent1"/>
                </a:solidFill>
              </a:rPr>
              <a:t>pref</a:t>
            </a:r>
            <a:r>
              <a:rPr lang="cs-CZ" dirty="0">
                <a:solidFill>
                  <a:schemeClr val="accent1"/>
                </a:solidFill>
              </a:rPr>
              <a:t>. – kořen – kmen. </a:t>
            </a:r>
            <a:r>
              <a:rPr lang="cs-CZ" dirty="0" err="1">
                <a:solidFill>
                  <a:schemeClr val="accent1"/>
                </a:solidFill>
              </a:rPr>
              <a:t>suf</a:t>
            </a:r>
            <a:r>
              <a:rPr lang="cs-CZ" dirty="0">
                <a:solidFill>
                  <a:schemeClr val="accent1"/>
                </a:solidFill>
              </a:rPr>
              <a:t>. – </a:t>
            </a:r>
            <a:r>
              <a:rPr lang="cs-CZ" dirty="0" err="1">
                <a:solidFill>
                  <a:schemeClr val="accent1"/>
                </a:solidFill>
              </a:rPr>
              <a:t>příč</a:t>
            </a:r>
            <a:r>
              <a:rPr lang="cs-CZ" dirty="0">
                <a:solidFill>
                  <a:schemeClr val="accent1"/>
                </a:solidFill>
              </a:rPr>
              <a:t>. trpné – pádová </a:t>
            </a:r>
            <a:r>
              <a:rPr lang="cs-CZ" dirty="0" err="1">
                <a:solidFill>
                  <a:schemeClr val="accent1"/>
                </a:solidFill>
              </a:rPr>
              <a:t>konc</a:t>
            </a:r>
            <a:r>
              <a:rPr lang="cs-CZ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VĚŽ-IČ(-)EK-Ø		kořen – </a:t>
            </a:r>
            <a:r>
              <a:rPr lang="cs-CZ" dirty="0" err="1">
                <a:solidFill>
                  <a:schemeClr val="accent1"/>
                </a:solidFill>
              </a:rPr>
              <a:t>slovotv</a:t>
            </a:r>
            <a:r>
              <a:rPr lang="cs-CZ" dirty="0">
                <a:solidFill>
                  <a:schemeClr val="accent1"/>
                </a:solidFill>
              </a:rPr>
              <a:t>. příp. (– </a:t>
            </a:r>
            <a:r>
              <a:rPr lang="cs-CZ" dirty="0" err="1">
                <a:solidFill>
                  <a:schemeClr val="accent1"/>
                </a:solidFill>
              </a:rPr>
              <a:t>slovotv</a:t>
            </a:r>
            <a:r>
              <a:rPr lang="cs-CZ" dirty="0">
                <a:solidFill>
                  <a:schemeClr val="accent1"/>
                </a:solidFill>
              </a:rPr>
              <a:t>. příp.) – pádová </a:t>
            </a:r>
            <a:r>
              <a:rPr lang="cs-CZ" dirty="0" err="1">
                <a:solidFill>
                  <a:schemeClr val="accent1"/>
                </a:solidFill>
              </a:rPr>
              <a:t>konc</a:t>
            </a:r>
            <a:r>
              <a:rPr lang="cs-CZ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POLEV(A)		</a:t>
            </a:r>
            <a:r>
              <a:rPr lang="cs-CZ" dirty="0" err="1">
                <a:solidFill>
                  <a:schemeClr val="accent1"/>
                </a:solidFill>
              </a:rPr>
              <a:t>transflexe</a:t>
            </a:r>
            <a:endParaRPr lang="cs-CZ" dirty="0"/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POL-É-V-A(T)		sufixace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PO-LÍ(T)		prefixace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LÍ(T)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VZHLEDOV-Ě				sufixace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VZHLED-OV(Ý)			sufixace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VZHLED				</a:t>
            </a:r>
            <a:r>
              <a:rPr lang="cs-CZ" dirty="0" err="1">
                <a:solidFill>
                  <a:schemeClr val="accent1"/>
                </a:solidFill>
              </a:rPr>
              <a:t>transflexe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VZ-HLÉD-NOU(T)/VZ-HLÍŽ-E(T)	prefixace + </a:t>
            </a:r>
            <a:r>
              <a:rPr lang="cs-CZ" dirty="0" err="1">
                <a:solidFill>
                  <a:schemeClr val="accent1"/>
                </a:solidFill>
              </a:rPr>
              <a:t>transflexe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HLED-Ě(T)				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DCD5BF34-0367-47CF-9E32-379658EBFC0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07480" y="2127960"/>
              <a:ext cx="356760" cy="365760"/>
            </p14:xfrm>
          </p:contentPart>
        </mc:Choice>
        <mc:Fallback xmlns=""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DCD5BF34-0367-47CF-9E32-379658EBFC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98120" y="2118600"/>
                <a:ext cx="375480" cy="3844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E3F3A8E-6583-4AEF-B730-7324349F5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0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249"/>
    </mc:Choice>
    <mc:Fallback xmlns="">
      <p:transition spd="slow" advTm="266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070ADE-73D8-44E3-875B-DCFCFB808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7516"/>
            <a:ext cx="10515600" cy="55994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NEPŘINESL JSI 	vid			NEPŘINÁŠEL JSI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NEPŘINESL JSI 	způsob		NEPŘINES, NEPŘINESL BYS, BYL 							BYS NEPŘINESL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PATŘÍ 			slovesný rod		× </a:t>
            </a:r>
          </a:p>
          <a:p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A70DDB7-5358-4D7C-98E7-AB4F3196A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1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75"/>
    </mc:Choice>
    <mc:Fallback xmlns="">
      <p:transition spd="slow" advTm="58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5165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závislostní stromy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86318" y="1620748"/>
            <a:ext cx="9224481" cy="4853136"/>
          </a:xfrm>
        </p:spPr>
        <p:txBody>
          <a:bodyPr>
            <a:normAutofit/>
          </a:bodyPr>
          <a:lstStyle/>
          <a:p>
            <a:r>
              <a:rPr lang="cs-CZ" dirty="0"/>
              <a:t>prostorový způsob zachycení vztahů ve větě</a:t>
            </a:r>
          </a:p>
          <a:p>
            <a:r>
              <a:rPr lang="cs-CZ" dirty="0"/>
              <a:t>uzly a hrany</a:t>
            </a:r>
          </a:p>
          <a:p>
            <a:pPr marL="0" indent="0">
              <a:buNone/>
            </a:pPr>
            <a:r>
              <a:rPr lang="cs-CZ" dirty="0"/>
              <a:t>						horní uzel je vždycky</a:t>
            </a:r>
          </a:p>
          <a:p>
            <a:pPr marL="0" indent="0">
              <a:buNone/>
            </a:pPr>
            <a:r>
              <a:rPr lang="cs-CZ" dirty="0"/>
              <a:t>						</a:t>
            </a:r>
            <a:r>
              <a:rPr lang="cs-CZ" dirty="0">
                <a:solidFill>
                  <a:srgbClr val="FF0000"/>
                </a:solidFill>
              </a:rPr>
              <a:t>PŘÍSUDEK</a:t>
            </a:r>
          </a:p>
          <a:p>
            <a:pPr marL="0" indent="0">
              <a:buNone/>
            </a:pPr>
            <a:r>
              <a:rPr lang="cs-CZ" dirty="0"/>
              <a:t>			člen řídící</a:t>
            </a:r>
          </a:p>
          <a:p>
            <a:pPr marL="0" indent="0">
              <a:buNone/>
            </a:pPr>
            <a:r>
              <a:rPr lang="cs-CZ" dirty="0"/>
              <a:t>	P, k					D, r</a:t>
            </a:r>
          </a:p>
          <a:p>
            <a:pPr marL="0" indent="0">
              <a:buNone/>
            </a:pPr>
            <a:r>
              <a:rPr lang="cs-CZ" dirty="0"/>
              <a:t>členy závislý						člen závislý</a:t>
            </a:r>
          </a:p>
          <a:p>
            <a:pPr marL="0" indent="0">
              <a:buNone/>
            </a:pPr>
            <a:r>
              <a:rPr lang="cs-CZ" dirty="0"/>
              <a:t>						D, k</a:t>
            </a:r>
          </a:p>
          <a:p>
            <a:pPr marL="0" indent="0">
              <a:buNone/>
            </a:pPr>
            <a:r>
              <a:rPr lang="cs-CZ" dirty="0"/>
              <a:t>					člen závislý</a:t>
            </a:r>
          </a:p>
        </p:txBody>
      </p:sp>
      <p:cxnSp>
        <p:nvCxnSpPr>
          <p:cNvPr id="5" name="Přímá spojnice 4"/>
          <p:cNvCxnSpPr/>
          <p:nvPr/>
        </p:nvCxnSpPr>
        <p:spPr>
          <a:xfrm flipV="1">
            <a:off x="2413248" y="4000590"/>
            <a:ext cx="144016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4799856" y="4000590"/>
            <a:ext cx="3744416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V="1">
            <a:off x="6600056" y="4919149"/>
            <a:ext cx="1944216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>
            <a:off x="5303912" y="3104964"/>
            <a:ext cx="1368152" cy="3600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ál 11"/>
          <p:cNvSpPr/>
          <p:nvPr/>
        </p:nvSpPr>
        <p:spPr>
          <a:xfrm>
            <a:off x="3719736" y="3429000"/>
            <a:ext cx="1944216" cy="8956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85C6417-194E-4C4C-B7B3-92F11FA9C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14"/>
    </mc:Choice>
    <mc:Fallback xmlns="">
      <p:transition spd="slow" advTm="91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5165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závislostní stromy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93692" y="1600200"/>
            <a:ext cx="8217108" cy="4853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	Divočák okusoval mladou kukuřici.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				horní uzel je vždycky</a:t>
            </a:r>
          </a:p>
          <a:p>
            <a:pPr marL="0" indent="0">
              <a:buNone/>
            </a:pPr>
            <a:r>
              <a:rPr lang="cs-CZ" dirty="0"/>
              <a:t>					</a:t>
            </a:r>
            <a:r>
              <a:rPr lang="cs-CZ" dirty="0">
                <a:solidFill>
                  <a:srgbClr val="FF0000"/>
                </a:solidFill>
              </a:rPr>
              <a:t>PŘÍSUDEK</a:t>
            </a:r>
          </a:p>
          <a:p>
            <a:pPr marL="0" indent="0">
              <a:buNone/>
            </a:pPr>
            <a:r>
              <a:rPr lang="cs-CZ" dirty="0"/>
              <a:t>		</a:t>
            </a:r>
            <a:r>
              <a:rPr lang="cs-CZ" b="1" dirty="0"/>
              <a:t>okusoval</a:t>
            </a:r>
          </a:p>
          <a:p>
            <a:pPr marL="0" indent="0">
              <a:buNone/>
            </a:pPr>
            <a:r>
              <a:rPr lang="cs-CZ" dirty="0"/>
              <a:t>	P, k				D, r</a:t>
            </a:r>
          </a:p>
          <a:p>
            <a:pPr marL="0" indent="0">
              <a:buNone/>
            </a:pPr>
            <a:r>
              <a:rPr lang="cs-CZ" b="1" dirty="0"/>
              <a:t>Divočák</a:t>
            </a:r>
            <a:r>
              <a:rPr lang="cs-CZ" dirty="0"/>
              <a:t>					</a:t>
            </a:r>
            <a:r>
              <a:rPr lang="cs-CZ" b="1" dirty="0"/>
              <a:t>kukuřici</a:t>
            </a:r>
          </a:p>
          <a:p>
            <a:pPr marL="0" indent="0">
              <a:buNone/>
            </a:pPr>
            <a:r>
              <a:rPr lang="cs-CZ" dirty="0"/>
              <a:t>					D, k</a:t>
            </a:r>
          </a:p>
          <a:p>
            <a:pPr marL="0" indent="0">
              <a:buNone/>
            </a:pPr>
            <a:r>
              <a:rPr lang="cs-CZ" dirty="0"/>
              <a:t>				</a:t>
            </a:r>
            <a:r>
              <a:rPr lang="cs-CZ" b="1" dirty="0"/>
              <a:t>mladou</a:t>
            </a:r>
          </a:p>
        </p:txBody>
      </p:sp>
      <p:cxnSp>
        <p:nvCxnSpPr>
          <p:cNvPr id="5" name="Přímá spojnice 4"/>
          <p:cNvCxnSpPr/>
          <p:nvPr/>
        </p:nvCxnSpPr>
        <p:spPr>
          <a:xfrm flipV="1">
            <a:off x="3150794" y="4000590"/>
            <a:ext cx="144016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4799856" y="4000590"/>
            <a:ext cx="3744416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V="1">
            <a:off x="6375204" y="5073306"/>
            <a:ext cx="1944216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>
            <a:off x="5303912" y="3104964"/>
            <a:ext cx="1368152" cy="3600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ál 11"/>
          <p:cNvSpPr/>
          <p:nvPr/>
        </p:nvSpPr>
        <p:spPr>
          <a:xfrm>
            <a:off x="3719736" y="3429000"/>
            <a:ext cx="1944216" cy="8956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A548C1DB-E030-439C-A062-C6FC4B344FB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675840" y="4922280"/>
              <a:ext cx="977400" cy="105048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A548C1DB-E030-439C-A062-C6FC4B344F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66480" y="4912920"/>
                <a:ext cx="996120" cy="10692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631B4DE-7707-4223-BB36-09B66280AF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9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71"/>
    </mc:Choice>
    <mc:Fallback xmlns="">
      <p:transition spd="slow" advTm="33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err="1"/>
              <a:t>projektivita</a:t>
            </a:r>
            <a:r>
              <a:rPr lang="cs-CZ" sz="3200" b="1" dirty="0"/>
              <a:t> konstrukce</a:t>
            </a:r>
            <a:br>
              <a:rPr lang="cs-CZ" sz="3200" dirty="0"/>
            </a:br>
            <a:r>
              <a:rPr lang="cs-CZ" sz="2400" dirty="0"/>
              <a:t>aby se to dalo číst zprava doleva</a:t>
            </a:r>
            <a:endParaRPr lang="cs-CZ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199"/>
            <a:ext cx="8229600" cy="4892675"/>
          </a:xfrm>
        </p:spPr>
        <p:txBody>
          <a:bodyPr>
            <a:normAutofit/>
          </a:bodyPr>
          <a:lstStyle/>
          <a:p>
            <a:pPr marL="1257300" lvl="3" indent="0">
              <a:buNone/>
            </a:pPr>
            <a:endParaRPr lang="cs-CZ" sz="3000" dirty="0"/>
          </a:p>
          <a:p>
            <a:pPr marL="1257300" lvl="3" indent="0">
              <a:buNone/>
            </a:pPr>
            <a:r>
              <a:rPr lang="cs-CZ" sz="3000" dirty="0"/>
              <a:t>Divočák okusoval mladou kukuřici.</a:t>
            </a:r>
          </a:p>
          <a:p>
            <a:pPr marL="0" indent="0">
              <a:buNone/>
            </a:pPr>
            <a:r>
              <a:rPr lang="cs-CZ" sz="3000" dirty="0"/>
              <a:t>				</a:t>
            </a:r>
          </a:p>
          <a:p>
            <a:pPr marL="0" indent="0">
              <a:buNone/>
            </a:pPr>
            <a:endParaRPr lang="cs-CZ" sz="3000" dirty="0"/>
          </a:p>
          <a:p>
            <a:pPr marL="0" indent="0">
              <a:buNone/>
            </a:pPr>
            <a:r>
              <a:rPr lang="cs-CZ" sz="3000" dirty="0"/>
              <a:t>		</a:t>
            </a:r>
            <a:r>
              <a:rPr lang="cs-CZ" sz="3000" b="1" dirty="0"/>
              <a:t>okusoval</a:t>
            </a:r>
          </a:p>
          <a:p>
            <a:pPr marL="0" indent="0">
              <a:buNone/>
            </a:pPr>
            <a:r>
              <a:rPr lang="cs-CZ" sz="3000" dirty="0"/>
              <a:t>	P, k				D, r</a:t>
            </a:r>
          </a:p>
          <a:p>
            <a:pPr marL="0" indent="0">
              <a:buNone/>
            </a:pPr>
            <a:r>
              <a:rPr lang="cs-CZ" sz="3000" b="1" dirty="0"/>
              <a:t>Divočák</a:t>
            </a:r>
            <a:r>
              <a:rPr lang="cs-CZ" sz="3000" dirty="0"/>
              <a:t>					</a:t>
            </a:r>
            <a:r>
              <a:rPr lang="cs-CZ" sz="3000" b="1" dirty="0"/>
              <a:t>kukuřici</a:t>
            </a:r>
          </a:p>
          <a:p>
            <a:pPr marL="0" indent="0">
              <a:buNone/>
            </a:pPr>
            <a:r>
              <a:rPr lang="cs-CZ" sz="3000" dirty="0"/>
              <a:t>					D, k</a:t>
            </a:r>
          </a:p>
          <a:p>
            <a:pPr marL="0" indent="0">
              <a:buNone/>
            </a:pPr>
            <a:r>
              <a:rPr lang="cs-CZ" sz="3000" dirty="0"/>
              <a:t>				</a:t>
            </a:r>
            <a:r>
              <a:rPr lang="cs-CZ" sz="3000" b="1" dirty="0"/>
              <a:t>mladou</a:t>
            </a:r>
          </a:p>
        </p:txBody>
      </p:sp>
      <p:cxnSp>
        <p:nvCxnSpPr>
          <p:cNvPr id="5" name="Přímá spojnice 4"/>
          <p:cNvCxnSpPr>
            <a:cxnSpLocks/>
          </p:cNvCxnSpPr>
          <p:nvPr/>
        </p:nvCxnSpPr>
        <p:spPr>
          <a:xfrm flipV="1">
            <a:off x="3150794" y="4000590"/>
            <a:ext cx="144016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>
            <a:cxnSpLocks/>
          </p:cNvCxnSpPr>
          <p:nvPr/>
        </p:nvCxnSpPr>
        <p:spPr>
          <a:xfrm>
            <a:off x="4799856" y="4000590"/>
            <a:ext cx="3600400" cy="8795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V="1">
            <a:off x="6299165" y="5210728"/>
            <a:ext cx="1944216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>
            <a:off x="3370326" y="2492896"/>
            <a:ext cx="0" cy="12961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5015880" y="2492896"/>
            <a:ext cx="0" cy="11521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6312024" y="2492896"/>
            <a:ext cx="0" cy="28803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8400256" y="2492896"/>
            <a:ext cx="0" cy="19442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49CA2CF4-0496-4715-92E7-80BA2ACE0F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3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85"/>
    </mc:Choice>
    <mc:Fallback xmlns="">
      <p:transition spd="slow" advTm="69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928" y="188640"/>
            <a:ext cx="9144000" cy="6447692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1A5E8C2-0C23-4F26-B5F9-277FDB0C3E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7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5"/>
    </mc:Choice>
    <mc:Fallback xmlns="">
      <p:transition spd="slow" advTm="5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862FE0-42CA-48B4-A236-6C3DDAB7A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Pes postřelil brokovnicí amerického lovce.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4AE4BDE-A612-4D85-BAE1-0E69251C2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	postřelil</a:t>
            </a:r>
          </a:p>
          <a:p>
            <a:pPr marL="0" indent="0">
              <a:buNone/>
            </a:pPr>
            <a:r>
              <a:rPr lang="cs-CZ" dirty="0"/>
              <a:t>	přísudek</a:t>
            </a:r>
          </a:p>
          <a:p>
            <a:pPr marL="0" indent="0">
              <a:buNone/>
            </a:pPr>
            <a:r>
              <a:rPr lang="cs-CZ" dirty="0"/>
              <a:t>P, k			D, r				D, r</a:t>
            </a:r>
          </a:p>
          <a:p>
            <a:pPr marL="0" indent="0">
              <a:buNone/>
            </a:pPr>
            <a:r>
              <a:rPr lang="cs-CZ" b="1" dirty="0"/>
              <a:t>pes 			brokovnicí 			lovce</a:t>
            </a:r>
          </a:p>
          <a:p>
            <a:pPr marL="0" indent="0">
              <a:buNone/>
            </a:pPr>
            <a:r>
              <a:rPr lang="cs-CZ" dirty="0"/>
              <a:t>podmět 		PU prostředku 		předmět</a:t>
            </a:r>
          </a:p>
          <a:p>
            <a:pPr marL="0" indent="0">
              <a:buNone/>
            </a:pPr>
            <a:r>
              <a:rPr lang="cs-CZ" dirty="0"/>
              <a:t>						D, k</a:t>
            </a:r>
          </a:p>
          <a:p>
            <a:pPr marL="0" indent="0">
              <a:buNone/>
            </a:pPr>
            <a:r>
              <a:rPr lang="cs-CZ" dirty="0"/>
              <a:t>					</a:t>
            </a:r>
            <a:r>
              <a:rPr lang="cs-CZ" b="1" dirty="0"/>
              <a:t>amerického</a:t>
            </a:r>
          </a:p>
          <a:p>
            <a:pPr marL="0" indent="0">
              <a:buNone/>
            </a:pPr>
            <a:r>
              <a:rPr lang="cs-CZ" dirty="0"/>
              <a:t>					přívlastek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B5CADACF-409B-4F56-A5B5-DFA42E2E77EA}"/>
              </a:ext>
            </a:extLst>
          </p:cNvPr>
          <p:cNvCxnSpPr/>
          <p:nvPr/>
        </p:nvCxnSpPr>
        <p:spPr>
          <a:xfrm flipH="1">
            <a:off x="1212783" y="2213811"/>
            <a:ext cx="1280160" cy="12151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616B7985-9F82-4754-B3B1-C0E7CE0FD190}"/>
              </a:ext>
            </a:extLst>
          </p:cNvPr>
          <p:cNvCxnSpPr>
            <a:cxnSpLocks/>
          </p:cNvCxnSpPr>
          <p:nvPr/>
        </p:nvCxnSpPr>
        <p:spPr>
          <a:xfrm>
            <a:off x="2666198" y="2213811"/>
            <a:ext cx="1838425" cy="12151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9A5F18B2-4CFD-41FD-9613-B1E3F64D299E}"/>
              </a:ext>
            </a:extLst>
          </p:cNvPr>
          <p:cNvCxnSpPr>
            <a:cxnSpLocks/>
          </p:cNvCxnSpPr>
          <p:nvPr/>
        </p:nvCxnSpPr>
        <p:spPr>
          <a:xfrm>
            <a:off x="2867526" y="2213810"/>
            <a:ext cx="4919312" cy="1215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77F7CFDC-1527-4F3D-A385-0EB80284F01E}"/>
              </a:ext>
            </a:extLst>
          </p:cNvPr>
          <p:cNvCxnSpPr>
            <a:cxnSpLocks/>
          </p:cNvCxnSpPr>
          <p:nvPr/>
        </p:nvCxnSpPr>
        <p:spPr>
          <a:xfrm flipV="1">
            <a:off x="6266046" y="3734602"/>
            <a:ext cx="1520792" cy="12127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>
            <a:extLst>
              <a:ext uri="{FF2B5EF4-FFF2-40B4-BE49-F238E27FC236}">
                <a16:creationId xmlns:a16="http://schemas.microsoft.com/office/drawing/2014/main" id="{2DCEA601-9274-4B12-9474-5C2986B91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3159" y="2743200"/>
            <a:ext cx="3178842" cy="26490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64D67C3D-BF3B-4F99-BCAE-8E16C05B399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972600" y="2757960"/>
              <a:ext cx="511560" cy="67608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64D67C3D-BF3B-4F99-BCAE-8E16C05B39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63240" y="2748600"/>
                <a:ext cx="530280" cy="6948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761B5C86-43BD-4534-8D42-CBFFB3C7C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1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713"/>
    </mc:Choice>
    <mc:Fallback xmlns="">
      <p:transition spd="slow" advTm="131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862FE0-42CA-48B4-A236-6C3DDAB7A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V Indii poslali do vězení za okusování stromků osm oslů.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4AE4BDE-A612-4D85-BAE1-0E69251C2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882" y="1825625"/>
            <a:ext cx="1193211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			</a:t>
            </a:r>
            <a:r>
              <a:rPr lang="cs-CZ" b="1" dirty="0"/>
              <a:t>poslali</a:t>
            </a:r>
          </a:p>
          <a:p>
            <a:pPr marL="0" indent="0">
              <a:buNone/>
            </a:pPr>
            <a:r>
              <a:rPr lang="cs-CZ" dirty="0"/>
              <a:t>			přísudek</a:t>
            </a:r>
          </a:p>
          <a:p>
            <a:pPr marL="0" indent="0">
              <a:buNone/>
            </a:pPr>
            <a:r>
              <a:rPr lang="cs-CZ" dirty="0"/>
              <a:t>P, k		D, a			D, a		D, a		D, r</a:t>
            </a:r>
          </a:p>
          <a:p>
            <a:pPr marL="0" indent="0">
              <a:buNone/>
            </a:pPr>
            <a:r>
              <a:rPr lang="cs-CZ" b="1" dirty="0"/>
              <a:t>(oni)		v Indii			do vězení	za okusování 	osm</a:t>
            </a:r>
          </a:p>
          <a:p>
            <a:pPr marL="0" indent="0">
              <a:buNone/>
            </a:pPr>
            <a:r>
              <a:rPr lang="cs-CZ" dirty="0"/>
              <a:t>podmět 	PU místa 		PU místa 	PU příčiny 		předmět</a:t>
            </a:r>
          </a:p>
          <a:p>
            <a:pPr marL="0" indent="0">
              <a:buNone/>
            </a:pPr>
            <a:r>
              <a:rPr lang="cs-CZ" dirty="0"/>
              <a:t>všeobecný										D, r</a:t>
            </a:r>
          </a:p>
          <a:p>
            <a:pPr marL="0" indent="0">
              <a:buNone/>
            </a:pPr>
            <a:r>
              <a:rPr lang="cs-CZ" dirty="0"/>
              <a:t>											</a:t>
            </a:r>
            <a:r>
              <a:rPr lang="cs-CZ" b="1" dirty="0"/>
              <a:t>oslů</a:t>
            </a:r>
          </a:p>
          <a:p>
            <a:pPr marL="0" indent="0">
              <a:buNone/>
            </a:pPr>
            <a:r>
              <a:rPr lang="cs-CZ" dirty="0"/>
              <a:t>											přívlastek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A57C4985-F561-4DAB-826A-867DB90B6352}"/>
              </a:ext>
            </a:extLst>
          </p:cNvPr>
          <p:cNvCxnSpPr/>
          <p:nvPr/>
        </p:nvCxnSpPr>
        <p:spPr>
          <a:xfrm flipV="1">
            <a:off x="838200" y="2223436"/>
            <a:ext cx="2617269" cy="1205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27A97806-655C-456A-BBF3-3EC523BD1EAC}"/>
              </a:ext>
            </a:extLst>
          </p:cNvPr>
          <p:cNvCxnSpPr>
            <a:cxnSpLocks/>
          </p:cNvCxnSpPr>
          <p:nvPr/>
        </p:nvCxnSpPr>
        <p:spPr>
          <a:xfrm flipV="1">
            <a:off x="2675823" y="2233287"/>
            <a:ext cx="855846" cy="11957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47F46A8B-8AC3-4C73-86DB-A9A5DA97C6F3}"/>
              </a:ext>
            </a:extLst>
          </p:cNvPr>
          <p:cNvCxnSpPr>
            <a:cxnSpLocks/>
          </p:cNvCxnSpPr>
          <p:nvPr/>
        </p:nvCxnSpPr>
        <p:spPr>
          <a:xfrm>
            <a:off x="3603457" y="2253131"/>
            <a:ext cx="1979196" cy="11758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F706AF2F-A8F3-4650-97A7-88A44FC188AB}"/>
              </a:ext>
            </a:extLst>
          </p:cNvPr>
          <p:cNvCxnSpPr>
            <a:cxnSpLocks/>
          </p:cNvCxnSpPr>
          <p:nvPr/>
        </p:nvCxnSpPr>
        <p:spPr>
          <a:xfrm>
            <a:off x="3859731" y="2253131"/>
            <a:ext cx="3532471" cy="11758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47B84079-D4C0-48D2-B4FD-C6E2C2ACD046}"/>
              </a:ext>
            </a:extLst>
          </p:cNvPr>
          <p:cNvCxnSpPr>
            <a:cxnSpLocks/>
          </p:cNvCxnSpPr>
          <p:nvPr/>
        </p:nvCxnSpPr>
        <p:spPr>
          <a:xfrm>
            <a:off x="3955181" y="2249522"/>
            <a:ext cx="5843337" cy="11794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11067464-45BA-449B-99AC-7642C203AEDE}"/>
              </a:ext>
            </a:extLst>
          </p:cNvPr>
          <p:cNvCxnSpPr>
            <a:cxnSpLocks/>
          </p:cNvCxnSpPr>
          <p:nvPr/>
        </p:nvCxnSpPr>
        <p:spPr>
          <a:xfrm>
            <a:off x="9798518" y="3744227"/>
            <a:ext cx="991402" cy="11935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ázek 18">
            <a:extLst>
              <a:ext uri="{FF2B5EF4-FFF2-40B4-BE49-F238E27FC236}">
                <a16:creationId xmlns:a16="http://schemas.microsoft.com/office/drawing/2014/main" id="{8470A88F-C116-4563-8CB3-F73BE9B42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106" y="4937760"/>
            <a:ext cx="2053290" cy="18799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0" name="Rukopis 19">
                <a:extLst>
                  <a:ext uri="{FF2B5EF4-FFF2-40B4-BE49-F238E27FC236}">
                    <a16:creationId xmlns:a16="http://schemas.microsoft.com/office/drawing/2014/main" id="{256EF499-310B-4306-AAE6-D2F1DC80F92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03960" y="2246760"/>
              <a:ext cx="2530080" cy="1114200"/>
            </p14:xfrm>
          </p:contentPart>
        </mc:Choice>
        <mc:Fallback xmlns="">
          <p:pic>
            <p:nvPicPr>
              <p:cNvPr id="20" name="Rukopis 19">
                <a:extLst>
                  <a:ext uri="{FF2B5EF4-FFF2-40B4-BE49-F238E27FC236}">
                    <a16:creationId xmlns:a16="http://schemas.microsoft.com/office/drawing/2014/main" id="{256EF499-310B-4306-AAE6-D2F1DC80F9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4600" y="2237400"/>
                <a:ext cx="2548800" cy="113292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Zvuk 20">
            <a:hlinkClick r:id="" action="ppaction://media"/>
            <a:extLst>
              <a:ext uri="{FF2B5EF4-FFF2-40B4-BE49-F238E27FC236}">
                <a16:creationId xmlns:a16="http://schemas.microsoft.com/office/drawing/2014/main" id="{22757AD7-05D0-4874-B9A3-2685661B68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2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44"/>
    </mc:Choice>
    <mc:Fallback xmlns="">
      <p:transition spd="slow" advTm="105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8C6D52-F4D2-4654-9ED2-E8863EDF4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Letadlo katarských aerolinek muselo neplánovaně přistát kvůli žárlivé scéně na palubě.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4B22F7-F75C-414F-9B69-773B6D951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			</a:t>
            </a:r>
            <a:r>
              <a:rPr lang="cs-CZ" b="1" dirty="0"/>
              <a:t>muselo přistát</a:t>
            </a:r>
          </a:p>
          <a:p>
            <a:pPr marL="0" indent="0">
              <a:buNone/>
            </a:pPr>
            <a:r>
              <a:rPr lang="cs-CZ" dirty="0"/>
              <a:t>			přísudek</a:t>
            </a:r>
          </a:p>
          <a:p>
            <a:pPr marL="0" indent="0">
              <a:buNone/>
            </a:pPr>
            <a:r>
              <a:rPr lang="cs-CZ" dirty="0"/>
              <a:t>	P, k				D, a			D, a</a:t>
            </a:r>
          </a:p>
          <a:p>
            <a:pPr marL="0" indent="0">
              <a:buNone/>
            </a:pPr>
            <a:r>
              <a:rPr lang="cs-CZ" b="1" dirty="0"/>
              <a:t>letadlo				neplánovaně			kvůli scéně</a:t>
            </a:r>
          </a:p>
          <a:p>
            <a:pPr marL="0" indent="0">
              <a:buNone/>
            </a:pPr>
            <a:r>
              <a:rPr lang="cs-CZ" dirty="0"/>
              <a:t>podmět 			PU </a:t>
            </a:r>
            <a:r>
              <a:rPr lang="cs-CZ" dirty="0" err="1"/>
              <a:t>prův</a:t>
            </a:r>
            <a:r>
              <a:rPr lang="cs-CZ" dirty="0"/>
              <a:t>. okol. 			PU příčiny</a:t>
            </a:r>
          </a:p>
          <a:p>
            <a:pPr marL="0" indent="0">
              <a:buNone/>
            </a:pPr>
            <a:r>
              <a:rPr lang="cs-CZ" dirty="0"/>
              <a:t>		D, r					D, k			D, a</a:t>
            </a:r>
          </a:p>
          <a:p>
            <a:pPr marL="0" indent="0">
              <a:buNone/>
            </a:pPr>
            <a:r>
              <a:rPr lang="cs-CZ" dirty="0"/>
              <a:t>		</a:t>
            </a:r>
            <a:r>
              <a:rPr lang="cs-CZ" b="1" dirty="0"/>
              <a:t>aerolinek 			žárlivé 			na palubě</a:t>
            </a:r>
          </a:p>
          <a:p>
            <a:pPr marL="0" indent="0">
              <a:buNone/>
            </a:pPr>
            <a:r>
              <a:rPr lang="cs-CZ" dirty="0"/>
              <a:t>		přívlastek 			přívlastek 		přívlastek</a:t>
            </a:r>
          </a:p>
          <a:p>
            <a:pPr marL="0" indent="0">
              <a:buNone/>
            </a:pPr>
            <a:r>
              <a:rPr lang="cs-CZ" dirty="0"/>
              <a:t>		D, k</a:t>
            </a:r>
          </a:p>
          <a:p>
            <a:pPr marL="0" indent="0">
              <a:buNone/>
            </a:pPr>
            <a:r>
              <a:rPr lang="cs-CZ" b="1" dirty="0"/>
              <a:t>	katarských</a:t>
            </a:r>
          </a:p>
          <a:p>
            <a:pPr marL="0" indent="0">
              <a:buNone/>
            </a:pPr>
            <a:r>
              <a:rPr lang="cs-CZ" dirty="0"/>
              <a:t>	přívlastek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0B1C099A-AE11-46FD-9791-51846DF8A609}"/>
              </a:ext>
            </a:extLst>
          </p:cNvPr>
          <p:cNvCxnSpPr/>
          <p:nvPr/>
        </p:nvCxnSpPr>
        <p:spPr>
          <a:xfrm flipV="1">
            <a:off x="1443789" y="2107933"/>
            <a:ext cx="2743200" cy="866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928E4F58-0270-4995-800A-32B1F5C32AA8}"/>
              </a:ext>
            </a:extLst>
          </p:cNvPr>
          <p:cNvCxnSpPr>
            <a:cxnSpLocks/>
          </p:cNvCxnSpPr>
          <p:nvPr/>
        </p:nvCxnSpPr>
        <p:spPr>
          <a:xfrm>
            <a:off x="4897654" y="2123825"/>
            <a:ext cx="4239127" cy="8503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E82FAB19-1EDE-41AB-8497-B8FA2F1571B7}"/>
              </a:ext>
            </a:extLst>
          </p:cNvPr>
          <p:cNvCxnSpPr>
            <a:cxnSpLocks/>
          </p:cNvCxnSpPr>
          <p:nvPr/>
        </p:nvCxnSpPr>
        <p:spPr>
          <a:xfrm flipV="1">
            <a:off x="2444817" y="4424414"/>
            <a:ext cx="805313" cy="869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6ECD7097-4F9A-4417-9B62-D61AB967A130}"/>
              </a:ext>
            </a:extLst>
          </p:cNvPr>
          <p:cNvCxnSpPr>
            <a:cxnSpLocks/>
          </p:cNvCxnSpPr>
          <p:nvPr/>
        </p:nvCxnSpPr>
        <p:spPr>
          <a:xfrm flipH="1" flipV="1">
            <a:off x="1607419" y="3294442"/>
            <a:ext cx="1982804" cy="7718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79EDCE79-F28D-4702-8B50-7425D94E0A9D}"/>
              </a:ext>
            </a:extLst>
          </p:cNvPr>
          <p:cNvCxnSpPr>
            <a:cxnSpLocks/>
          </p:cNvCxnSpPr>
          <p:nvPr/>
        </p:nvCxnSpPr>
        <p:spPr>
          <a:xfrm>
            <a:off x="9136781" y="3279007"/>
            <a:ext cx="738739" cy="7222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1CAAA5AF-52FF-455B-A236-D10DA2DFBD4E}"/>
              </a:ext>
            </a:extLst>
          </p:cNvPr>
          <p:cNvCxnSpPr>
            <a:cxnSpLocks/>
          </p:cNvCxnSpPr>
          <p:nvPr/>
        </p:nvCxnSpPr>
        <p:spPr>
          <a:xfrm flipV="1">
            <a:off x="7007192" y="3279006"/>
            <a:ext cx="2088682" cy="7222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59FD547D-FE32-493E-B567-F454718A1C0D}"/>
              </a:ext>
            </a:extLst>
          </p:cNvPr>
          <p:cNvCxnSpPr>
            <a:cxnSpLocks/>
          </p:cNvCxnSpPr>
          <p:nvPr/>
        </p:nvCxnSpPr>
        <p:spPr>
          <a:xfrm>
            <a:off x="4616917" y="2114199"/>
            <a:ext cx="1033914" cy="860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ázek 21">
            <a:extLst>
              <a:ext uri="{FF2B5EF4-FFF2-40B4-BE49-F238E27FC236}">
                <a16:creationId xmlns:a16="http://schemas.microsoft.com/office/drawing/2014/main" id="{5230923F-B999-4F35-A4EE-FA76F3B76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730" y="4871486"/>
            <a:ext cx="3971525" cy="1985763"/>
          </a:xfrm>
          <a:prstGeom prst="rect">
            <a:avLst/>
          </a:prstGeom>
        </p:spPr>
      </p:pic>
      <p:pic>
        <p:nvPicPr>
          <p:cNvPr id="23" name="Zvuk 22">
            <a:hlinkClick r:id="" action="ppaction://media"/>
            <a:extLst>
              <a:ext uri="{FF2B5EF4-FFF2-40B4-BE49-F238E27FC236}">
                <a16:creationId xmlns:a16="http://schemas.microsoft.com/office/drawing/2014/main" id="{2F1F314E-E275-45EF-83BD-D04DF8A85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910"/>
    </mc:Choice>
    <mc:Fallback xmlns="">
      <p:transition spd="slow" advTm="154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15663</TotalTime>
  <Words>1556</Words>
  <Application>Microsoft Office PowerPoint</Application>
  <PresentationFormat>Širokoúhlá obrazovka</PresentationFormat>
  <Paragraphs>182</Paragraphs>
  <Slides>21</Slides>
  <Notes>0</Notes>
  <HiddenSlides>0</HiddenSlides>
  <MMClips>21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Motiv Office</vt:lpstr>
      <vt:lpstr>Úvodní jazykový seminář syntax: závislostní strom</vt:lpstr>
      <vt:lpstr>závislostní stromy</vt:lpstr>
      <vt:lpstr>závislostní stromy</vt:lpstr>
      <vt:lpstr>závislostní stromy</vt:lpstr>
      <vt:lpstr>projektivita konstrukce aby se to dalo číst zprava doleva</vt:lpstr>
      <vt:lpstr>Prezentace aplikace PowerPoint</vt:lpstr>
      <vt:lpstr>Pes postřelil brokovnicí amerického lovce.</vt:lpstr>
      <vt:lpstr>V Indii poslali do vězení za okusování stromků osm oslů.</vt:lpstr>
      <vt:lpstr>Letadlo katarských aerolinek muselo neplánovaně přistát kvůli žárlivé scéně na palubě.</vt:lpstr>
      <vt:lpstr>Jihoafričan si navzdory zákonu i zdravému rozumu šel zaplavat  s velrybami.</vt:lpstr>
      <vt:lpstr>věty zakreslete pomocí závislostních stromů + u uzlů určete větné členy + ke hranám připište syntaktické vztahy</vt:lpstr>
      <vt:lpstr>Z ořechů mi nejmíň chutnají lískové.</vt:lpstr>
      <vt:lpstr>Jiří v opilosti mluvil maďarsky nebo polsky.</vt:lpstr>
      <vt:lpstr>Uprostřed města postavili architektonicky nevyhovující budovu.</vt:lpstr>
      <vt:lpstr>Ze zkouškového období je mi vždycky špatně.</vt:lpstr>
      <vt:lpstr>Unavený z práce dětem k večeři jen namazal chleba.</vt:lpstr>
      <vt:lpstr>K buzení mohou neslyšící používat vibrační budíky na telefonech.</vt:lpstr>
      <vt:lpstr>Podle redakce patří mezi pět vzhledově nejlepších druhů cukroví i pracny slepené čokoládou do věžiček.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Úvodní jazykový seminář</dc:title>
  <dc:creator>pivo</dc:creator>
  <cp:lastModifiedBy>Andrlová Fidlerová, Alena</cp:lastModifiedBy>
  <cp:revision>122</cp:revision>
  <dcterms:created xsi:type="dcterms:W3CDTF">2017-10-19T09:50:07Z</dcterms:created>
  <dcterms:modified xsi:type="dcterms:W3CDTF">2023-12-11T14:42:35Z</dcterms:modified>
</cp:coreProperties>
</file>