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65" r:id="rId3"/>
    <p:sldId id="266" r:id="rId4"/>
    <p:sldId id="267" r:id="rId5"/>
    <p:sldId id="268" r:id="rId6"/>
    <p:sldId id="269" r:id="rId7"/>
    <p:sldId id="313" r:id="rId8"/>
    <p:sldId id="271" r:id="rId9"/>
    <p:sldId id="274" r:id="rId10"/>
    <p:sldId id="275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309" r:id="rId19"/>
    <p:sldId id="310" r:id="rId20"/>
    <p:sldId id="311" r:id="rId21"/>
    <p:sldId id="312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3D962-8CBA-40A0-846C-03677FB21A83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25028-461E-46D5-B36F-0B740E6EB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2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6CD7C-C6FD-43F2-A6E6-66E4DC670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480EEA-2792-4B75-888A-65EB80DF6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E7DDC9-D222-440E-B5A1-093AC7060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54082D-E167-4D2C-9ACB-8F9C4BF2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EE3D67-4DEA-44A6-A334-0F014015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86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A8F71-C348-454A-979F-8E3CF2833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328C5D-669D-4E53-A349-8DE78AF7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543651-76F5-4A45-81F8-A8E87F1B8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E0D6AE-9685-4F23-8297-B04CF1EA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DE48D4-75F9-4DD1-9C19-7FB498D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86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B8A35AD-AE5B-48E9-BABB-5AC45C844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27E03B-409F-4619-BD85-C276029C1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F4CF2A-9A21-4B03-A4AC-0DCD450D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87ED85-106D-4C55-B2E1-105BC462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837532-9933-40A1-A0AB-1B7BB8B2A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1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22F05-DA79-4619-8BB9-27F5CAF97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54D98-9259-4D6A-9812-F082FB54F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643655-2FE5-4020-AA9D-C813F583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44A159-ED31-4F8F-A326-FCF9FE6A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ED0D75-6A76-4767-B55E-DA2B02147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75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AB199-73F6-4E24-AB39-AB36FDF10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37F026-8971-41FC-BAFE-9BF6AE2E8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42E2F7-16C2-48D8-B03D-5ED884FF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48ABD1-6698-4C44-8E57-0C0F3D8E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23CB23-B2E5-4F1C-9380-F6DC8E4F0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8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C5647-86EA-4D10-B297-B40B86BB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F0B4E6-97BD-4538-9073-00221A420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99BB5B3-8541-4BD8-93DD-512D6B9B8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FA77FA-86A3-4772-872F-BF1D1EFA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BFA3CC-03BF-4F55-B7BF-166053D8E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CB605E-55BD-4803-83BA-96A8E4AE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39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ABC9F-CD4D-4FDA-A9E1-513FBB329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4FA345-0E31-40A8-9BF6-D0CF2FDBD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116E15-B015-457B-BDCB-430475F37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B3BF1B7-746E-42FD-9EA0-8F70751D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BAB5257-CA22-4541-85E7-4C056F665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11CFC53-321D-4C96-82AD-9417617B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74E648-B871-4DBC-B9DA-91A7D531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189F1FB-95B8-402D-B941-0F217469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58F1F-6D8F-4DEF-8DD8-3BBDA63A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8A6665-08AD-4EAE-AC9B-9C737CFAC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CD18A7-924D-40D0-BD2E-82122380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CDA895-6BF0-45BF-99E6-76A986F3D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78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2BFC85-9B86-48FA-9641-46BDA47D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5A384E-5AF6-451F-9178-65893612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BBA7E0-402C-4F61-B701-3CA7197B3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23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E3C1F-35AB-4999-AB62-DA9895BF6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9A2AAB-1085-458E-B78A-17575E05E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D380CC6-4BB9-4016-B3F9-924D4C4EA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6B2554-CF25-4F4B-981F-A4560BA6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B33E08-5325-40EB-B889-5A528FC7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710018-99BB-45FE-A511-7E82F705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0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23EAB-4690-43B3-96F3-9CC7024C7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910BA3-53E7-4577-A9D9-0592CEDA9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9574D4B-5F8D-4980-8591-13F5409BD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1B9295-4DDF-44B6-9A90-7081B980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BC4509-D181-429F-9FC1-906501E5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258607-EA97-451F-A78A-5ECBE4FF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87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61F3BE2-454B-4CCC-ADF6-250D47A40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FC2CDB-577E-4709-8E25-A4CFC0ED7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AF2CE5-838E-46E8-8B35-6E9F9824B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16010-DDF7-47DF-8612-6BBC5CC51FDD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D7E2D8-4C26-4163-8D17-C99C1EB73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811338-0525-4933-849E-6C5268253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2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4CD8E-7DAD-4947-BEF3-A2DFBF9854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Úvodní jazykový seminář</a:t>
            </a:r>
            <a:br>
              <a:rPr lang="cs-CZ" sz="3600" b="1" dirty="0"/>
            </a:br>
            <a:r>
              <a:rPr lang="cs-CZ" sz="2800" b="1" dirty="0"/>
              <a:t>syntax: závislostní strom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56510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85"/>
    </mc:Choice>
    <mc:Fallback xmlns="">
      <p:transition spd="slow" advTm="1598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B48FF8-5A86-4213-8348-A740FCDE5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Jihoafričan si navzdory zákonu i zdravému rozumu šel zaplavat </a:t>
            </a:r>
            <a:br>
              <a:rPr lang="cs-CZ" sz="3200" b="1" dirty="0"/>
            </a:br>
            <a:r>
              <a:rPr lang="cs-CZ" sz="3200" b="1" dirty="0"/>
              <a:t>s velrybami.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CDE9CC-2502-440B-A274-666B49C0F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88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						</a:t>
            </a:r>
            <a:r>
              <a:rPr lang="cs-CZ" b="1" dirty="0"/>
              <a:t>šel</a:t>
            </a:r>
          </a:p>
          <a:p>
            <a:pPr marL="0" indent="0">
              <a:buNone/>
            </a:pPr>
            <a:r>
              <a:rPr lang="cs-CZ" dirty="0"/>
              <a:t>					D, a	přísudek</a:t>
            </a:r>
          </a:p>
          <a:p>
            <a:pPr marL="0" indent="0">
              <a:buNone/>
            </a:pPr>
            <a:r>
              <a:rPr lang="cs-CZ" dirty="0"/>
              <a:t>				i</a:t>
            </a:r>
          </a:p>
          <a:p>
            <a:pPr marL="0" indent="0">
              <a:buNone/>
            </a:pPr>
            <a:r>
              <a:rPr lang="cs-CZ" dirty="0"/>
              <a:t>P, k								D, a</a:t>
            </a:r>
          </a:p>
          <a:p>
            <a:pPr marL="0" indent="0">
              <a:buNone/>
            </a:pPr>
            <a:r>
              <a:rPr lang="cs-CZ" b="1" dirty="0"/>
              <a:t>Jihoafričan	navzdory zák. </a:t>
            </a:r>
            <a:r>
              <a:rPr lang="cs-CZ" dirty="0"/>
              <a:t>	K, p	</a:t>
            </a:r>
            <a:r>
              <a:rPr lang="cs-CZ" b="1" dirty="0" err="1"/>
              <a:t>roz</a:t>
            </a:r>
            <a:r>
              <a:rPr lang="cs-CZ" b="1" dirty="0"/>
              <a:t>.		zaplavat si</a:t>
            </a:r>
          </a:p>
          <a:p>
            <a:pPr marL="0" indent="0">
              <a:buNone/>
            </a:pPr>
            <a:r>
              <a:rPr lang="cs-CZ" dirty="0"/>
              <a:t>podmět		PU přípustky			PU účelu</a:t>
            </a:r>
          </a:p>
          <a:p>
            <a:pPr marL="0" indent="0">
              <a:buNone/>
            </a:pPr>
            <a:r>
              <a:rPr lang="cs-CZ" dirty="0"/>
              <a:t>					D, k					D, a</a:t>
            </a:r>
          </a:p>
          <a:p>
            <a:pPr marL="0" indent="0">
              <a:buNone/>
            </a:pPr>
            <a:r>
              <a:rPr lang="cs-CZ" dirty="0"/>
              <a:t>				</a:t>
            </a:r>
            <a:r>
              <a:rPr lang="cs-CZ" b="1" dirty="0"/>
              <a:t>zdravému				s velrybami</a:t>
            </a:r>
          </a:p>
          <a:p>
            <a:pPr marL="0" indent="0">
              <a:buNone/>
            </a:pPr>
            <a:r>
              <a:rPr lang="cs-CZ" dirty="0"/>
              <a:t>				přívlastek				PU </a:t>
            </a:r>
            <a:r>
              <a:rPr lang="cs-CZ" dirty="0" err="1"/>
              <a:t>prův</a:t>
            </a:r>
            <a:r>
              <a:rPr lang="cs-CZ" dirty="0"/>
              <a:t>. okol.</a:t>
            </a:r>
          </a:p>
          <a:p>
            <a:pPr marL="0" indent="0">
              <a:buNone/>
            </a:pPr>
            <a:r>
              <a:rPr lang="cs-CZ" dirty="0"/>
              <a:t>				(teoreticky se </a:t>
            </a:r>
            <a:r>
              <a:rPr lang="cs-CZ" i="1" dirty="0"/>
              <a:t>s velrybami </a:t>
            </a:r>
            <a:r>
              <a:rPr lang="cs-CZ" dirty="0"/>
              <a:t>může vázat i na </a:t>
            </a:r>
            <a:r>
              <a:rPr lang="cs-CZ" i="1" dirty="0"/>
              <a:t>šel</a:t>
            </a:r>
            <a:r>
              <a:rPr lang="cs-CZ" dirty="0"/>
              <a:t>)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D7F73538-E683-4472-9181-64D5F2EE6A15}"/>
              </a:ext>
            </a:extLst>
          </p:cNvPr>
          <p:cNvCxnSpPr>
            <a:cxnSpLocks/>
          </p:cNvCxnSpPr>
          <p:nvPr/>
        </p:nvCxnSpPr>
        <p:spPr>
          <a:xfrm flipV="1">
            <a:off x="4726004" y="2184935"/>
            <a:ext cx="1886552" cy="654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8A2D7C33-2958-4C02-87C3-A8C7D1D79D04}"/>
              </a:ext>
            </a:extLst>
          </p:cNvPr>
          <p:cNvCxnSpPr>
            <a:cxnSpLocks/>
          </p:cNvCxnSpPr>
          <p:nvPr/>
        </p:nvCxnSpPr>
        <p:spPr>
          <a:xfrm flipV="1">
            <a:off x="1480686" y="2184935"/>
            <a:ext cx="4900863" cy="14710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9EB45491-5985-49BB-B4C4-C1F9C4B98660}"/>
              </a:ext>
            </a:extLst>
          </p:cNvPr>
          <p:cNvCxnSpPr>
            <a:cxnSpLocks/>
          </p:cNvCxnSpPr>
          <p:nvPr/>
        </p:nvCxnSpPr>
        <p:spPr>
          <a:xfrm flipV="1">
            <a:off x="4042611" y="3121794"/>
            <a:ext cx="537810" cy="5342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57FEE89D-769E-41EC-B7B9-08BF73691336}"/>
              </a:ext>
            </a:extLst>
          </p:cNvPr>
          <p:cNvCxnSpPr>
            <a:cxnSpLocks/>
          </p:cNvCxnSpPr>
          <p:nvPr/>
        </p:nvCxnSpPr>
        <p:spPr>
          <a:xfrm>
            <a:off x="4610501" y="3125804"/>
            <a:ext cx="1771048" cy="62804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31C55E0C-E2D8-44E6-B296-F22730B65218}"/>
              </a:ext>
            </a:extLst>
          </p:cNvPr>
          <p:cNvCxnSpPr>
            <a:cxnSpLocks/>
          </p:cNvCxnSpPr>
          <p:nvPr/>
        </p:nvCxnSpPr>
        <p:spPr>
          <a:xfrm flipV="1">
            <a:off x="5746282" y="4058653"/>
            <a:ext cx="866274" cy="10619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5BB7F594-BF89-4EB1-B2F1-697AC9FD1B6E}"/>
              </a:ext>
            </a:extLst>
          </p:cNvPr>
          <p:cNvCxnSpPr>
            <a:cxnSpLocks/>
          </p:cNvCxnSpPr>
          <p:nvPr/>
        </p:nvCxnSpPr>
        <p:spPr>
          <a:xfrm>
            <a:off x="6612556" y="2184935"/>
            <a:ext cx="1915427" cy="1478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82ABFC2D-E0BF-472B-B578-08D4142EC093}"/>
              </a:ext>
            </a:extLst>
          </p:cNvPr>
          <p:cNvCxnSpPr>
            <a:cxnSpLocks/>
          </p:cNvCxnSpPr>
          <p:nvPr/>
        </p:nvCxnSpPr>
        <p:spPr>
          <a:xfrm>
            <a:off x="8853638" y="4058653"/>
            <a:ext cx="1041133" cy="10619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FAD9A752-EA21-4523-88AB-2D8037784AFE}"/>
              </a:ext>
            </a:extLst>
          </p:cNvPr>
          <p:cNvCxnSpPr/>
          <p:nvPr/>
        </p:nvCxnSpPr>
        <p:spPr>
          <a:xfrm>
            <a:off x="4726004" y="3878981"/>
            <a:ext cx="154966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Obrázek 23">
            <a:extLst>
              <a:ext uri="{FF2B5EF4-FFF2-40B4-BE49-F238E27FC236}">
                <a16:creationId xmlns:a16="http://schemas.microsoft.com/office/drawing/2014/main" id="{F39ED25C-279A-4B9B-B577-C0C606AEEF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408" y="461691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124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2883"/>
    </mc:Choice>
    <mc:Fallback xmlns="">
      <p:transition spd="slow" advTm="352883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1" dirty="0"/>
              <a:t>věty zakreslete pomocí závislostních stromů</a:t>
            </a:r>
            <a:br>
              <a:rPr lang="cs-CZ" sz="2400" b="1" dirty="0"/>
            </a:br>
            <a:r>
              <a:rPr lang="cs-CZ" sz="2400" b="1" dirty="0"/>
              <a:t>+ u uzlů určete větné členy</a:t>
            </a:r>
            <a:br>
              <a:rPr lang="cs-CZ" sz="2400" b="1" dirty="0"/>
            </a:br>
            <a:r>
              <a:rPr lang="cs-CZ" sz="2400" b="1" dirty="0"/>
              <a:t>+ ke hranám připište syntaktické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086474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Z ořechů mi nejmíň chutnají lískové.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Jiří v opilosti mluvil maďarsky nebo polsky.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Uprostřed města postavili architektonicky nevyhovující budovu.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Ze zkouškového období je mi vždycky špatně.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Unavený z práce dětem k večeři namazal jen chleba.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K buzení mohou neslyšící používat vibrační budíky na telefonech.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solidFill>
                  <a:schemeClr val="accent1"/>
                </a:solidFill>
              </a:rPr>
              <a:t>Podle redakce patří mezi pět vzhledově nejlepších druhů cukroví i </a:t>
            </a:r>
            <a:r>
              <a:rPr lang="cs-CZ" sz="2800" dirty="0" err="1">
                <a:solidFill>
                  <a:schemeClr val="accent1"/>
                </a:solidFill>
              </a:rPr>
              <a:t>pracny</a:t>
            </a:r>
            <a:r>
              <a:rPr lang="cs-CZ" sz="2800" dirty="0">
                <a:solidFill>
                  <a:schemeClr val="accent1"/>
                </a:solidFill>
              </a:rPr>
              <a:t> slepené čokoládou do věžiček.</a:t>
            </a:r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29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767"/>
    </mc:Choice>
    <mc:Fallback xmlns="">
      <p:transition spd="slow" advTm="36767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Z ořechů mi nejmíň chutnají lískové.</a:t>
            </a:r>
            <a:endParaRPr lang="cs-CZ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						chutnají</a:t>
            </a:r>
          </a:p>
          <a:p>
            <a:pPr marL="0" indent="0">
              <a:buNone/>
            </a:pPr>
            <a:r>
              <a:rPr lang="cs-CZ" dirty="0"/>
              <a:t>						přísudek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400" dirty="0"/>
              <a:t>D, a		D, r		D, a		P, k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z ořechů 	mi 		nejmíň		lískové</a:t>
            </a:r>
          </a:p>
          <a:p>
            <a:pPr marL="0" indent="0">
              <a:buNone/>
            </a:pPr>
            <a:r>
              <a:rPr lang="cs-CZ" dirty="0"/>
              <a:t>PU zřetele	PU		PU míry		podmět </a:t>
            </a:r>
            <a:r>
              <a:rPr lang="cs-CZ" dirty="0">
                <a:solidFill>
                  <a:schemeClr val="accent1"/>
                </a:solidFill>
              </a:rPr>
              <a:t>(elipsa </a:t>
            </a:r>
            <a:r>
              <a:rPr lang="cs-CZ" i="1" dirty="0">
                <a:solidFill>
                  <a:schemeClr val="accent1"/>
                </a:solidFill>
              </a:rPr>
              <a:t>ořechy</a:t>
            </a:r>
            <a:r>
              <a:rPr lang="cs-CZ" dirty="0">
                <a:solidFill>
                  <a:schemeClr val="accent1"/>
                </a:solidFill>
              </a:rPr>
              <a:t>)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err="1"/>
              <a:t>proživatele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	děje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1723293" y="2708031"/>
            <a:ext cx="5076092" cy="1195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3370385" y="2708031"/>
            <a:ext cx="3505200" cy="1195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5542085" y="2708031"/>
            <a:ext cx="1371600" cy="1195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6913685" y="2708031"/>
            <a:ext cx="832338" cy="1195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92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61"/>
    </mc:Choice>
    <mc:Fallback xmlns="">
      <p:transition spd="slow" advTm="7206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Jiří v opilosti mluvil maďarsky </a:t>
            </a:r>
            <a:r>
              <a:rPr lang="cs-CZ" sz="3200">
                <a:solidFill>
                  <a:schemeClr val="accent1"/>
                </a:solidFill>
              </a:rPr>
              <a:t>nebo polsky.</a:t>
            </a:r>
            <a:endParaRPr lang="cs-CZ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825625"/>
            <a:ext cx="8515351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600" dirty="0"/>
              <a:t>		</a:t>
            </a:r>
            <a:r>
              <a:rPr lang="cs-CZ" sz="2600" b="1" dirty="0"/>
              <a:t>mluvil</a:t>
            </a:r>
          </a:p>
          <a:p>
            <a:pPr marL="0" indent="0">
              <a:buNone/>
            </a:pPr>
            <a:r>
              <a:rPr lang="cs-CZ" sz="2600" dirty="0"/>
              <a:t>			přísudek		D, a </a:t>
            </a:r>
          </a:p>
          <a:p>
            <a:pPr marL="0" indent="0">
              <a:buNone/>
            </a:pPr>
            <a:r>
              <a:rPr lang="cs-CZ" sz="2600" dirty="0"/>
              <a:t>P, k		D, a					nebo</a:t>
            </a:r>
            <a:r>
              <a:rPr lang="cs-CZ" sz="2600" b="1" dirty="0"/>
              <a:t>	</a:t>
            </a:r>
          </a:p>
          <a:p>
            <a:pPr marL="0" indent="0">
              <a:buNone/>
            </a:pPr>
            <a:r>
              <a:rPr lang="cs-CZ" sz="2600" b="1" dirty="0"/>
              <a:t>Jiří		v opilosti 		maďarsky 	</a:t>
            </a:r>
            <a:r>
              <a:rPr lang="cs-CZ" sz="2600" dirty="0"/>
              <a:t>K, p</a:t>
            </a:r>
            <a:r>
              <a:rPr lang="cs-CZ" sz="2600" b="1" dirty="0"/>
              <a:t>	polsky</a:t>
            </a:r>
          </a:p>
          <a:p>
            <a:pPr marL="0" indent="0">
              <a:buNone/>
            </a:pPr>
            <a:r>
              <a:rPr lang="cs-CZ" sz="2600" dirty="0"/>
              <a:t>podmět 	PU průvodních 		PU způsobu</a:t>
            </a:r>
          </a:p>
          <a:p>
            <a:pPr marL="0" indent="0">
              <a:buNone/>
            </a:pPr>
            <a:r>
              <a:rPr lang="cs-CZ" sz="2600" dirty="0"/>
              <a:t>		okolností</a:t>
            </a:r>
          </a:p>
        </p:txBody>
      </p:sp>
      <p:cxnSp>
        <p:nvCxnSpPr>
          <p:cNvPr id="6" name="Přímá spojnice 5"/>
          <p:cNvCxnSpPr/>
          <p:nvPr/>
        </p:nvCxnSpPr>
        <p:spPr>
          <a:xfrm flipH="1">
            <a:off x="2473569" y="2696309"/>
            <a:ext cx="2696308" cy="1207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4665786" y="2696309"/>
            <a:ext cx="738553" cy="1207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5404338" y="2696309"/>
            <a:ext cx="3282462" cy="750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7831016" y="3634153"/>
            <a:ext cx="773723" cy="2696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9202615" y="3634153"/>
            <a:ext cx="586154" cy="2696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8335106" y="4032739"/>
            <a:ext cx="116058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62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059"/>
    </mc:Choice>
    <mc:Fallback xmlns="">
      <p:transition spd="slow" advTm="5805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9389" y="365126"/>
            <a:ext cx="11203807" cy="865798"/>
          </a:xfrm>
        </p:spPr>
        <p:txBody>
          <a:bodyPr>
            <a:noAutofit/>
          </a:bodyPr>
          <a:lstStyle/>
          <a:p>
            <a:pPr marL="400050" lvl="1" algn="l"/>
            <a:r>
              <a:rPr lang="cs-CZ" sz="3200" dirty="0">
                <a:solidFill>
                  <a:schemeClr val="accent1"/>
                </a:solidFill>
                <a:latin typeface="+mj-lt"/>
              </a:rPr>
              <a:t>Uprostřed města postavili architektonicky nevyhovující budovu.</a:t>
            </a:r>
            <a:endParaRPr lang="cs-CZ" sz="3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500554"/>
            <a:ext cx="7886700" cy="4806461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cs-CZ" sz="2200" dirty="0"/>
              <a:t>		</a:t>
            </a:r>
            <a:r>
              <a:rPr lang="cs-CZ" sz="2200" b="1" dirty="0"/>
              <a:t>postavili</a:t>
            </a:r>
          </a:p>
          <a:p>
            <a:pPr marL="914400" lvl="2" indent="0">
              <a:buNone/>
            </a:pPr>
            <a:r>
              <a:rPr lang="cs-CZ" sz="2200" dirty="0"/>
              <a:t>		přísudek</a:t>
            </a:r>
          </a:p>
          <a:p>
            <a:pPr marL="0" indent="0">
              <a:buNone/>
            </a:pPr>
            <a:r>
              <a:rPr lang="cs-CZ" sz="2200" dirty="0"/>
              <a:t>	P, k		D, a				D, r</a:t>
            </a:r>
          </a:p>
          <a:p>
            <a:pPr marL="0" indent="0">
              <a:buNone/>
            </a:pPr>
            <a:r>
              <a:rPr lang="cs-CZ" sz="2200" b="1" dirty="0"/>
              <a:t>(oni) 		uprostřed města 			budovu</a:t>
            </a:r>
          </a:p>
          <a:p>
            <a:pPr marL="0" indent="0">
              <a:buNone/>
            </a:pPr>
            <a:r>
              <a:rPr lang="cs-CZ" sz="2200" dirty="0"/>
              <a:t>podmět 		PU místa			předmět</a:t>
            </a:r>
          </a:p>
          <a:p>
            <a:pPr marL="0" indent="0">
              <a:buNone/>
            </a:pPr>
            <a:r>
              <a:rPr lang="cs-CZ" sz="2200" dirty="0"/>
              <a:t>všeobecný 				D, k</a:t>
            </a:r>
          </a:p>
          <a:p>
            <a:pPr marL="0" indent="0">
              <a:buNone/>
            </a:pPr>
            <a:r>
              <a:rPr lang="cs-CZ" sz="2200" dirty="0"/>
              <a:t>					</a:t>
            </a:r>
            <a:r>
              <a:rPr lang="cs-CZ" sz="2200" b="1" dirty="0"/>
              <a:t>nevyhovující</a:t>
            </a:r>
          </a:p>
          <a:p>
            <a:pPr marL="0" indent="0">
              <a:buNone/>
            </a:pPr>
            <a:r>
              <a:rPr lang="cs-CZ" sz="2200" dirty="0"/>
              <a:t>					přívlastek</a:t>
            </a:r>
          </a:p>
          <a:p>
            <a:pPr marL="0" indent="0">
              <a:buNone/>
            </a:pPr>
            <a:r>
              <a:rPr lang="cs-CZ" sz="2200" dirty="0"/>
              <a:t>				D, a</a:t>
            </a:r>
          </a:p>
          <a:p>
            <a:pPr marL="0" indent="0">
              <a:buNone/>
            </a:pPr>
            <a:r>
              <a:rPr lang="cs-CZ" sz="2200" dirty="0"/>
              <a:t>				</a:t>
            </a:r>
            <a:r>
              <a:rPr lang="cs-CZ" sz="2200" b="1" dirty="0"/>
              <a:t>architektonicky</a:t>
            </a:r>
          </a:p>
          <a:p>
            <a:pPr marL="0" indent="0">
              <a:buNone/>
            </a:pPr>
            <a:r>
              <a:rPr lang="cs-CZ" sz="2200" dirty="0"/>
              <a:t>				PU zřetele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2461846" y="1770185"/>
            <a:ext cx="2719754" cy="984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5181601" y="1770185"/>
            <a:ext cx="211015" cy="984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5603632" y="1770185"/>
            <a:ext cx="3458307" cy="984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>
            <a:off x="7455878" y="3024554"/>
            <a:ext cx="1606061" cy="1043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>
            <a:off x="6518032" y="4302369"/>
            <a:ext cx="814753" cy="996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65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140"/>
    </mc:Choice>
    <mc:Fallback xmlns="">
      <p:transition spd="slow" advTm="12614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Ze zkouškového období je mi vždycky špatně.</a:t>
            </a:r>
            <a:endParaRPr lang="cs-CZ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				</a:t>
            </a:r>
            <a:r>
              <a:rPr lang="cs-CZ" b="1" dirty="0"/>
              <a:t>je špatně</a:t>
            </a:r>
          </a:p>
          <a:p>
            <a:pPr marL="0" indent="0">
              <a:buNone/>
            </a:pPr>
            <a:r>
              <a:rPr lang="cs-CZ" dirty="0"/>
              <a:t>				přísudek</a:t>
            </a:r>
          </a:p>
          <a:p>
            <a:pPr marL="0" indent="0">
              <a:buNone/>
            </a:pPr>
            <a:r>
              <a:rPr lang="cs-CZ" dirty="0"/>
              <a:t>	D, a		D, r				D, a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z období	mi				vždycky</a:t>
            </a:r>
          </a:p>
          <a:p>
            <a:pPr marL="0" indent="0">
              <a:buNone/>
            </a:pPr>
            <a:r>
              <a:rPr lang="cs-CZ" dirty="0"/>
              <a:t>	PU příčiny	PU </a:t>
            </a:r>
            <a:r>
              <a:rPr lang="cs-CZ" dirty="0" err="1"/>
              <a:t>proživatele</a:t>
            </a:r>
            <a:r>
              <a:rPr lang="cs-CZ" dirty="0"/>
              <a:t> 		PU času</a:t>
            </a:r>
          </a:p>
          <a:p>
            <a:pPr marL="0" indent="0">
              <a:buNone/>
            </a:pPr>
            <a:r>
              <a:rPr lang="cs-CZ" dirty="0"/>
              <a:t>D, k			děje </a:t>
            </a:r>
          </a:p>
          <a:p>
            <a:pPr marL="0" indent="0">
              <a:buNone/>
            </a:pPr>
            <a:r>
              <a:rPr lang="cs-CZ" b="1" dirty="0"/>
              <a:t>zkouškového</a:t>
            </a:r>
          </a:p>
          <a:p>
            <a:pPr marL="0" indent="0">
              <a:buNone/>
            </a:pPr>
            <a:r>
              <a:rPr lang="cs-CZ" dirty="0"/>
              <a:t>přívlastek</a:t>
            </a:r>
          </a:p>
          <a:p>
            <a:pPr marL="0" indent="0">
              <a:buNone/>
            </a:pPr>
            <a:r>
              <a:rPr lang="cs-CZ" dirty="0"/>
              <a:t>					</a:t>
            </a:r>
            <a:r>
              <a:rPr lang="cs-CZ" dirty="0">
                <a:solidFill>
                  <a:schemeClr val="accent6"/>
                </a:solidFill>
              </a:rPr>
              <a:t>Věta bezpodmětná!</a:t>
            </a:r>
          </a:p>
        </p:txBody>
      </p:sp>
      <p:cxnSp>
        <p:nvCxnSpPr>
          <p:cNvPr id="6" name="Přímá spojnice 5"/>
          <p:cNvCxnSpPr/>
          <p:nvPr/>
        </p:nvCxnSpPr>
        <p:spPr>
          <a:xfrm flipH="1">
            <a:off x="2354496" y="2162769"/>
            <a:ext cx="2555631" cy="1043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1651111" y="3543267"/>
            <a:ext cx="703385" cy="1125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3920448" y="2192215"/>
            <a:ext cx="1266092" cy="1043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5600867" y="2192215"/>
            <a:ext cx="2391508" cy="1043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56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183"/>
    </mc:Choice>
    <mc:Fallback xmlns="">
      <p:transition spd="slow" advTm="113183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Unavený z práce dětem k večeři jen namazal chleba.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825625"/>
            <a:ext cx="814021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		</a:t>
            </a:r>
            <a:r>
              <a:rPr lang="cs-CZ" sz="2300" dirty="0"/>
              <a:t>				</a:t>
            </a:r>
            <a:r>
              <a:rPr lang="cs-CZ" sz="2200" b="1" dirty="0"/>
              <a:t>namazal</a:t>
            </a:r>
          </a:p>
          <a:p>
            <a:pPr marL="0" indent="0">
              <a:buNone/>
            </a:pPr>
            <a:r>
              <a:rPr lang="cs-CZ" sz="2200" dirty="0"/>
              <a:t>						přísudek</a:t>
            </a:r>
          </a:p>
          <a:p>
            <a:pPr marL="0" indent="0">
              <a:buNone/>
            </a:pPr>
            <a:r>
              <a:rPr lang="cs-CZ" sz="2200" dirty="0"/>
              <a:t>P, k			D, a		D, a	D, a	D, r</a:t>
            </a:r>
          </a:p>
          <a:p>
            <a:pPr marL="0" indent="0">
              <a:buNone/>
            </a:pPr>
            <a:r>
              <a:rPr lang="cs-CZ" sz="2200" b="1" dirty="0"/>
              <a:t>(on)		unavený 	dětem 	k večeři 	chleba</a:t>
            </a:r>
          </a:p>
          <a:p>
            <a:pPr marL="0" indent="0">
              <a:buNone/>
            </a:pPr>
            <a:r>
              <a:rPr lang="cs-CZ" sz="2200" dirty="0"/>
              <a:t>podmět		doplněk 	PU 	PU účelu 	předmět</a:t>
            </a:r>
          </a:p>
          <a:p>
            <a:pPr marL="0" indent="0">
              <a:buNone/>
            </a:pPr>
            <a:r>
              <a:rPr lang="cs-CZ" sz="2200" dirty="0"/>
              <a:t>nevyjádřený			prospěchu</a:t>
            </a:r>
          </a:p>
          <a:p>
            <a:pPr marL="0" indent="0">
              <a:buNone/>
            </a:pPr>
            <a:r>
              <a:rPr lang="cs-CZ" sz="2200" dirty="0"/>
              <a:t>			D, a</a:t>
            </a:r>
          </a:p>
          <a:p>
            <a:pPr marL="0" indent="0">
              <a:buNone/>
            </a:pPr>
            <a:r>
              <a:rPr lang="cs-CZ" sz="2200" dirty="0"/>
              <a:t>	D, k		</a:t>
            </a:r>
            <a:r>
              <a:rPr lang="cs-CZ" sz="2200" b="1" dirty="0"/>
              <a:t>z práce</a:t>
            </a:r>
          </a:p>
          <a:p>
            <a:pPr marL="0" indent="0">
              <a:buNone/>
            </a:pPr>
            <a:r>
              <a:rPr lang="cs-CZ" sz="2200" dirty="0"/>
              <a:t>			PU příčiny		</a:t>
            </a:r>
            <a:r>
              <a:rPr lang="cs-CZ" sz="2200" dirty="0">
                <a:solidFill>
                  <a:schemeClr val="accent1"/>
                </a:solidFill>
              </a:rPr>
              <a:t>jen = částice vytýkací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4829909" y="2250831"/>
            <a:ext cx="3001107" cy="984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2403232" y="2250831"/>
            <a:ext cx="5322277" cy="984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6471138" y="2250831"/>
            <a:ext cx="1629508" cy="984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7467601" y="2250831"/>
            <a:ext cx="855785" cy="984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 flipV="1">
            <a:off x="8440615" y="2250831"/>
            <a:ext cx="691662" cy="984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H="1" flipV="1">
            <a:off x="4736124" y="3552092"/>
            <a:ext cx="644769" cy="1430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Volný tvar 15"/>
          <p:cNvSpPr/>
          <p:nvPr/>
        </p:nvSpPr>
        <p:spPr>
          <a:xfrm>
            <a:off x="2414954" y="3528646"/>
            <a:ext cx="2110154" cy="1601860"/>
          </a:xfrm>
          <a:custGeom>
            <a:avLst/>
            <a:gdLst>
              <a:gd name="connsiteX0" fmla="*/ 0 w 2110154"/>
              <a:gd name="connsiteY0" fmla="*/ 0 h 1601860"/>
              <a:gd name="connsiteX1" fmla="*/ 832338 w 2110154"/>
              <a:gd name="connsiteY1" fmla="*/ 1441939 h 1601860"/>
              <a:gd name="connsiteX2" fmla="*/ 1676400 w 2110154"/>
              <a:gd name="connsiteY2" fmla="*/ 1406769 h 1601860"/>
              <a:gd name="connsiteX3" fmla="*/ 2110154 w 2110154"/>
              <a:gd name="connsiteY3" fmla="*/ 23446 h 1601860"/>
              <a:gd name="connsiteX4" fmla="*/ 2110154 w 2110154"/>
              <a:gd name="connsiteY4" fmla="*/ 23446 h 1601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0154" h="1601860">
                <a:moveTo>
                  <a:pt x="0" y="0"/>
                </a:moveTo>
                <a:cubicBezTo>
                  <a:pt x="276469" y="603739"/>
                  <a:pt x="552938" y="1207478"/>
                  <a:pt x="832338" y="1441939"/>
                </a:cubicBezTo>
                <a:cubicBezTo>
                  <a:pt x="1111738" y="1676401"/>
                  <a:pt x="1463431" y="1643184"/>
                  <a:pt x="1676400" y="1406769"/>
                </a:cubicBezTo>
                <a:cubicBezTo>
                  <a:pt x="1889369" y="1170354"/>
                  <a:pt x="2110154" y="23446"/>
                  <a:pt x="2110154" y="23446"/>
                </a:cubicBezTo>
                <a:lnTo>
                  <a:pt x="2110154" y="23446"/>
                </a:lnTo>
              </a:path>
            </a:pathLst>
          </a:custGeom>
          <a:noFill/>
          <a:ln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867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648"/>
    </mc:Choice>
    <mc:Fallback xmlns="">
      <p:transition spd="slow" advTm="188648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8521" y="365127"/>
            <a:ext cx="10751419" cy="1325563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K buzení mohou neslyšící používat vibrační budíky na telefonech.</a:t>
            </a:r>
            <a:endParaRPr lang="cs-CZ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825625"/>
            <a:ext cx="838639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		mohou používat</a:t>
            </a:r>
          </a:p>
          <a:p>
            <a:pPr marL="0" indent="0">
              <a:buNone/>
            </a:pPr>
            <a:r>
              <a:rPr lang="cs-CZ" dirty="0"/>
              <a:t>		přísudek</a:t>
            </a:r>
          </a:p>
          <a:p>
            <a:pPr marL="0" indent="0">
              <a:buNone/>
            </a:pPr>
            <a:r>
              <a:rPr lang="cs-CZ" dirty="0"/>
              <a:t>D, a			P, k			D, r</a:t>
            </a:r>
          </a:p>
          <a:p>
            <a:pPr marL="0" indent="0">
              <a:buNone/>
            </a:pPr>
            <a:r>
              <a:rPr lang="cs-CZ" b="1" dirty="0"/>
              <a:t>k buzení 		neslyšící 		budíky</a:t>
            </a:r>
          </a:p>
          <a:p>
            <a:pPr marL="0" indent="0">
              <a:buNone/>
            </a:pPr>
            <a:r>
              <a:rPr lang="cs-CZ" dirty="0"/>
              <a:t>PU účelu 		podmět 		předmět</a:t>
            </a:r>
          </a:p>
          <a:p>
            <a:pPr marL="0" indent="0">
              <a:buNone/>
            </a:pPr>
            <a:r>
              <a:rPr lang="cs-CZ" dirty="0"/>
              <a:t>					D, k		D, a</a:t>
            </a:r>
          </a:p>
          <a:p>
            <a:pPr marL="0" indent="0">
              <a:buNone/>
            </a:pPr>
            <a:r>
              <a:rPr lang="cs-CZ" dirty="0"/>
              <a:t>				</a:t>
            </a:r>
            <a:r>
              <a:rPr lang="cs-CZ" b="1" dirty="0"/>
              <a:t>vibrační 		na </a:t>
            </a:r>
            <a:r>
              <a:rPr lang="cs-CZ" b="1" dirty="0" err="1"/>
              <a:t>telef</a:t>
            </a:r>
            <a:r>
              <a:rPr lang="cs-CZ" b="1" dirty="0"/>
              <a:t>.</a:t>
            </a:r>
          </a:p>
          <a:p>
            <a:pPr marL="0" indent="0">
              <a:buNone/>
            </a:pPr>
            <a:r>
              <a:rPr lang="cs-CZ" dirty="0"/>
              <a:t>				přívlastek 		přívlastek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2649415" y="2215663"/>
            <a:ext cx="2239108" cy="1195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5087815" y="2215663"/>
            <a:ext cx="562708" cy="1195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5369169" y="2215663"/>
            <a:ext cx="2895600" cy="1195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6564923" y="3751386"/>
            <a:ext cx="1699846" cy="1230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 flipV="1">
            <a:off x="8264770" y="3751386"/>
            <a:ext cx="1055077" cy="1230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07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943"/>
    </mc:Choice>
    <mc:Fallback xmlns="">
      <p:transition spd="slow" advTm="57943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58B85-DA20-4683-957B-AB41CF4CA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Podle redakce patří mezi pět vzhledově nejlepších druhů cukroví i </a:t>
            </a:r>
            <a:r>
              <a:rPr lang="cs-CZ" sz="3200" dirty="0" err="1">
                <a:solidFill>
                  <a:schemeClr val="accent1"/>
                </a:solidFill>
              </a:rPr>
              <a:t>pracny</a:t>
            </a:r>
            <a:r>
              <a:rPr lang="cs-CZ" sz="3200" dirty="0">
                <a:solidFill>
                  <a:schemeClr val="accent1"/>
                </a:solidFill>
              </a:rPr>
              <a:t> slepené čokoládou do věžiček.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EC01EF-6945-4363-B9B5-C33B18999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	</a:t>
            </a:r>
            <a:r>
              <a:rPr lang="cs-CZ" sz="2600" b="1" dirty="0"/>
              <a:t>patří</a:t>
            </a:r>
          </a:p>
          <a:p>
            <a:pPr marL="0" indent="0">
              <a:buNone/>
            </a:pPr>
            <a:r>
              <a:rPr lang="cs-CZ" sz="2600" dirty="0"/>
              <a:t>D, a	přísudek 	D, a (r)			P, k</a:t>
            </a:r>
          </a:p>
          <a:p>
            <a:pPr marL="0" indent="0">
              <a:buNone/>
            </a:pPr>
            <a:r>
              <a:rPr lang="cs-CZ" sz="2600" b="1" dirty="0"/>
              <a:t>podle </a:t>
            </a:r>
            <a:r>
              <a:rPr lang="cs-CZ" sz="2600" b="1" dirty="0" err="1"/>
              <a:t>red</a:t>
            </a:r>
            <a:r>
              <a:rPr lang="cs-CZ" sz="2600" b="1" dirty="0"/>
              <a:t>. 	mezi pět				</a:t>
            </a:r>
            <a:r>
              <a:rPr lang="cs-CZ" sz="2600" b="1" dirty="0" err="1"/>
              <a:t>pracny</a:t>
            </a:r>
            <a:endParaRPr lang="cs-CZ" sz="2600" b="1" dirty="0"/>
          </a:p>
          <a:p>
            <a:pPr marL="0" indent="0">
              <a:buNone/>
            </a:pPr>
            <a:r>
              <a:rPr lang="cs-CZ" sz="2600"/>
              <a:t>PU zřetele    PU </a:t>
            </a:r>
            <a:r>
              <a:rPr lang="cs-CZ" sz="2600" dirty="0"/>
              <a:t>místa/zahrnutí (předmět)	D, r		podmět	D, k</a:t>
            </a:r>
          </a:p>
          <a:p>
            <a:pPr marL="0" indent="0">
              <a:buNone/>
            </a:pPr>
            <a:r>
              <a:rPr lang="cs-CZ" sz="2600" dirty="0"/>
              <a:t>					</a:t>
            </a:r>
            <a:r>
              <a:rPr lang="cs-CZ" sz="2600" b="1" dirty="0"/>
              <a:t>druhů</a:t>
            </a:r>
            <a:r>
              <a:rPr lang="cs-CZ" sz="2600" dirty="0"/>
              <a:t>	D, r		</a:t>
            </a:r>
            <a:r>
              <a:rPr lang="cs-CZ" sz="2600" b="1" dirty="0"/>
              <a:t>slepené</a:t>
            </a:r>
          </a:p>
          <a:p>
            <a:pPr marL="0" indent="0">
              <a:buNone/>
            </a:pPr>
            <a:r>
              <a:rPr lang="cs-CZ" sz="2600" dirty="0"/>
              <a:t>				D, k	přívlastek	D, r	přívlastek	D, a	</a:t>
            </a:r>
          </a:p>
          <a:p>
            <a:pPr marL="0" indent="0">
              <a:buNone/>
            </a:pPr>
            <a:r>
              <a:rPr lang="cs-CZ" sz="2600" dirty="0"/>
              <a:t>			</a:t>
            </a:r>
            <a:r>
              <a:rPr lang="cs-CZ" sz="2600" b="1" dirty="0"/>
              <a:t>nejlepších 	cukroví 	čokoládou		do věžiček</a:t>
            </a:r>
          </a:p>
          <a:p>
            <a:pPr marL="0" indent="0">
              <a:buNone/>
            </a:pPr>
            <a:r>
              <a:rPr lang="cs-CZ" sz="2600" dirty="0"/>
              <a:t>		D, a	přívlastek 	přívlastek 	PU prostředku 	PU </a:t>
            </a:r>
            <a:r>
              <a:rPr lang="cs-CZ" sz="2600" dirty="0" err="1"/>
              <a:t>výsl</a:t>
            </a:r>
            <a:r>
              <a:rPr lang="cs-CZ" sz="2600" dirty="0"/>
              <a:t>. děje</a:t>
            </a:r>
          </a:p>
          <a:p>
            <a:pPr marL="0" indent="0">
              <a:buNone/>
            </a:pPr>
            <a:r>
              <a:rPr lang="cs-CZ" sz="2600" dirty="0"/>
              <a:t>		</a:t>
            </a:r>
            <a:r>
              <a:rPr lang="cs-CZ" sz="2600" b="1" dirty="0"/>
              <a:t>vzhledově	</a:t>
            </a:r>
            <a:r>
              <a:rPr lang="cs-CZ" sz="2600" dirty="0"/>
              <a:t>			</a:t>
            </a:r>
          </a:p>
          <a:p>
            <a:pPr marL="0" indent="0">
              <a:buNone/>
            </a:pPr>
            <a:r>
              <a:rPr lang="cs-CZ" sz="2600" dirty="0"/>
              <a:t>		PU zřetele 				</a:t>
            </a:r>
            <a:r>
              <a:rPr lang="cs-CZ" sz="2600" dirty="0">
                <a:solidFill>
                  <a:srgbClr val="00B050"/>
                </a:solidFill>
              </a:rPr>
              <a:t>i - částice</a:t>
            </a:r>
            <a:endParaRPr lang="cs-CZ" dirty="0">
              <a:solidFill>
                <a:srgbClr val="00B050"/>
              </a:solidFill>
            </a:endParaRP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A0B8352B-FDDF-4EE0-940B-09CFB63C6470}"/>
              </a:ext>
            </a:extLst>
          </p:cNvPr>
          <p:cNvCxnSpPr/>
          <p:nvPr/>
        </p:nvCxnSpPr>
        <p:spPr>
          <a:xfrm flipV="1">
            <a:off x="1371600" y="2146434"/>
            <a:ext cx="736333" cy="558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C209A7AC-2D25-41EE-8839-E7890341A194}"/>
              </a:ext>
            </a:extLst>
          </p:cNvPr>
          <p:cNvCxnSpPr>
            <a:cxnSpLocks/>
          </p:cNvCxnSpPr>
          <p:nvPr/>
        </p:nvCxnSpPr>
        <p:spPr>
          <a:xfrm flipH="1" flipV="1">
            <a:off x="2260333" y="2146434"/>
            <a:ext cx="1137385" cy="558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311C7D91-7FB0-4968-B978-476C6E4DD5F2}"/>
              </a:ext>
            </a:extLst>
          </p:cNvPr>
          <p:cNvCxnSpPr>
            <a:cxnSpLocks/>
          </p:cNvCxnSpPr>
          <p:nvPr/>
        </p:nvCxnSpPr>
        <p:spPr>
          <a:xfrm flipH="1" flipV="1">
            <a:off x="3850105" y="2954956"/>
            <a:ext cx="1857677" cy="596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B8379427-FAE5-4EE4-B3F5-5080859F4B5E}"/>
              </a:ext>
            </a:extLst>
          </p:cNvPr>
          <p:cNvCxnSpPr>
            <a:cxnSpLocks/>
          </p:cNvCxnSpPr>
          <p:nvPr/>
        </p:nvCxnSpPr>
        <p:spPr>
          <a:xfrm flipH="1">
            <a:off x="4379495" y="3821229"/>
            <a:ext cx="1559292" cy="596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7FD52273-FBBB-4904-B81A-99FFBE8D50BB}"/>
              </a:ext>
            </a:extLst>
          </p:cNvPr>
          <p:cNvCxnSpPr>
            <a:cxnSpLocks/>
          </p:cNvCxnSpPr>
          <p:nvPr/>
        </p:nvCxnSpPr>
        <p:spPr>
          <a:xfrm flipH="1">
            <a:off x="3330341" y="4681054"/>
            <a:ext cx="749166" cy="5647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5ECDF3BE-DCCE-4F23-9F01-546B99612E92}"/>
              </a:ext>
            </a:extLst>
          </p:cNvPr>
          <p:cNvCxnSpPr>
            <a:cxnSpLocks/>
          </p:cNvCxnSpPr>
          <p:nvPr/>
        </p:nvCxnSpPr>
        <p:spPr>
          <a:xfrm>
            <a:off x="5986913" y="3821229"/>
            <a:ext cx="109087" cy="596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576C0D81-3C1F-4857-878E-3E7494E4B374}"/>
              </a:ext>
            </a:extLst>
          </p:cNvPr>
          <p:cNvCxnSpPr>
            <a:cxnSpLocks/>
          </p:cNvCxnSpPr>
          <p:nvPr/>
        </p:nvCxnSpPr>
        <p:spPr>
          <a:xfrm>
            <a:off x="2260333" y="2146434"/>
            <a:ext cx="5459128" cy="558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1D28F167-923D-4C02-823B-92A25BB0BC4E}"/>
              </a:ext>
            </a:extLst>
          </p:cNvPr>
          <p:cNvCxnSpPr>
            <a:cxnSpLocks/>
          </p:cNvCxnSpPr>
          <p:nvPr/>
        </p:nvCxnSpPr>
        <p:spPr>
          <a:xfrm>
            <a:off x="7806088" y="3025508"/>
            <a:ext cx="913599" cy="5262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145527BF-5620-4B87-B0C4-4A5AC6CD1E09}"/>
              </a:ext>
            </a:extLst>
          </p:cNvPr>
          <p:cNvCxnSpPr>
            <a:cxnSpLocks/>
          </p:cNvCxnSpPr>
          <p:nvPr/>
        </p:nvCxnSpPr>
        <p:spPr>
          <a:xfrm flipH="1">
            <a:off x="7806088" y="3821229"/>
            <a:ext cx="847425" cy="510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CA9422AB-9F27-405D-8230-2962F8642756}"/>
              </a:ext>
            </a:extLst>
          </p:cNvPr>
          <p:cNvCxnSpPr>
            <a:cxnSpLocks/>
          </p:cNvCxnSpPr>
          <p:nvPr/>
        </p:nvCxnSpPr>
        <p:spPr>
          <a:xfrm>
            <a:off x="9079631" y="3821228"/>
            <a:ext cx="1411906" cy="510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397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1009"/>
    </mc:Choice>
    <mc:Fallback xmlns="">
      <p:transition spd="slow" advTm="27100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070ADE-73D8-44E3-875B-DCFCFB808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Pamatujete ještě?</a:t>
            </a:r>
          </a:p>
          <a:p>
            <a:pPr marL="0" indent="0">
              <a:buNone/>
            </a:pPr>
            <a:r>
              <a:rPr lang="cs-CZ" dirty="0"/>
              <a:t>morfematicky: </a:t>
            </a:r>
            <a:r>
              <a:rPr lang="cs-CZ" dirty="0">
                <a:solidFill>
                  <a:schemeClr val="accent1"/>
                </a:solidFill>
              </a:rPr>
              <a:t>SLEPENÉ</a:t>
            </a:r>
            <a:r>
              <a:rPr lang="cs-CZ" dirty="0"/>
              <a:t>, </a:t>
            </a:r>
            <a:r>
              <a:rPr lang="cs-CZ" dirty="0">
                <a:solidFill>
                  <a:schemeClr val="accent1"/>
                </a:solidFill>
              </a:rPr>
              <a:t>VĚŽIČEK</a:t>
            </a:r>
          </a:p>
          <a:p>
            <a:pPr marL="0" indent="0">
              <a:buNone/>
            </a:pPr>
            <a:r>
              <a:rPr lang="cs-CZ" dirty="0"/>
              <a:t>slovotvorně: </a:t>
            </a:r>
            <a:r>
              <a:rPr lang="cs-CZ" dirty="0">
                <a:solidFill>
                  <a:schemeClr val="accent1"/>
                </a:solidFill>
              </a:rPr>
              <a:t>POLEVA</a:t>
            </a:r>
            <a:r>
              <a:rPr lang="cs-CZ" dirty="0"/>
              <a:t>, </a:t>
            </a:r>
            <a:r>
              <a:rPr lang="cs-CZ" dirty="0">
                <a:solidFill>
                  <a:schemeClr val="accent1"/>
                </a:solidFill>
              </a:rPr>
              <a:t>VZHLEDOVĚ</a:t>
            </a:r>
          </a:p>
          <a:p>
            <a:pPr marL="0" indent="0">
              <a:buNone/>
            </a:pPr>
            <a:r>
              <a:rPr lang="cs-CZ" dirty="0"/>
              <a:t>změňte pouze jedinou morfologickou kategorii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accent1"/>
                </a:solidFill>
              </a:rPr>
              <a:t>NEPŘINESL JSI 		vid			?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accent1"/>
                </a:solidFill>
              </a:rPr>
              <a:t>NEPŘINESL JSI 		způsob			?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accent1"/>
                </a:solidFill>
              </a:rPr>
              <a:t>PATŘÍ 			slovesný rod		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154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115"/>
    </mc:Choice>
    <mc:Fallback xmlns="">
      <p:transition spd="slow" advTm="2211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64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závislostní stromy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0768"/>
            <a:ext cx="9372600" cy="5112568"/>
          </a:xfrm>
        </p:spPr>
        <p:txBody>
          <a:bodyPr>
            <a:noAutofit/>
          </a:bodyPr>
          <a:lstStyle/>
          <a:p>
            <a:r>
              <a:rPr lang="cs-CZ" sz="3000" dirty="0"/>
              <a:t>prostorový způsob zachycení vztahů ve větě</a:t>
            </a:r>
          </a:p>
          <a:p>
            <a:r>
              <a:rPr lang="cs-CZ" sz="3000" dirty="0"/>
              <a:t>uzly a hrany				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			člen řídící</a:t>
            </a:r>
          </a:p>
          <a:p>
            <a:pPr marL="0" indent="0">
              <a:buNone/>
            </a:pPr>
            <a:r>
              <a:rPr lang="cs-CZ" sz="3000" dirty="0"/>
              <a:t>	P, k				D, r</a:t>
            </a:r>
          </a:p>
          <a:p>
            <a:pPr marL="0" indent="0">
              <a:buNone/>
            </a:pPr>
            <a:r>
              <a:rPr lang="cs-CZ" sz="3000" dirty="0"/>
              <a:t>členy závislý				člen závislý</a:t>
            </a:r>
          </a:p>
          <a:p>
            <a:pPr marL="0" indent="0">
              <a:buNone/>
            </a:pPr>
            <a:r>
              <a:rPr lang="cs-CZ" sz="3000" dirty="0"/>
              <a:t>					D, k</a:t>
            </a:r>
          </a:p>
          <a:p>
            <a:pPr marL="0" indent="0">
              <a:buNone/>
            </a:pPr>
            <a:r>
              <a:rPr lang="cs-CZ" sz="3000" dirty="0"/>
              <a:t>				člen závislý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2596158" y="3897052"/>
            <a:ext cx="144016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223792" y="3897052"/>
            <a:ext cx="374441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5661562" y="4998857"/>
            <a:ext cx="194421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64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061"/>
    </mc:Choice>
    <mc:Fallback xmlns="">
      <p:transition spd="slow" advTm="87061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070ADE-73D8-44E3-875B-DCFCFB808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77516"/>
            <a:ext cx="10827619" cy="55994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S-LEP-Ø-EN-É		slov. </a:t>
            </a:r>
            <a:r>
              <a:rPr lang="cs-CZ" dirty="0" err="1">
                <a:solidFill>
                  <a:schemeClr val="accent1"/>
                </a:solidFill>
              </a:rPr>
              <a:t>pref</a:t>
            </a:r>
            <a:r>
              <a:rPr lang="cs-CZ" dirty="0">
                <a:solidFill>
                  <a:schemeClr val="accent1"/>
                </a:solidFill>
              </a:rPr>
              <a:t>. – kořen – kmen. </a:t>
            </a:r>
            <a:r>
              <a:rPr lang="cs-CZ" dirty="0" err="1">
                <a:solidFill>
                  <a:schemeClr val="accent1"/>
                </a:solidFill>
              </a:rPr>
              <a:t>suf</a:t>
            </a:r>
            <a:r>
              <a:rPr lang="cs-CZ" dirty="0">
                <a:solidFill>
                  <a:schemeClr val="accent1"/>
                </a:solidFill>
              </a:rPr>
              <a:t>. – NTS </a:t>
            </a:r>
            <a:r>
              <a:rPr lang="cs-CZ" dirty="0" err="1">
                <a:solidFill>
                  <a:schemeClr val="accent1"/>
                </a:solidFill>
              </a:rPr>
              <a:t>příč</a:t>
            </a:r>
            <a:r>
              <a:rPr lang="cs-CZ" dirty="0">
                <a:solidFill>
                  <a:schemeClr val="accent1"/>
                </a:solidFill>
              </a:rPr>
              <a:t>. </a:t>
            </a:r>
            <a:r>
              <a:rPr lang="cs-CZ" dirty="0" err="1">
                <a:solidFill>
                  <a:schemeClr val="accent1"/>
                </a:solidFill>
              </a:rPr>
              <a:t>tr</a:t>
            </a:r>
            <a:r>
              <a:rPr lang="cs-CZ" dirty="0">
                <a:solidFill>
                  <a:schemeClr val="accent1"/>
                </a:solidFill>
              </a:rPr>
              <a:t>. – pád. </a:t>
            </a:r>
            <a:r>
              <a:rPr lang="cs-CZ" dirty="0" err="1">
                <a:solidFill>
                  <a:schemeClr val="accent1"/>
                </a:solidFill>
              </a:rPr>
              <a:t>konc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VĚŽ-IČ(-)EK-Ø		kořen – </a:t>
            </a:r>
            <a:r>
              <a:rPr lang="cs-CZ" dirty="0" err="1">
                <a:solidFill>
                  <a:schemeClr val="accent1"/>
                </a:solidFill>
              </a:rPr>
              <a:t>slovotv</a:t>
            </a:r>
            <a:r>
              <a:rPr lang="cs-CZ" dirty="0">
                <a:solidFill>
                  <a:schemeClr val="accent1"/>
                </a:solidFill>
              </a:rPr>
              <a:t>. příp. (– </a:t>
            </a:r>
            <a:r>
              <a:rPr lang="cs-CZ" dirty="0" err="1">
                <a:solidFill>
                  <a:schemeClr val="accent1"/>
                </a:solidFill>
              </a:rPr>
              <a:t>slovotv</a:t>
            </a:r>
            <a:r>
              <a:rPr lang="cs-CZ" dirty="0">
                <a:solidFill>
                  <a:schemeClr val="accent1"/>
                </a:solidFill>
              </a:rPr>
              <a:t>. příp.) – pádová </a:t>
            </a:r>
            <a:r>
              <a:rPr lang="cs-CZ" dirty="0" err="1">
                <a:solidFill>
                  <a:schemeClr val="accent1"/>
                </a:solidFill>
              </a:rPr>
              <a:t>konc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POLEV(A)		</a:t>
            </a:r>
            <a:r>
              <a:rPr lang="cs-CZ" dirty="0" err="1">
                <a:solidFill>
                  <a:schemeClr val="accent1"/>
                </a:solidFill>
              </a:rPr>
              <a:t>transflexe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POL-É-V-A(T)		sufixace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PO-LÍ(T)		prefixace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LÍ(T)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VZHLEDOV-Ě				sufixace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VZHLED-OV(Ý)			sufixace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VZHLED				</a:t>
            </a:r>
            <a:r>
              <a:rPr lang="cs-CZ" dirty="0" err="1">
                <a:solidFill>
                  <a:schemeClr val="accent1"/>
                </a:solidFill>
              </a:rPr>
              <a:t>transflexe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VZ-HLÉD-NOU(T)			prefixace + </a:t>
            </a:r>
            <a:r>
              <a:rPr lang="cs-CZ" dirty="0" err="1">
                <a:solidFill>
                  <a:schemeClr val="accent1"/>
                </a:solidFill>
              </a:rPr>
              <a:t>transflexe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HLED-Ě(T)				</a:t>
            </a:r>
          </a:p>
        </p:txBody>
      </p:sp>
    </p:spTree>
    <p:extLst>
      <p:ext uri="{BB962C8B-B14F-4D97-AF65-F5344CB8AC3E}">
        <p14:creationId xmlns:p14="http://schemas.microsoft.com/office/powerpoint/2010/main" val="379030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6249"/>
    </mc:Choice>
    <mc:Fallback xmlns="">
      <p:transition spd="slow" advTm="266249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070ADE-73D8-44E3-875B-DCFCFB808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7516"/>
            <a:ext cx="10515600" cy="55994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NEPŘINESL JSI 	vid			NEPŘINÁŠEL JSI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NEPŘINESL JSI 	způsob		NEPŘINES, NEPŘINESL BYS, BYL 							BYS NEPŘINESL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PATŘÍ 			slovesný rod		×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31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175"/>
    </mc:Choice>
    <mc:Fallback xmlns="">
      <p:transition spd="slow" advTm="5817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165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závislostní stromy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6318" y="1620748"/>
            <a:ext cx="9224481" cy="4853136"/>
          </a:xfrm>
        </p:spPr>
        <p:txBody>
          <a:bodyPr>
            <a:normAutofit/>
          </a:bodyPr>
          <a:lstStyle/>
          <a:p>
            <a:r>
              <a:rPr lang="cs-CZ" dirty="0"/>
              <a:t>prostorový způsob zachycení vztahů ve větě</a:t>
            </a:r>
          </a:p>
          <a:p>
            <a:r>
              <a:rPr lang="cs-CZ" dirty="0"/>
              <a:t>uzly a hrany</a:t>
            </a:r>
          </a:p>
          <a:p>
            <a:pPr marL="0" indent="0">
              <a:buNone/>
            </a:pPr>
            <a:r>
              <a:rPr lang="cs-CZ" dirty="0"/>
              <a:t>						horní uzel je vždycky</a:t>
            </a:r>
          </a:p>
          <a:p>
            <a:pPr marL="0" indent="0">
              <a:buNone/>
            </a:pPr>
            <a:r>
              <a:rPr lang="cs-CZ" dirty="0"/>
              <a:t>						</a:t>
            </a:r>
            <a:r>
              <a:rPr lang="cs-CZ" dirty="0">
                <a:solidFill>
                  <a:srgbClr val="FF0000"/>
                </a:solidFill>
              </a:rPr>
              <a:t>PŘÍSUDEK</a:t>
            </a:r>
          </a:p>
          <a:p>
            <a:pPr marL="0" indent="0">
              <a:buNone/>
            </a:pPr>
            <a:r>
              <a:rPr lang="cs-CZ" dirty="0"/>
              <a:t>			člen řídící</a:t>
            </a:r>
          </a:p>
          <a:p>
            <a:pPr marL="0" indent="0">
              <a:buNone/>
            </a:pPr>
            <a:r>
              <a:rPr lang="cs-CZ" dirty="0"/>
              <a:t>	P, k					D, r</a:t>
            </a:r>
          </a:p>
          <a:p>
            <a:pPr marL="0" indent="0">
              <a:buNone/>
            </a:pPr>
            <a:r>
              <a:rPr lang="cs-CZ" dirty="0"/>
              <a:t>členy závislý						člen závislý</a:t>
            </a:r>
          </a:p>
          <a:p>
            <a:pPr marL="0" indent="0">
              <a:buNone/>
            </a:pPr>
            <a:r>
              <a:rPr lang="cs-CZ" dirty="0"/>
              <a:t>						D, k</a:t>
            </a:r>
          </a:p>
          <a:p>
            <a:pPr marL="0" indent="0">
              <a:buNone/>
            </a:pPr>
            <a:r>
              <a:rPr lang="cs-CZ" dirty="0"/>
              <a:t>					člen závislý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2413248" y="4000590"/>
            <a:ext cx="144016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799856" y="4000590"/>
            <a:ext cx="374441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6600056" y="4919149"/>
            <a:ext cx="194421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5303912" y="3104964"/>
            <a:ext cx="1368152" cy="3600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3719736" y="3429000"/>
            <a:ext cx="1944216" cy="8956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8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914"/>
    </mc:Choice>
    <mc:Fallback xmlns="">
      <p:transition spd="slow" advTm="9191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165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závislostní stromy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3692" y="1600200"/>
            <a:ext cx="8217108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	Divočák okusoval mladou kukuřici.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	horní uzel je vždycky</a:t>
            </a:r>
          </a:p>
          <a:p>
            <a:pPr marL="0" indent="0">
              <a:buNone/>
            </a:pPr>
            <a:r>
              <a:rPr lang="cs-CZ" dirty="0"/>
              <a:t>					</a:t>
            </a:r>
            <a:r>
              <a:rPr lang="cs-CZ" dirty="0">
                <a:solidFill>
                  <a:srgbClr val="FF0000"/>
                </a:solidFill>
              </a:rPr>
              <a:t>PŘÍSUDEK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b="1" dirty="0"/>
              <a:t>okusoval</a:t>
            </a:r>
          </a:p>
          <a:p>
            <a:pPr marL="0" indent="0">
              <a:buNone/>
            </a:pPr>
            <a:r>
              <a:rPr lang="cs-CZ" dirty="0"/>
              <a:t>	P, k				D, r</a:t>
            </a:r>
          </a:p>
          <a:p>
            <a:pPr marL="0" indent="0">
              <a:buNone/>
            </a:pPr>
            <a:r>
              <a:rPr lang="cs-CZ" b="1" dirty="0"/>
              <a:t>Divočák</a:t>
            </a:r>
            <a:r>
              <a:rPr lang="cs-CZ" dirty="0"/>
              <a:t>					</a:t>
            </a:r>
            <a:r>
              <a:rPr lang="cs-CZ" b="1" dirty="0"/>
              <a:t>kukuřici</a:t>
            </a:r>
          </a:p>
          <a:p>
            <a:pPr marL="0" indent="0">
              <a:buNone/>
            </a:pPr>
            <a:r>
              <a:rPr lang="cs-CZ" dirty="0"/>
              <a:t>					D, k</a:t>
            </a:r>
          </a:p>
          <a:p>
            <a:pPr marL="0" indent="0">
              <a:buNone/>
            </a:pPr>
            <a:r>
              <a:rPr lang="cs-CZ" dirty="0"/>
              <a:t>				</a:t>
            </a:r>
            <a:r>
              <a:rPr lang="cs-CZ" b="1" dirty="0"/>
              <a:t>mladou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3150794" y="4000590"/>
            <a:ext cx="144016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799856" y="4000590"/>
            <a:ext cx="374441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6375204" y="5073306"/>
            <a:ext cx="194421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5303912" y="3104964"/>
            <a:ext cx="1368152" cy="3600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3719736" y="3429000"/>
            <a:ext cx="1944216" cy="8956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898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771"/>
    </mc:Choice>
    <mc:Fallback xmlns="">
      <p:transition spd="slow" advTm="3377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err="1"/>
              <a:t>projektivita</a:t>
            </a:r>
            <a:r>
              <a:rPr lang="cs-CZ" sz="3200" b="1" dirty="0"/>
              <a:t> konstrukce</a:t>
            </a:r>
            <a:br>
              <a:rPr lang="cs-CZ" sz="3200" dirty="0"/>
            </a:br>
            <a:r>
              <a:rPr lang="cs-CZ" sz="2400" dirty="0"/>
              <a:t>aby se to dalo číst zprava doleva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199"/>
            <a:ext cx="8229600" cy="4892675"/>
          </a:xfrm>
        </p:spPr>
        <p:txBody>
          <a:bodyPr>
            <a:normAutofit/>
          </a:bodyPr>
          <a:lstStyle/>
          <a:p>
            <a:pPr marL="1257300" lvl="3" indent="0">
              <a:buNone/>
            </a:pPr>
            <a:endParaRPr lang="cs-CZ" sz="3000" dirty="0"/>
          </a:p>
          <a:p>
            <a:pPr marL="1257300" lvl="3" indent="0">
              <a:buNone/>
            </a:pPr>
            <a:r>
              <a:rPr lang="cs-CZ" sz="3000" dirty="0"/>
              <a:t>Divočák okusoval mladou kukuřici.</a:t>
            </a:r>
          </a:p>
          <a:p>
            <a:pPr marL="0" indent="0">
              <a:buNone/>
            </a:pPr>
            <a:r>
              <a:rPr lang="cs-CZ" sz="3000" dirty="0"/>
              <a:t>				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		</a:t>
            </a:r>
            <a:r>
              <a:rPr lang="cs-CZ" sz="3000" b="1" dirty="0"/>
              <a:t>okusoval</a:t>
            </a:r>
          </a:p>
          <a:p>
            <a:pPr marL="0" indent="0">
              <a:buNone/>
            </a:pPr>
            <a:r>
              <a:rPr lang="cs-CZ" sz="3000" dirty="0"/>
              <a:t>	P, k				D, r</a:t>
            </a:r>
          </a:p>
          <a:p>
            <a:pPr marL="0" indent="0">
              <a:buNone/>
            </a:pPr>
            <a:r>
              <a:rPr lang="cs-CZ" sz="3000" b="1" dirty="0"/>
              <a:t>Divočák</a:t>
            </a:r>
            <a:r>
              <a:rPr lang="cs-CZ" sz="3000" dirty="0"/>
              <a:t>					</a:t>
            </a:r>
            <a:r>
              <a:rPr lang="cs-CZ" sz="3000" b="1" dirty="0"/>
              <a:t>kukuřici</a:t>
            </a:r>
          </a:p>
          <a:p>
            <a:pPr marL="0" indent="0">
              <a:buNone/>
            </a:pPr>
            <a:r>
              <a:rPr lang="cs-CZ" sz="3000" dirty="0"/>
              <a:t>					D, k</a:t>
            </a:r>
          </a:p>
          <a:p>
            <a:pPr marL="0" indent="0">
              <a:buNone/>
            </a:pPr>
            <a:r>
              <a:rPr lang="cs-CZ" sz="3000" dirty="0"/>
              <a:t>				</a:t>
            </a:r>
            <a:r>
              <a:rPr lang="cs-CZ" sz="3000" b="1" dirty="0"/>
              <a:t>mladou</a:t>
            </a:r>
          </a:p>
        </p:txBody>
      </p:sp>
      <p:cxnSp>
        <p:nvCxnSpPr>
          <p:cNvPr id="5" name="Přímá spojnice 4"/>
          <p:cNvCxnSpPr>
            <a:cxnSpLocks/>
          </p:cNvCxnSpPr>
          <p:nvPr/>
        </p:nvCxnSpPr>
        <p:spPr>
          <a:xfrm flipV="1">
            <a:off x="3150794" y="4000590"/>
            <a:ext cx="144016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>
            <a:cxnSpLocks/>
          </p:cNvCxnSpPr>
          <p:nvPr/>
        </p:nvCxnSpPr>
        <p:spPr>
          <a:xfrm>
            <a:off x="4799856" y="4000590"/>
            <a:ext cx="3600400" cy="879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6299165" y="5210728"/>
            <a:ext cx="194421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3370326" y="2492896"/>
            <a:ext cx="0" cy="12961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5015880" y="2492896"/>
            <a:ext cx="0" cy="11521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6312024" y="2492896"/>
            <a:ext cx="0" cy="28803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8400256" y="2492896"/>
            <a:ext cx="0" cy="19442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43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785"/>
    </mc:Choice>
    <mc:Fallback xmlns="">
      <p:transition spd="slow" advTm="6978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928" y="188640"/>
            <a:ext cx="9144000" cy="644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37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95"/>
    </mc:Choice>
    <mc:Fallback xmlns="">
      <p:transition spd="slow" advTm="509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62FE0-42CA-48B4-A236-6C3DDAB7A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Pes postřelil brokovnicí amerického lovce.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AE4BDE-A612-4D85-BAE1-0E69251C2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	postřelil</a:t>
            </a:r>
          </a:p>
          <a:p>
            <a:pPr marL="0" indent="0">
              <a:buNone/>
            </a:pPr>
            <a:r>
              <a:rPr lang="cs-CZ" dirty="0"/>
              <a:t>	přísudek</a:t>
            </a:r>
          </a:p>
          <a:p>
            <a:pPr marL="0" indent="0">
              <a:buNone/>
            </a:pPr>
            <a:r>
              <a:rPr lang="cs-CZ" dirty="0"/>
              <a:t>P, k			D, r				D, r</a:t>
            </a:r>
          </a:p>
          <a:p>
            <a:pPr marL="0" indent="0">
              <a:buNone/>
            </a:pPr>
            <a:r>
              <a:rPr lang="cs-CZ" b="1" dirty="0"/>
              <a:t>pes 			brokovnicí 			lovce</a:t>
            </a:r>
          </a:p>
          <a:p>
            <a:pPr marL="0" indent="0">
              <a:buNone/>
            </a:pPr>
            <a:r>
              <a:rPr lang="cs-CZ" dirty="0"/>
              <a:t>podmět 		PU prostředku 		předmět</a:t>
            </a:r>
          </a:p>
          <a:p>
            <a:pPr marL="0" indent="0">
              <a:buNone/>
            </a:pPr>
            <a:r>
              <a:rPr lang="cs-CZ" dirty="0"/>
              <a:t>						D, k</a:t>
            </a:r>
          </a:p>
          <a:p>
            <a:pPr marL="0" indent="0">
              <a:buNone/>
            </a:pPr>
            <a:r>
              <a:rPr lang="cs-CZ" dirty="0"/>
              <a:t>					</a:t>
            </a:r>
            <a:r>
              <a:rPr lang="cs-CZ" b="1" dirty="0"/>
              <a:t>amerického</a:t>
            </a:r>
          </a:p>
          <a:p>
            <a:pPr marL="0" indent="0">
              <a:buNone/>
            </a:pPr>
            <a:r>
              <a:rPr lang="cs-CZ" dirty="0"/>
              <a:t>					přívlastek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B5CADACF-409B-4F56-A5B5-DFA42E2E77EA}"/>
              </a:ext>
            </a:extLst>
          </p:cNvPr>
          <p:cNvCxnSpPr/>
          <p:nvPr/>
        </p:nvCxnSpPr>
        <p:spPr>
          <a:xfrm flipH="1">
            <a:off x="1212783" y="2213811"/>
            <a:ext cx="1280160" cy="1215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616B7985-9F82-4754-B3B1-C0E7CE0FD190}"/>
              </a:ext>
            </a:extLst>
          </p:cNvPr>
          <p:cNvCxnSpPr>
            <a:cxnSpLocks/>
          </p:cNvCxnSpPr>
          <p:nvPr/>
        </p:nvCxnSpPr>
        <p:spPr>
          <a:xfrm>
            <a:off x="2666198" y="2213811"/>
            <a:ext cx="1838425" cy="1215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9A5F18B2-4CFD-41FD-9613-B1E3F64D299E}"/>
              </a:ext>
            </a:extLst>
          </p:cNvPr>
          <p:cNvCxnSpPr>
            <a:cxnSpLocks/>
          </p:cNvCxnSpPr>
          <p:nvPr/>
        </p:nvCxnSpPr>
        <p:spPr>
          <a:xfrm>
            <a:off x="2867526" y="2213810"/>
            <a:ext cx="4919312" cy="1215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77F7CFDC-1527-4F3D-A385-0EB80284F01E}"/>
              </a:ext>
            </a:extLst>
          </p:cNvPr>
          <p:cNvCxnSpPr>
            <a:cxnSpLocks/>
          </p:cNvCxnSpPr>
          <p:nvPr/>
        </p:nvCxnSpPr>
        <p:spPr>
          <a:xfrm flipV="1">
            <a:off x="6266046" y="3734602"/>
            <a:ext cx="1520792" cy="1212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>
            <a:extLst>
              <a:ext uri="{FF2B5EF4-FFF2-40B4-BE49-F238E27FC236}">
                <a16:creationId xmlns:a16="http://schemas.microsoft.com/office/drawing/2014/main" id="{2DCEA601-9274-4B12-9474-5C2986B91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159" y="2743200"/>
            <a:ext cx="3178842" cy="264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011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713"/>
    </mc:Choice>
    <mc:Fallback xmlns="">
      <p:transition spd="slow" advTm="131713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62FE0-42CA-48B4-A236-6C3DDAB7A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V Indii poslali do vězení za okusování stromků osm oslů.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AE4BDE-A612-4D85-BAE1-0E69251C2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882" y="1825625"/>
            <a:ext cx="1193211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			</a:t>
            </a:r>
            <a:r>
              <a:rPr lang="cs-CZ" b="1" dirty="0"/>
              <a:t>poslali</a:t>
            </a:r>
          </a:p>
          <a:p>
            <a:pPr marL="0" indent="0">
              <a:buNone/>
            </a:pPr>
            <a:r>
              <a:rPr lang="cs-CZ" dirty="0"/>
              <a:t>			přísudek</a:t>
            </a:r>
          </a:p>
          <a:p>
            <a:pPr marL="0" indent="0">
              <a:buNone/>
            </a:pPr>
            <a:r>
              <a:rPr lang="cs-CZ" dirty="0"/>
              <a:t>P, k		D, a			D, a		D, a		D, r</a:t>
            </a:r>
          </a:p>
          <a:p>
            <a:pPr marL="0" indent="0">
              <a:buNone/>
            </a:pPr>
            <a:r>
              <a:rPr lang="cs-CZ" b="1" dirty="0"/>
              <a:t>(oni)		v Indii			do vězení	za okusování 	osm</a:t>
            </a:r>
          </a:p>
          <a:p>
            <a:pPr marL="0" indent="0">
              <a:buNone/>
            </a:pPr>
            <a:r>
              <a:rPr lang="cs-CZ" dirty="0"/>
              <a:t>podmět 	PU místa 		PU místa 	PU příčiny 		předmět</a:t>
            </a:r>
          </a:p>
          <a:p>
            <a:pPr marL="0" indent="0">
              <a:buNone/>
            </a:pPr>
            <a:r>
              <a:rPr lang="cs-CZ" dirty="0"/>
              <a:t>všeobecný										D, r</a:t>
            </a:r>
          </a:p>
          <a:p>
            <a:pPr marL="0" indent="0">
              <a:buNone/>
            </a:pPr>
            <a:r>
              <a:rPr lang="cs-CZ" dirty="0"/>
              <a:t>											</a:t>
            </a:r>
            <a:r>
              <a:rPr lang="cs-CZ" b="1" dirty="0"/>
              <a:t>oslů</a:t>
            </a:r>
          </a:p>
          <a:p>
            <a:pPr marL="0" indent="0">
              <a:buNone/>
            </a:pPr>
            <a:r>
              <a:rPr lang="cs-CZ" dirty="0"/>
              <a:t>											přívlastek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A57C4985-F561-4DAB-826A-867DB90B6352}"/>
              </a:ext>
            </a:extLst>
          </p:cNvPr>
          <p:cNvCxnSpPr/>
          <p:nvPr/>
        </p:nvCxnSpPr>
        <p:spPr>
          <a:xfrm flipV="1">
            <a:off x="838200" y="2223436"/>
            <a:ext cx="2617269" cy="1205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27A97806-655C-456A-BBF3-3EC523BD1EAC}"/>
              </a:ext>
            </a:extLst>
          </p:cNvPr>
          <p:cNvCxnSpPr>
            <a:cxnSpLocks/>
          </p:cNvCxnSpPr>
          <p:nvPr/>
        </p:nvCxnSpPr>
        <p:spPr>
          <a:xfrm flipV="1">
            <a:off x="2675823" y="2233287"/>
            <a:ext cx="855846" cy="1195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47F46A8B-8AC3-4C73-86DB-A9A5DA97C6F3}"/>
              </a:ext>
            </a:extLst>
          </p:cNvPr>
          <p:cNvCxnSpPr>
            <a:cxnSpLocks/>
          </p:cNvCxnSpPr>
          <p:nvPr/>
        </p:nvCxnSpPr>
        <p:spPr>
          <a:xfrm>
            <a:off x="3603457" y="2253131"/>
            <a:ext cx="1979196" cy="1175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F706AF2F-A8F3-4650-97A7-88A44FC188AB}"/>
              </a:ext>
            </a:extLst>
          </p:cNvPr>
          <p:cNvCxnSpPr>
            <a:cxnSpLocks/>
          </p:cNvCxnSpPr>
          <p:nvPr/>
        </p:nvCxnSpPr>
        <p:spPr>
          <a:xfrm>
            <a:off x="3859731" y="2253131"/>
            <a:ext cx="3532471" cy="1175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7B84079-D4C0-48D2-B4FD-C6E2C2ACD046}"/>
              </a:ext>
            </a:extLst>
          </p:cNvPr>
          <p:cNvCxnSpPr>
            <a:cxnSpLocks/>
          </p:cNvCxnSpPr>
          <p:nvPr/>
        </p:nvCxnSpPr>
        <p:spPr>
          <a:xfrm>
            <a:off x="3955181" y="2249522"/>
            <a:ext cx="5843337" cy="1179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11067464-45BA-449B-99AC-7642C203AEDE}"/>
              </a:ext>
            </a:extLst>
          </p:cNvPr>
          <p:cNvCxnSpPr>
            <a:cxnSpLocks/>
          </p:cNvCxnSpPr>
          <p:nvPr/>
        </p:nvCxnSpPr>
        <p:spPr>
          <a:xfrm>
            <a:off x="9798518" y="3744227"/>
            <a:ext cx="991402" cy="1193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Obrázek 18">
            <a:extLst>
              <a:ext uri="{FF2B5EF4-FFF2-40B4-BE49-F238E27FC236}">
                <a16:creationId xmlns:a16="http://schemas.microsoft.com/office/drawing/2014/main" id="{8470A88F-C116-4563-8CB3-F73BE9B42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9106" y="4937760"/>
            <a:ext cx="2053290" cy="1879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12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544"/>
    </mc:Choice>
    <mc:Fallback xmlns="">
      <p:transition spd="slow" advTm="105544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8C6D52-F4D2-4654-9ED2-E8863EDF4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Letadlo katarských aerolinek muselo neplánovaně přistát kvůli žárlivé scéně na palubě.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4B22F7-F75C-414F-9B69-773B6D951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			</a:t>
            </a:r>
            <a:r>
              <a:rPr lang="cs-CZ" b="1" dirty="0"/>
              <a:t>muselo přistát</a:t>
            </a:r>
          </a:p>
          <a:p>
            <a:pPr marL="0" indent="0">
              <a:buNone/>
            </a:pPr>
            <a:r>
              <a:rPr lang="cs-CZ" dirty="0"/>
              <a:t>			přísudek</a:t>
            </a:r>
          </a:p>
          <a:p>
            <a:pPr marL="0" indent="0">
              <a:buNone/>
            </a:pPr>
            <a:r>
              <a:rPr lang="cs-CZ" dirty="0"/>
              <a:t>	P, k				D, a			D, a</a:t>
            </a:r>
          </a:p>
          <a:p>
            <a:pPr marL="0" indent="0">
              <a:buNone/>
            </a:pPr>
            <a:r>
              <a:rPr lang="cs-CZ" b="1" dirty="0"/>
              <a:t>letadlo				neplánovaně			kvůli scéně</a:t>
            </a:r>
          </a:p>
          <a:p>
            <a:pPr marL="0" indent="0">
              <a:buNone/>
            </a:pPr>
            <a:r>
              <a:rPr lang="cs-CZ" dirty="0"/>
              <a:t>podmět 			PU </a:t>
            </a:r>
            <a:r>
              <a:rPr lang="cs-CZ" dirty="0" err="1"/>
              <a:t>prův</a:t>
            </a:r>
            <a:r>
              <a:rPr lang="cs-CZ" dirty="0"/>
              <a:t>. okol. 			PU příčiny</a:t>
            </a:r>
          </a:p>
          <a:p>
            <a:pPr marL="0" indent="0">
              <a:buNone/>
            </a:pPr>
            <a:r>
              <a:rPr lang="cs-CZ" dirty="0"/>
              <a:t>		D, r					D, k			D, a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b="1" dirty="0"/>
              <a:t>aerolinek 			žárlivé 			na palubě</a:t>
            </a:r>
          </a:p>
          <a:p>
            <a:pPr marL="0" indent="0">
              <a:buNone/>
            </a:pPr>
            <a:r>
              <a:rPr lang="cs-CZ" dirty="0"/>
              <a:t>		přívlastek 			přívlastek 		přívlastek</a:t>
            </a:r>
          </a:p>
          <a:p>
            <a:pPr marL="0" indent="0">
              <a:buNone/>
            </a:pPr>
            <a:r>
              <a:rPr lang="cs-CZ" dirty="0"/>
              <a:t>		D, k</a:t>
            </a:r>
          </a:p>
          <a:p>
            <a:pPr marL="0" indent="0">
              <a:buNone/>
            </a:pPr>
            <a:r>
              <a:rPr lang="cs-CZ" b="1" dirty="0"/>
              <a:t>	katarských</a:t>
            </a:r>
          </a:p>
          <a:p>
            <a:pPr marL="0" indent="0">
              <a:buNone/>
            </a:pPr>
            <a:r>
              <a:rPr lang="cs-CZ" dirty="0"/>
              <a:t>	přívlastek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0B1C099A-AE11-46FD-9791-51846DF8A609}"/>
              </a:ext>
            </a:extLst>
          </p:cNvPr>
          <p:cNvCxnSpPr/>
          <p:nvPr/>
        </p:nvCxnSpPr>
        <p:spPr>
          <a:xfrm flipV="1">
            <a:off x="1443789" y="2107933"/>
            <a:ext cx="2743200" cy="8662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928E4F58-0270-4995-800A-32B1F5C32AA8}"/>
              </a:ext>
            </a:extLst>
          </p:cNvPr>
          <p:cNvCxnSpPr>
            <a:cxnSpLocks/>
          </p:cNvCxnSpPr>
          <p:nvPr/>
        </p:nvCxnSpPr>
        <p:spPr>
          <a:xfrm>
            <a:off x="4897654" y="2123825"/>
            <a:ext cx="4239127" cy="8503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E82FAB19-1EDE-41AB-8497-B8FA2F1571B7}"/>
              </a:ext>
            </a:extLst>
          </p:cNvPr>
          <p:cNvCxnSpPr>
            <a:cxnSpLocks/>
          </p:cNvCxnSpPr>
          <p:nvPr/>
        </p:nvCxnSpPr>
        <p:spPr>
          <a:xfrm flipV="1">
            <a:off x="2444817" y="4424414"/>
            <a:ext cx="805313" cy="8694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6ECD7097-4F9A-4417-9B62-D61AB967A130}"/>
              </a:ext>
            </a:extLst>
          </p:cNvPr>
          <p:cNvCxnSpPr>
            <a:cxnSpLocks/>
          </p:cNvCxnSpPr>
          <p:nvPr/>
        </p:nvCxnSpPr>
        <p:spPr>
          <a:xfrm flipH="1" flipV="1">
            <a:off x="1607419" y="3294442"/>
            <a:ext cx="1982804" cy="7718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79EDCE79-F28D-4702-8B50-7425D94E0A9D}"/>
              </a:ext>
            </a:extLst>
          </p:cNvPr>
          <p:cNvCxnSpPr>
            <a:cxnSpLocks/>
          </p:cNvCxnSpPr>
          <p:nvPr/>
        </p:nvCxnSpPr>
        <p:spPr>
          <a:xfrm>
            <a:off x="9136781" y="3279007"/>
            <a:ext cx="738739" cy="722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1CAAA5AF-52FF-455B-A236-D10DA2DFBD4E}"/>
              </a:ext>
            </a:extLst>
          </p:cNvPr>
          <p:cNvCxnSpPr>
            <a:cxnSpLocks/>
          </p:cNvCxnSpPr>
          <p:nvPr/>
        </p:nvCxnSpPr>
        <p:spPr>
          <a:xfrm flipV="1">
            <a:off x="7007192" y="3279006"/>
            <a:ext cx="2088682" cy="722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59FD547D-FE32-493E-B567-F454718A1C0D}"/>
              </a:ext>
            </a:extLst>
          </p:cNvPr>
          <p:cNvCxnSpPr>
            <a:cxnSpLocks/>
          </p:cNvCxnSpPr>
          <p:nvPr/>
        </p:nvCxnSpPr>
        <p:spPr>
          <a:xfrm>
            <a:off x="4616917" y="2114199"/>
            <a:ext cx="1033914" cy="860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Obrázek 21">
            <a:extLst>
              <a:ext uri="{FF2B5EF4-FFF2-40B4-BE49-F238E27FC236}">
                <a16:creationId xmlns:a16="http://schemas.microsoft.com/office/drawing/2014/main" id="{5230923F-B999-4F35-A4EE-FA76F3B76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5730" y="4871486"/>
            <a:ext cx="3971525" cy="198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4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910"/>
    </mc:Choice>
    <mc:Fallback xmlns="">
      <p:transition spd="slow" advTm="154910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15709</TotalTime>
  <Words>1557</Words>
  <Application>Microsoft Office PowerPoint</Application>
  <PresentationFormat>Širokoúhlá obrazovka</PresentationFormat>
  <Paragraphs>182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Úvodní jazykový seminář syntax: závislostní strom</vt:lpstr>
      <vt:lpstr>závislostní stromy</vt:lpstr>
      <vt:lpstr>závislostní stromy</vt:lpstr>
      <vt:lpstr>závislostní stromy</vt:lpstr>
      <vt:lpstr>projektivita konstrukce aby se to dalo číst zprava doleva</vt:lpstr>
      <vt:lpstr>Prezentace aplikace PowerPoint</vt:lpstr>
      <vt:lpstr>Pes postřelil brokovnicí amerického lovce.</vt:lpstr>
      <vt:lpstr>V Indii poslali do vězení za okusování stromků osm oslů.</vt:lpstr>
      <vt:lpstr>Letadlo katarských aerolinek muselo neplánovaně přistát kvůli žárlivé scéně na palubě.</vt:lpstr>
      <vt:lpstr>Jihoafričan si navzdory zákonu i zdravému rozumu šel zaplavat  s velrybami.</vt:lpstr>
      <vt:lpstr>věty zakreslete pomocí závislostních stromů + u uzlů určete větné členy + ke hranám připište syntaktické vztahy</vt:lpstr>
      <vt:lpstr>Z ořechů mi nejmíň chutnají lískové.</vt:lpstr>
      <vt:lpstr>Jiří v opilosti mluvil maďarsky nebo polsky.</vt:lpstr>
      <vt:lpstr>Uprostřed města postavili architektonicky nevyhovující budovu.</vt:lpstr>
      <vt:lpstr>Ze zkouškového období je mi vždycky špatně.</vt:lpstr>
      <vt:lpstr>Unavený z práce dětem k večeři jen namazal chleba.</vt:lpstr>
      <vt:lpstr>K buzení mohou neslyšící používat vibrační budíky na telefonech.</vt:lpstr>
      <vt:lpstr>Podle redakce patří mezi pět vzhledově nejlepších druhů cukroví i pracny slepené čokoládou do věžiček.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jazykový seminář</dc:title>
  <dc:creator>pivo</dc:creator>
  <cp:lastModifiedBy>Andrlová Fidlerová, Alena</cp:lastModifiedBy>
  <cp:revision>124</cp:revision>
  <dcterms:created xsi:type="dcterms:W3CDTF">2017-10-19T09:50:07Z</dcterms:created>
  <dcterms:modified xsi:type="dcterms:W3CDTF">2024-12-16T22:08:36Z</dcterms:modified>
</cp:coreProperties>
</file>