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4" r:id="rId3"/>
    <p:sldId id="265" r:id="rId4"/>
    <p:sldId id="267" r:id="rId5"/>
    <p:sldId id="266" r:id="rId6"/>
    <p:sldId id="268" r:id="rId7"/>
    <p:sldId id="257" r:id="rId8"/>
    <p:sldId id="263" r:id="rId9"/>
    <p:sldId id="258" r:id="rId10"/>
    <p:sldId id="259" r:id="rId11"/>
    <p:sldId id="269" r:id="rId12"/>
    <p:sldId id="261" r:id="rId13"/>
    <p:sldId id="271" r:id="rId14"/>
    <p:sldId id="270" r:id="rId15"/>
    <p:sldId id="272" r:id="rId16"/>
    <p:sldId id="260" r:id="rId17"/>
    <p:sldId id="262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F038CE-3862-4E5C-9FC7-BDF2B57DD758}" type="datetimeFigureOut">
              <a:rPr lang="cs-CZ" smtClean="0"/>
              <a:t>10. 11. 2020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AE39B1-9D9A-488B-B8BD-C33B8588B69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E39B1-9D9A-488B-B8BD-C33B8588B690}" type="slidenum">
              <a:rPr lang="cs-CZ" smtClean="0"/>
              <a:t>7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10. 11. 2020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10. 11. 2020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10. 11. 2020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10. 11. 2020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10. 11. 2020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10. 11. 2020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10. 11. 2020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unnamed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267744" y="0"/>
            <a:ext cx="5231011" cy="679765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1600" y="3717032"/>
            <a:ext cx="7772400" cy="1470025"/>
          </a:xfrm>
        </p:spPr>
        <p:txBody>
          <a:bodyPr>
            <a:normAutofit fontScale="90000"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</a:pPr>
            <a:r>
              <a:rPr lang="cs-CZ" b="1" dirty="0" smtClean="0">
                <a:ea typeface="Calibri"/>
                <a:cs typeface="Times New Roman"/>
              </a:rPr>
              <a:t/>
            </a:r>
            <a:br>
              <a:rPr lang="cs-CZ" b="1" dirty="0" smtClean="0">
                <a:ea typeface="Calibri"/>
                <a:cs typeface="Times New Roman"/>
              </a:rPr>
            </a:br>
            <a:r>
              <a:rPr lang="cs-CZ" b="1" dirty="0" smtClean="0">
                <a:ea typeface="Calibri"/>
                <a:cs typeface="Times New Roman"/>
              </a:rPr>
              <a:t/>
            </a:r>
            <a:br>
              <a:rPr lang="cs-CZ" b="1" dirty="0" smtClean="0">
                <a:ea typeface="Calibri"/>
                <a:cs typeface="Times New Roman"/>
              </a:rPr>
            </a:br>
            <a:r>
              <a:rPr lang="cs-CZ" b="1" dirty="0" smtClean="0">
                <a:ea typeface="Calibri"/>
                <a:cs typeface="Times New Roman"/>
              </a:rPr>
              <a:t/>
            </a:r>
            <a:br>
              <a:rPr lang="cs-CZ" b="1" dirty="0" smtClean="0">
                <a:ea typeface="Calibri"/>
                <a:cs typeface="Times New Roman"/>
              </a:rPr>
            </a:br>
            <a:r>
              <a:rPr lang="cs-CZ" b="1" dirty="0" smtClean="0">
                <a:ea typeface="Calibri"/>
                <a:cs typeface="Times New Roman"/>
              </a:rPr>
              <a:t/>
            </a:r>
            <a:br>
              <a:rPr lang="cs-CZ" b="1" dirty="0" smtClean="0">
                <a:ea typeface="Calibri"/>
                <a:cs typeface="Times New Roman"/>
              </a:rPr>
            </a:br>
            <a:r>
              <a:rPr lang="cs-CZ" sz="4000" b="1" dirty="0" smtClean="0">
                <a:ea typeface="Calibri"/>
                <a:cs typeface="Times New Roman"/>
              </a:rPr>
              <a:t>Avantgarda</a:t>
            </a:r>
            <a:r>
              <a:rPr lang="cs-CZ" sz="4000" b="1" dirty="0" smtClean="0">
                <a:ea typeface="Calibri"/>
                <a:cs typeface="Times New Roman"/>
              </a:rPr>
              <a:t>, reklama, moderní </a:t>
            </a:r>
            <a:r>
              <a:rPr lang="cs-CZ" sz="4000" b="1" dirty="0" smtClean="0">
                <a:ea typeface="Calibri"/>
                <a:cs typeface="Times New Roman"/>
              </a:rPr>
              <a:t>město</a:t>
            </a:r>
            <a:br>
              <a:rPr lang="cs-CZ" sz="4000" b="1" dirty="0" smtClean="0">
                <a:ea typeface="Calibri"/>
                <a:cs typeface="Times New Roman"/>
              </a:rPr>
            </a:br>
            <a:r>
              <a:rPr lang="cs-CZ" sz="4000" b="1" dirty="0" smtClean="0">
                <a:ea typeface="Calibri"/>
                <a:cs typeface="Times New Roman"/>
              </a:rPr>
              <a:t>příklad BAŤA</a:t>
            </a:r>
            <a:br>
              <a:rPr lang="cs-CZ" sz="4000" b="1" dirty="0" smtClean="0">
                <a:ea typeface="Calibri"/>
                <a:cs typeface="Times New Roman"/>
              </a:rPr>
            </a:br>
            <a:r>
              <a:rPr lang="cs-CZ" sz="4000" b="1" dirty="0" smtClean="0">
                <a:ea typeface="Calibri"/>
                <a:cs typeface="Times New Roman"/>
              </a:rPr>
              <a:t>ve </a:t>
            </a:r>
            <a:r>
              <a:rPr lang="cs-CZ" sz="4000" b="1" dirty="0" smtClean="0">
                <a:ea typeface="Calibri"/>
                <a:cs typeface="Times New Roman"/>
              </a:rPr>
              <a:t>30. letech 20. </a:t>
            </a:r>
            <a:r>
              <a:rPr lang="cs-CZ" sz="4000" b="1" dirty="0" smtClean="0">
                <a:ea typeface="Calibri"/>
                <a:cs typeface="Times New Roman"/>
              </a:rPr>
              <a:t>století</a:t>
            </a:r>
            <a:r>
              <a:rPr lang="cs-CZ" dirty="0" smtClean="0">
                <a:ea typeface="Calibri"/>
                <a:cs typeface="Times New Roman"/>
              </a:rPr>
              <a:t/>
            </a:r>
            <a:br>
              <a:rPr lang="cs-CZ" dirty="0" smtClean="0">
                <a:ea typeface="Calibri"/>
                <a:cs typeface="Times New Roman"/>
              </a:rPr>
            </a:br>
            <a:r>
              <a:rPr lang="cs-CZ" b="1" dirty="0" smtClean="0">
                <a:latin typeface="Calibri" pitchFamily="34" charset="0"/>
              </a:rPr>
              <a:t/>
            </a:r>
            <a:br>
              <a:rPr lang="cs-CZ" b="1" dirty="0" smtClean="0">
                <a:latin typeface="Calibri" pitchFamily="34" charset="0"/>
              </a:rPr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ovéPole 1"/>
          <p:cNvSpPr txBox="1">
            <a:spLocks noChangeArrowheads="1"/>
          </p:cNvSpPr>
          <p:nvPr/>
        </p:nvSpPr>
        <p:spPr bwMode="auto">
          <a:xfrm>
            <a:off x="250825" y="260350"/>
            <a:ext cx="7921625" cy="535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s-CZ" b="1">
              <a:latin typeface="Calibri" pitchFamily="34" charset="0"/>
            </a:endParaRPr>
          </a:p>
          <a:p>
            <a:r>
              <a:rPr lang="cs-CZ" b="1">
                <a:latin typeface="Calibri" pitchFamily="34" charset="0"/>
              </a:rPr>
              <a:t>reklama jako „ucelená bubnová palba“</a:t>
            </a:r>
          </a:p>
          <a:p>
            <a:endParaRPr lang="cs-CZ">
              <a:latin typeface="Calibri" pitchFamily="34" charset="0"/>
            </a:endParaRPr>
          </a:p>
          <a:p>
            <a:r>
              <a:rPr lang="cs-CZ">
                <a:latin typeface="Calibri" pitchFamily="34" charset="0"/>
              </a:rPr>
              <a:t>metoda centrálně organizované reklamní akce : Jan Antonín Baťa ve 2. pol. 30. let</a:t>
            </a:r>
          </a:p>
          <a:p>
            <a:endParaRPr lang="cs-CZ">
              <a:latin typeface="Calibri" pitchFamily="34" charset="0"/>
            </a:endParaRPr>
          </a:p>
          <a:p>
            <a:r>
              <a:rPr lang="cs-CZ" b="1">
                <a:latin typeface="Calibri" pitchFamily="34" charset="0"/>
              </a:rPr>
              <a:t>hesla Baťa : služebnost podnikání</a:t>
            </a:r>
          </a:p>
          <a:p>
            <a:endParaRPr lang="cs-CZ">
              <a:latin typeface="Calibri" pitchFamily="34" charset="0"/>
            </a:endParaRPr>
          </a:p>
          <a:p>
            <a:r>
              <a:rPr lang="cs-CZ">
                <a:latin typeface="Calibri" pitchFamily="34" charset="0"/>
              </a:rPr>
              <a:t>Špatný prodavač – vydavač. Správný prodavač – služebník. / </a:t>
            </a:r>
          </a:p>
          <a:p>
            <a:r>
              <a:rPr lang="cs-CZ">
                <a:latin typeface="Calibri" pitchFamily="34" charset="0"/>
              </a:rPr>
              <a:t>Nejdříve posloužit, pak prodat. /</a:t>
            </a:r>
          </a:p>
          <a:p>
            <a:r>
              <a:rPr lang="cs-CZ">
                <a:latin typeface="Calibri" pitchFamily="34" charset="0"/>
              </a:rPr>
              <a:t>Služ druhým, posloužíš sobě. / </a:t>
            </a:r>
          </a:p>
          <a:p>
            <a:r>
              <a:rPr lang="cs-CZ">
                <a:latin typeface="Calibri" pitchFamily="34" charset="0"/>
              </a:rPr>
              <a:t>Myslet na obchod, znamená myslet na službu</a:t>
            </a: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r>
              <a:rPr lang="cs-CZ" b="1">
                <a:latin typeface="Calibri" pitchFamily="34" charset="0"/>
              </a:rPr>
              <a:t>kampaně – sezónní plánování</a:t>
            </a:r>
          </a:p>
          <a:p>
            <a:endParaRPr lang="cs-CZ" b="1">
              <a:latin typeface="Calibri" pitchFamily="34" charset="0"/>
            </a:endParaRPr>
          </a:p>
          <a:p>
            <a:endParaRPr lang="cs-CZ" b="1">
              <a:latin typeface="Calibri" pitchFamily="34" charset="0"/>
            </a:endParaRPr>
          </a:p>
          <a:p>
            <a:r>
              <a:rPr lang="cs-CZ" i="1">
                <a:latin typeface="Calibri" pitchFamily="34" charset="0"/>
              </a:rPr>
              <a:t>„reklamní</a:t>
            </a:r>
            <a:r>
              <a:rPr lang="en-US" i="1">
                <a:latin typeface="Calibri" pitchFamily="34" charset="0"/>
              </a:rPr>
              <a:t> film je nej</a:t>
            </a:r>
            <a:r>
              <a:rPr lang="cs-CZ" i="1">
                <a:latin typeface="Calibri" pitchFamily="34" charset="0"/>
              </a:rPr>
              <a:t>účinnější náborový prostředek</a:t>
            </a:r>
          </a:p>
          <a:p>
            <a:r>
              <a:rPr lang="cs-CZ" i="1">
                <a:latin typeface="Calibri" pitchFamily="34" charset="0"/>
              </a:rPr>
              <a:t>pro určité druhy zboží, je-li použit v organickém spojení </a:t>
            </a:r>
          </a:p>
          <a:p>
            <a:r>
              <a:rPr lang="cs-CZ" i="1">
                <a:latin typeface="Calibri" pitchFamily="34" charset="0"/>
              </a:rPr>
              <a:t>s ostatními reklamními prostředky“ </a:t>
            </a:r>
            <a:r>
              <a:rPr lang="cs-CZ" b="1" i="1">
                <a:latin typeface="Calibri" pitchFamily="34" charset="0"/>
              </a:rPr>
              <a:t> </a:t>
            </a:r>
          </a:p>
        </p:txBody>
      </p:sp>
      <p:pic>
        <p:nvPicPr>
          <p:cNvPr id="7171" name="Obrázek 2" descr="reklama-jaro-we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525" y="2276475"/>
            <a:ext cx="3132138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39552" y="836712"/>
            <a:ext cx="806489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latin typeface="Calibri" pitchFamily="34" charset="0"/>
              </a:rPr>
              <a:t>teoretické rozvahy o druzích reklamy:</a:t>
            </a:r>
          </a:p>
          <a:p>
            <a:endParaRPr lang="cs-CZ" sz="2400" dirty="0" smtClean="0">
              <a:latin typeface="Calibri" pitchFamily="34" charset="0"/>
            </a:endParaRPr>
          </a:p>
          <a:p>
            <a:r>
              <a:rPr lang="cs-CZ" sz="2400" b="1" dirty="0" smtClean="0">
                <a:latin typeface="Calibri" pitchFamily="34" charset="0"/>
              </a:rPr>
              <a:t>sugestivní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reklama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cs-CZ" sz="2400" dirty="0" smtClean="0">
                <a:latin typeface="Calibri" pitchFamily="34" charset="0"/>
              </a:rPr>
              <a:t>– působí na emoce, </a:t>
            </a:r>
            <a:r>
              <a:rPr lang="cs-CZ" sz="2400" dirty="0" err="1" smtClean="0">
                <a:latin typeface="Calibri" pitchFamily="34" charset="0"/>
              </a:rPr>
              <a:t>vhodnápro</a:t>
            </a:r>
            <a:r>
              <a:rPr lang="cs-CZ" sz="2400" dirty="0" smtClean="0">
                <a:latin typeface="Calibri" pitchFamily="34" charset="0"/>
              </a:rPr>
              <a:t> dárkové zboží</a:t>
            </a:r>
          </a:p>
          <a:p>
            <a:endParaRPr lang="cs-CZ" sz="2400" dirty="0" smtClean="0">
              <a:latin typeface="Calibri" pitchFamily="34" charset="0"/>
            </a:endParaRPr>
          </a:p>
          <a:p>
            <a:r>
              <a:rPr lang="cs-CZ" sz="2400" b="1" dirty="0" smtClean="0">
                <a:latin typeface="Calibri" pitchFamily="34" charset="0"/>
              </a:rPr>
              <a:t>důkazová reklama </a:t>
            </a:r>
            <a:r>
              <a:rPr lang="cs-CZ" sz="2400" dirty="0" smtClean="0">
                <a:latin typeface="Calibri" pitchFamily="34" charset="0"/>
              </a:rPr>
              <a:t>– přesvědčování racionální, důvody nákupu, působit emocionálně a esteticky, ale touhu po zboží navíc podepřít argumenty</a:t>
            </a:r>
          </a:p>
          <a:p>
            <a:endParaRPr lang="cs-CZ" sz="2400" dirty="0" smtClean="0">
              <a:latin typeface="Calibri" pitchFamily="34" charset="0"/>
            </a:endParaRPr>
          </a:p>
          <a:p>
            <a:r>
              <a:rPr lang="cs-CZ" sz="2400" b="1" dirty="0" smtClean="0">
                <a:latin typeface="Calibri" pitchFamily="34" charset="0"/>
              </a:rPr>
              <a:t>přesvědčující reklama </a:t>
            </a:r>
            <a:r>
              <a:rPr lang="cs-CZ" sz="2400" dirty="0" smtClean="0">
                <a:latin typeface="Calibri" pitchFamily="34" charset="0"/>
              </a:rPr>
              <a:t>– nejkomplexnější typ, pro zboží neosobní potřeby, pořizované občasně (pneumatiky, </a:t>
            </a:r>
            <a:r>
              <a:rPr lang="cs-CZ" sz="2400" dirty="0" err="1" smtClean="0">
                <a:latin typeface="Calibri" pitchFamily="34" charset="0"/>
              </a:rPr>
              <a:t>zinolit</a:t>
            </a:r>
            <a:r>
              <a:rPr lang="cs-CZ" sz="2400" dirty="0" smtClean="0">
                <a:latin typeface="Calibri" pitchFamily="34" charset="0"/>
              </a:rPr>
              <a:t>); argumentace doplněna ukázkami výroby zboží a/ nebo spektra možností jeho využití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ovéPole 1"/>
          <p:cNvSpPr txBox="1">
            <a:spLocks noChangeArrowheads="1"/>
          </p:cNvSpPr>
          <p:nvPr/>
        </p:nvSpPr>
        <p:spPr bwMode="auto">
          <a:xfrm>
            <a:off x="4427538" y="4076700"/>
            <a:ext cx="45370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s-CZ" b="1" dirty="0">
              <a:latin typeface="Calibri" pitchFamily="34" charset="0"/>
            </a:endParaRPr>
          </a:p>
          <a:p>
            <a:endParaRPr lang="cs-CZ" b="1" dirty="0">
              <a:latin typeface="Calibri" pitchFamily="34" charset="0"/>
            </a:endParaRPr>
          </a:p>
          <a:p>
            <a:endParaRPr lang="cs-CZ" b="1" dirty="0">
              <a:latin typeface="Calibri" pitchFamily="34" charset="0"/>
            </a:endParaRPr>
          </a:p>
          <a:p>
            <a:endParaRPr lang="cs-CZ" dirty="0">
              <a:latin typeface="Calibri" pitchFamily="34" charset="0"/>
            </a:endParaRPr>
          </a:p>
        </p:txBody>
      </p:sp>
      <p:sp>
        <p:nvSpPr>
          <p:cNvPr id="9219" name="TextovéPole 2"/>
          <p:cNvSpPr txBox="1">
            <a:spLocks noChangeArrowheads="1"/>
          </p:cNvSpPr>
          <p:nvPr/>
        </p:nvSpPr>
        <p:spPr bwMode="auto">
          <a:xfrm>
            <a:off x="395288" y="260350"/>
            <a:ext cx="3097212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latin typeface="Calibri" pitchFamily="34" charset="0"/>
              </a:rPr>
              <a:t>výběr reklamních snímků Baťa</a:t>
            </a:r>
          </a:p>
          <a:p>
            <a:endParaRPr lang="cs-CZ">
              <a:latin typeface="Calibri" pitchFamily="34" charset="0"/>
            </a:endParaRPr>
          </a:p>
          <a:p>
            <a:r>
              <a:rPr lang="cs-CZ">
                <a:latin typeface="Calibri" pitchFamily="34" charset="0"/>
              </a:rPr>
              <a:t>Nový život, 1935</a:t>
            </a:r>
          </a:p>
          <a:p>
            <a:r>
              <a:rPr lang="cs-CZ">
                <a:latin typeface="Calibri" pitchFamily="34" charset="0"/>
              </a:rPr>
              <a:t>Střevíček, 1935</a:t>
            </a:r>
          </a:p>
          <a:p>
            <a:r>
              <a:rPr lang="cs-CZ">
                <a:latin typeface="Calibri" pitchFamily="34" charset="0"/>
              </a:rPr>
              <a:t>Dýchej zhluboka, 1935</a:t>
            </a:r>
          </a:p>
          <a:p>
            <a:r>
              <a:rPr lang="cs-CZ">
                <a:latin typeface="Calibri" pitchFamily="34" charset="0"/>
              </a:rPr>
              <a:t>Silnice zpívá, 1937</a:t>
            </a:r>
          </a:p>
          <a:p>
            <a:r>
              <a:rPr lang="cs-CZ">
                <a:latin typeface="Calibri" pitchFamily="34" charset="0"/>
              </a:rPr>
              <a:t>V domě straší duch, 1937</a:t>
            </a:r>
          </a:p>
          <a:p>
            <a:r>
              <a:rPr lang="cs-CZ">
                <a:latin typeface="Calibri" pitchFamily="34" charset="0"/>
              </a:rPr>
              <a:t>Čtyři lidé jedna řeč ,1939 </a:t>
            </a:r>
          </a:p>
          <a:p>
            <a:r>
              <a:rPr lang="cs-CZ">
                <a:latin typeface="Calibri" pitchFamily="34" charset="0"/>
              </a:rPr>
              <a:t>Osm kroků v taktu, 1940</a:t>
            </a:r>
          </a:p>
        </p:txBody>
      </p:sp>
      <p:pic>
        <p:nvPicPr>
          <p:cNvPr id="9220" name="Obrázek 3" descr="ac---burian-a-pneu-we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738" y="260350"/>
            <a:ext cx="476250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Obrázek 4" descr="107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1663"/>
            <a:ext cx="4140200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download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260648"/>
            <a:ext cx="4243536" cy="3265534"/>
          </a:xfrm>
          <a:prstGeom prst="rect">
            <a:avLst/>
          </a:prstGeom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 l="15212" t="20975" r="47750" b="25662"/>
          <a:stretch>
            <a:fillRect/>
          </a:stretch>
        </p:blipFill>
        <p:spPr bwMode="auto">
          <a:xfrm>
            <a:off x="4644008" y="3761656"/>
            <a:ext cx="403244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ázek 3" descr="40e87ad453039664963fa02e8f649d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1268760"/>
            <a:ext cx="3200400" cy="45085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27584" y="6211669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Lunch </a:t>
            </a:r>
            <a:r>
              <a:rPr lang="cs-CZ" dirty="0" err="1" smtClean="0"/>
              <a:t>atop</a:t>
            </a:r>
            <a:r>
              <a:rPr lang="cs-CZ" dirty="0" smtClean="0"/>
              <a:t> a </a:t>
            </a:r>
            <a:r>
              <a:rPr lang="cs-CZ" dirty="0" err="1" smtClean="0"/>
              <a:t>Skyscrapper</a:t>
            </a:r>
            <a:r>
              <a:rPr lang="cs-CZ" dirty="0" smtClean="0"/>
              <a:t>, 1932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download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620688"/>
            <a:ext cx="5323621" cy="2452092"/>
          </a:xfrm>
          <a:prstGeom prst="rect">
            <a:avLst/>
          </a:prstGeom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 l="14662" t="20374" r="47705" b="26665"/>
          <a:stretch>
            <a:fillRect/>
          </a:stretch>
        </p:blipFill>
        <p:spPr bwMode="auto">
          <a:xfrm>
            <a:off x="0" y="3185592"/>
            <a:ext cx="4896544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ovéPole 3"/>
          <p:cNvSpPr txBox="1"/>
          <p:nvPr/>
        </p:nvSpPr>
        <p:spPr>
          <a:xfrm>
            <a:off x="5436096" y="4005064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Nová píseň, 1935</a:t>
            </a:r>
          </a:p>
          <a:p>
            <a:r>
              <a:rPr lang="cs-CZ" dirty="0" err="1" smtClean="0"/>
              <a:t>Burlaci</a:t>
            </a:r>
            <a:r>
              <a:rPr lang="cs-CZ" dirty="0" smtClean="0"/>
              <a:t> na </a:t>
            </a:r>
            <a:r>
              <a:rPr lang="cs-CZ" dirty="0" err="1" smtClean="0"/>
              <a:t>volze</a:t>
            </a:r>
            <a:r>
              <a:rPr lang="cs-CZ" dirty="0" smtClean="0"/>
              <a:t> / Ilja </a:t>
            </a:r>
            <a:r>
              <a:rPr lang="cs-CZ" dirty="0" err="1" smtClean="0"/>
              <a:t>Repin</a:t>
            </a:r>
            <a:r>
              <a:rPr lang="cs-CZ" dirty="0" smtClean="0"/>
              <a:t> / 1870-3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32656"/>
            <a:ext cx="8511608" cy="4489942"/>
          </a:xfrm>
          <a:prstGeom prst="rect">
            <a:avLst/>
          </a:prstGeom>
        </p:spPr>
      </p:pic>
      <p:pic>
        <p:nvPicPr>
          <p:cNvPr id="3" name="Obrázek 2" descr="downlo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3571784"/>
            <a:ext cx="2483768" cy="3286216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971600" y="5301208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Kolem dokola, 1937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ovéPole 1"/>
          <p:cNvSpPr txBox="1">
            <a:spLocks noChangeArrowheads="1"/>
          </p:cNvSpPr>
          <p:nvPr/>
        </p:nvSpPr>
        <p:spPr bwMode="auto">
          <a:xfrm>
            <a:off x="611188" y="908050"/>
            <a:ext cx="4681537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s-CZ" u="sng" dirty="0" smtClean="0">
              <a:latin typeface="Calibri" pitchFamily="34" charset="0"/>
            </a:endParaRPr>
          </a:p>
          <a:p>
            <a:endParaRPr lang="cs-CZ" u="sng" dirty="0" smtClean="0">
              <a:latin typeface="Calibri" pitchFamily="34" charset="0"/>
            </a:endParaRPr>
          </a:p>
          <a:p>
            <a:endParaRPr lang="cs-CZ" u="sng" dirty="0" smtClean="0">
              <a:latin typeface="Calibri" pitchFamily="34" charset="0"/>
            </a:endParaRPr>
          </a:p>
          <a:p>
            <a:r>
              <a:rPr lang="cs-CZ" b="1" u="sng" dirty="0" smtClean="0">
                <a:latin typeface="Calibri" pitchFamily="34" charset="0"/>
              </a:rPr>
              <a:t>2 části filmové </a:t>
            </a:r>
            <a:r>
              <a:rPr lang="cs-CZ" b="1" u="sng" dirty="0">
                <a:latin typeface="Calibri" pitchFamily="34" charset="0"/>
              </a:rPr>
              <a:t>reklamy</a:t>
            </a:r>
          </a:p>
          <a:p>
            <a:r>
              <a:rPr lang="cs-CZ" dirty="0">
                <a:latin typeface="Calibri" pitchFamily="34" charset="0"/>
              </a:rPr>
              <a:t>„filmová hra“ – příběhová složka, </a:t>
            </a:r>
            <a:r>
              <a:rPr lang="cs-CZ" dirty="0" err="1">
                <a:latin typeface="Calibri" pitchFamily="34" charset="0"/>
              </a:rPr>
              <a:t>mikronarativ</a:t>
            </a:r>
            <a:endParaRPr lang="cs-CZ" dirty="0">
              <a:latin typeface="Calibri" pitchFamily="34" charset="0"/>
            </a:endParaRPr>
          </a:p>
          <a:p>
            <a:r>
              <a:rPr lang="cs-CZ" dirty="0">
                <a:latin typeface="Calibri" pitchFamily="34" charset="0"/>
              </a:rPr>
              <a:t>„revue“ – přehlídka </a:t>
            </a:r>
            <a:r>
              <a:rPr lang="cs-CZ" dirty="0" smtClean="0">
                <a:latin typeface="Calibri" pitchFamily="34" charset="0"/>
              </a:rPr>
              <a:t>zboží</a:t>
            </a:r>
          </a:p>
          <a:p>
            <a:endParaRPr lang="cs-CZ" dirty="0" smtClean="0">
              <a:latin typeface="Calibri" pitchFamily="34" charset="0"/>
            </a:endParaRPr>
          </a:p>
          <a:p>
            <a:endParaRPr lang="cs-CZ" dirty="0" smtClean="0">
              <a:latin typeface="Calibri" pitchFamily="34" charset="0"/>
            </a:endParaRPr>
          </a:p>
          <a:p>
            <a:endParaRPr lang="cs-CZ" dirty="0" smtClean="0">
              <a:latin typeface="Calibri" pitchFamily="34" charset="0"/>
            </a:endParaRPr>
          </a:p>
          <a:p>
            <a:r>
              <a:rPr lang="cs-CZ" b="1" dirty="0" smtClean="0">
                <a:latin typeface="Calibri" pitchFamily="34" charset="0"/>
              </a:rPr>
              <a:t>Klíčové aspekty</a:t>
            </a:r>
            <a:endParaRPr lang="cs-CZ" b="1" dirty="0" smtClean="0">
              <a:latin typeface="Calibri" pitchFamily="34" charset="0"/>
            </a:endParaRPr>
          </a:p>
          <a:p>
            <a:r>
              <a:rPr lang="cs-CZ" dirty="0" smtClean="0">
                <a:latin typeface="Calibri" pitchFamily="34" charset="0"/>
              </a:rPr>
              <a:t>humorná zápletka libreta</a:t>
            </a:r>
          </a:p>
          <a:p>
            <a:r>
              <a:rPr lang="cs-CZ" dirty="0" smtClean="0">
                <a:latin typeface="Calibri" pitchFamily="34" charset="0"/>
              </a:rPr>
              <a:t>zvuková složka (píseň, práce s ruchy, rytmika)</a:t>
            </a:r>
          </a:p>
          <a:p>
            <a:r>
              <a:rPr lang="cs-CZ" dirty="0" smtClean="0">
                <a:latin typeface="Calibri" pitchFamily="34" charset="0"/>
              </a:rPr>
              <a:t>intertextualita</a:t>
            </a:r>
          </a:p>
          <a:p>
            <a:r>
              <a:rPr lang="cs-CZ" dirty="0" smtClean="0">
                <a:latin typeface="Calibri" pitchFamily="34" charset="0"/>
              </a:rPr>
              <a:t>herecké hvězdy</a:t>
            </a:r>
          </a:p>
          <a:p>
            <a:endParaRPr lang="cs-CZ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ata (high tops) - Brun, Donald, 1955. 35'' x 50'' / 89 x 127 cm.  Lithograph | Backed on Linen. ID# SWL07215. $900. | Vintage posters, Vintage  advertising art, Vintage advertisemen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28" name="AutoShape 4" descr="Bata (high tops) - Brun, Donald, 1955. 35'' x 50'' / 89 x 127 cm.  Lithograph | Backed on Linen. ID# SWL07215. $900. | Vintage posters, Vintage  advertising art, Vintage advertisemen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387c8be22a10200123cf185be6aadc55--vintage-metal-vintage-sign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56986"/>
            <a:ext cx="5148064" cy="6914986"/>
          </a:xfrm>
        </p:spPr>
      </p:pic>
      <p:sp>
        <p:nvSpPr>
          <p:cNvPr id="5" name="TextovéPole 4"/>
          <p:cNvSpPr txBox="1"/>
          <p:nvPr/>
        </p:nvSpPr>
        <p:spPr>
          <a:xfrm>
            <a:off x="5652120" y="1484784"/>
            <a:ext cx="29523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ZPRACOVÁNÍ GUMY</a:t>
            </a:r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BOTY (PODRÁŽKY)</a:t>
            </a:r>
          </a:p>
          <a:p>
            <a:r>
              <a:rPr lang="cs-CZ" dirty="0" smtClean="0"/>
              <a:t>PNEUMATIKY</a:t>
            </a:r>
          </a:p>
          <a:p>
            <a:r>
              <a:rPr lang="cs-CZ" dirty="0" smtClean="0"/>
              <a:t>DĚTSKÉ HRAČKY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ace841f7fed2d9a2387bfb3d4882e59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412776"/>
            <a:ext cx="3140174" cy="3991747"/>
          </a:xfrm>
          <a:prstGeom prst="rect">
            <a:avLst/>
          </a:prstGeom>
        </p:spPr>
      </p:pic>
      <p:pic>
        <p:nvPicPr>
          <p:cNvPr id="5" name="Obrázek 4" descr="download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1196752"/>
            <a:ext cx="4239915" cy="42399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 descr="zlin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332656"/>
            <a:ext cx="8150894" cy="511256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Zástupný symbol pro obsah 7" descr="zlin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692696"/>
            <a:ext cx="7707434" cy="4834412"/>
          </a:xfrm>
        </p:spPr>
      </p:pic>
      <p:pic>
        <p:nvPicPr>
          <p:cNvPr id="5" name="Obrázek 4" descr="825_b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9480" y="2564904"/>
            <a:ext cx="2859039" cy="42930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images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708920"/>
            <a:ext cx="3420720" cy="4149080"/>
          </a:xfrm>
        </p:spPr>
      </p:pic>
      <p:pic>
        <p:nvPicPr>
          <p:cNvPr id="5" name="Obrázek 4" descr="WAG39f05e_batafotojpe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35488" y="-3308"/>
            <a:ext cx="4608512" cy="68613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ovéPole 2"/>
          <p:cNvSpPr txBox="1">
            <a:spLocks noChangeArrowheads="1"/>
          </p:cNvSpPr>
          <p:nvPr/>
        </p:nvSpPr>
        <p:spPr bwMode="auto">
          <a:xfrm>
            <a:off x="395536" y="548680"/>
            <a:ext cx="7488237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s-CZ" dirty="0">
              <a:latin typeface="Calibri" pitchFamily="34" charset="0"/>
            </a:endParaRPr>
          </a:p>
          <a:p>
            <a:r>
              <a:rPr lang="cs-CZ" sz="3200" b="1" dirty="0">
                <a:latin typeface="Calibri" pitchFamily="34" charset="0"/>
              </a:rPr>
              <a:t>ELMAR KLOS</a:t>
            </a:r>
          </a:p>
        </p:txBody>
      </p:sp>
      <p:pic>
        <p:nvPicPr>
          <p:cNvPr id="5124" name="Obrázek 3" descr="600full-elmar-klo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412776"/>
            <a:ext cx="523875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TextovéPole 4"/>
          <p:cNvSpPr txBox="1">
            <a:spLocks noChangeArrowheads="1"/>
          </p:cNvSpPr>
          <p:nvPr/>
        </p:nvSpPr>
        <p:spPr bwMode="auto">
          <a:xfrm>
            <a:off x="251520" y="2492896"/>
            <a:ext cx="2881313" cy="369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 dirty="0">
                <a:latin typeface="Calibri" pitchFamily="34" charset="0"/>
              </a:rPr>
              <a:t>úkolem celkové vedení výrobní části filmových prací v rámci reklamního oddělení:</a:t>
            </a:r>
          </a:p>
          <a:p>
            <a:endParaRPr lang="cs-CZ" b="1" dirty="0">
              <a:latin typeface="Calibri" pitchFamily="34" charset="0"/>
            </a:endParaRPr>
          </a:p>
          <a:p>
            <a:r>
              <a:rPr lang="cs-CZ" dirty="0">
                <a:latin typeface="Calibri" pitchFamily="34" charset="0"/>
              </a:rPr>
              <a:t>-vypracovávání scénářů, </a:t>
            </a:r>
          </a:p>
          <a:p>
            <a:r>
              <a:rPr lang="cs-CZ" dirty="0">
                <a:latin typeface="Calibri" pitchFamily="34" charset="0"/>
              </a:rPr>
              <a:t>-režie, </a:t>
            </a:r>
          </a:p>
          <a:p>
            <a:r>
              <a:rPr lang="cs-CZ" dirty="0">
                <a:latin typeface="Calibri" pitchFamily="34" charset="0"/>
              </a:rPr>
              <a:t>-vedení kameramana, </a:t>
            </a:r>
          </a:p>
          <a:p>
            <a:r>
              <a:rPr lang="cs-CZ" dirty="0">
                <a:latin typeface="Calibri" pitchFamily="34" charset="0"/>
              </a:rPr>
              <a:t>-střih a </a:t>
            </a:r>
          </a:p>
          <a:p>
            <a:r>
              <a:rPr lang="cs-CZ" dirty="0">
                <a:latin typeface="Calibri" pitchFamily="34" charset="0"/>
              </a:rPr>
              <a:t>-dohled nad laboratorním zpracováním výsledných reklamních filmů. </a:t>
            </a:r>
          </a:p>
          <a:p>
            <a:endParaRPr lang="cs-CZ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 l="10713" t="20450" r="44424" b="18811"/>
          <a:stretch>
            <a:fillRect/>
          </a:stretch>
        </p:blipFill>
        <p:spPr bwMode="auto">
          <a:xfrm>
            <a:off x="467544" y="260648"/>
            <a:ext cx="3888432" cy="2959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 cstate="print"/>
          <a:srcRect l="10379" t="19861" r="42914" b="13923"/>
          <a:stretch>
            <a:fillRect/>
          </a:stretch>
        </p:blipFill>
        <p:spPr bwMode="auto">
          <a:xfrm>
            <a:off x="4644008" y="3284984"/>
            <a:ext cx="4290830" cy="3241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395536" y="5877272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Tři muži na silnici (slečnu nevyjímaje)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/>
        </p:nvGraphicFramePr>
        <p:xfrm>
          <a:off x="971550" y="1557338"/>
          <a:ext cx="6624638" cy="3668716"/>
        </p:xfrm>
        <a:graphic>
          <a:graphicData uri="http://schemas.openxmlformats.org/drawingml/2006/table">
            <a:tbl>
              <a:tblPr/>
              <a:tblGrid>
                <a:gridCol w="2149475"/>
                <a:gridCol w="920750"/>
                <a:gridCol w="922338"/>
                <a:gridCol w="1460500"/>
                <a:gridCol w="1171575"/>
              </a:tblGrid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film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vedoucí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libreto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kamera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obchodník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reklamní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---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Klos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Hackenschmied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Kolda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propagační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---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Klos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Hackenschmied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Kolda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 výkladní skříně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Veselý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---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Míček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Míček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 prodavače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Kojecký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Eisner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Horák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---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školní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Novotný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Novotný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Horák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Kolda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všeobecných zkušeností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Veselý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Eisner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Míček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Míček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filmový journal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---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---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Novotný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Weigert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---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202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cs-CZ" sz="1100">
                <a:latin typeface="Calibri" pitchFamily="34" charset="0"/>
                <a:cs typeface="Times New Roman" pitchFamily="18" charset="0"/>
              </a:rPr>
              <a:t> </a:t>
            </a:r>
            <a:endParaRPr lang="cs-CZ"/>
          </a:p>
        </p:txBody>
      </p:sp>
      <p:sp>
        <p:nvSpPr>
          <p:cNvPr id="6203" name="TextovéPole 3"/>
          <p:cNvSpPr txBox="1">
            <a:spLocks noChangeArrowheads="1"/>
          </p:cNvSpPr>
          <p:nvPr/>
        </p:nvSpPr>
        <p:spPr bwMode="auto">
          <a:xfrm>
            <a:off x="1258888" y="836613"/>
            <a:ext cx="59769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000" b="1" dirty="0">
                <a:latin typeface="Calibri" pitchFamily="34" charset="0"/>
              </a:rPr>
              <a:t>Rozdělení kompetencí filmového oddělení (1935)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324</Words>
  <Application>Microsoft Office PowerPoint</Application>
  <PresentationFormat>Předvádění na obrazovce (4:3)</PresentationFormat>
  <Paragraphs>116</Paragraphs>
  <Slides>17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Motiv sady Office</vt:lpstr>
      <vt:lpstr>    Avantgarda, reklama, moderní město příklad BAŤA ve 30. letech 20. století  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REKLAMNÍ PRAXE KONCERNU BAŤA A FILM </dc:title>
  <dc:creator>Lucie Cesalkova</dc:creator>
  <cp:lastModifiedBy>lu</cp:lastModifiedBy>
  <cp:revision>10</cp:revision>
  <dcterms:created xsi:type="dcterms:W3CDTF">2020-11-09T22:44:28Z</dcterms:created>
  <dcterms:modified xsi:type="dcterms:W3CDTF">2020-11-10T22:23:49Z</dcterms:modified>
</cp:coreProperties>
</file>