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6" r:id="rId5"/>
    <p:sldId id="260" r:id="rId6"/>
    <p:sldId id="271" r:id="rId7"/>
    <p:sldId id="280" r:id="rId8"/>
    <p:sldId id="273" r:id="rId9"/>
    <p:sldId id="313" r:id="rId10"/>
    <p:sldId id="297" r:id="rId11"/>
    <p:sldId id="298" r:id="rId12"/>
    <p:sldId id="276" r:id="rId13"/>
    <p:sldId id="270" r:id="rId14"/>
    <p:sldId id="261" r:id="rId15"/>
    <p:sldId id="301" r:id="rId16"/>
    <p:sldId id="272" r:id="rId17"/>
    <p:sldId id="305" r:id="rId18"/>
    <p:sldId id="306" r:id="rId19"/>
    <p:sldId id="264" r:id="rId20"/>
    <p:sldId id="299" r:id="rId21"/>
    <p:sldId id="318" r:id="rId22"/>
    <p:sldId id="290" r:id="rId23"/>
    <p:sldId id="317" r:id="rId24"/>
    <p:sldId id="296" r:id="rId25"/>
    <p:sldId id="267" r:id="rId26"/>
    <p:sldId id="291" r:id="rId27"/>
    <p:sldId id="303" r:id="rId28"/>
    <p:sldId id="314" r:id="rId29"/>
    <p:sldId id="277" r:id="rId30"/>
    <p:sldId id="315" r:id="rId31"/>
    <p:sldId id="265" r:id="rId32"/>
    <p:sldId id="278" r:id="rId33"/>
    <p:sldId id="312" r:id="rId34"/>
    <p:sldId id="300" r:id="rId35"/>
    <p:sldId id="263" r:id="rId36"/>
    <p:sldId id="294" r:id="rId37"/>
    <p:sldId id="266" r:id="rId38"/>
    <p:sldId id="274" r:id="rId39"/>
    <p:sldId id="295" r:id="rId40"/>
    <p:sldId id="311" r:id="rId41"/>
    <p:sldId id="285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Hill" initials="AH" lastIdx="1" clrIdx="0">
    <p:extLst>
      <p:ext uri="{19B8F6BF-5375-455C-9EA6-DF929625EA0E}">
        <p15:presenceInfo xmlns:p15="http://schemas.microsoft.com/office/powerpoint/2012/main" userId="ac50e762f26669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91369" autoAdjust="0"/>
  </p:normalViewPr>
  <p:slideViewPr>
    <p:cSldViewPr snapToGrid="0">
      <p:cViewPr varScale="1">
        <p:scale>
          <a:sx n="54" d="100"/>
          <a:sy n="54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2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3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9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0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20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39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2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4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2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69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666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43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78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28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41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03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2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8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644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3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99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20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196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45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601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76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16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509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36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931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91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840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914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379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71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4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36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7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66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1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5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21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6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237C-BFD6-42C5-8091-014BB618F947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8620-4A84-47E1-ABD3-C80AD76B5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15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8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8000" b="1" dirty="0">
                <a:latin typeface="Garamond" panose="02020404030301010803" pitchFamily="18" charset="0"/>
              </a:rPr>
              <a:t>Příběh</a:t>
            </a:r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cs-CZ" sz="8000" b="1" dirty="0">
                <a:latin typeface="Garamond" panose="02020404030301010803" pitchFamily="18" charset="0"/>
              </a:rPr>
              <a:t>mysli v moderní filosofii</a:t>
            </a:r>
          </a:p>
          <a:p>
            <a:pPr marL="0" indent="0" algn="ctr">
              <a:buNone/>
            </a:pPr>
            <a:r>
              <a:rPr lang="en-GB" sz="8000" b="1" dirty="0">
                <a:latin typeface="Garamond" panose="02020404030301010803" pitchFamily="18" charset="0"/>
              </a:rPr>
              <a:t>3</a:t>
            </a:r>
            <a:endParaRPr lang="cs-CZ" sz="8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6600" b="1" dirty="0">
                <a:latin typeface="Garamond" panose="02020404030301010803" pitchFamily="18" charset="0"/>
              </a:rPr>
              <a:t>Baruch Spinoza</a:t>
            </a:r>
            <a:endParaRPr lang="cs-CZ" sz="6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2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329" y="483878"/>
            <a:ext cx="10642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Bůh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829" y="15498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Garamond" panose="02020404030301010803" pitchFamily="18" charset="0"/>
              </a:rPr>
              <a:t>‘</a:t>
            </a:r>
            <a:r>
              <a:rPr lang="cs-CZ" sz="3600" dirty="0">
                <a:latin typeface="Garamond" panose="02020404030301010803" pitchFamily="18" charset="0"/>
              </a:rPr>
              <a:t>Bohem rozumím absolutně nekonečné jsoucno, tj. substanci sestávající z nekonečného počtu atributů, z nichž každý vyjadřuje věčnou a nekonečnou esenci.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endParaRPr lang="cs-CZ" sz="3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Spinoza, </a:t>
            </a:r>
            <a:r>
              <a:rPr lang="cs-CZ" sz="3600" i="1" dirty="0">
                <a:latin typeface="Garamond" panose="02020404030301010803" pitchFamily="18" charset="0"/>
              </a:rPr>
              <a:t>Etika</a:t>
            </a:r>
            <a:r>
              <a:rPr lang="cs-CZ" sz="3600" dirty="0">
                <a:latin typeface="Garamond" panose="02020404030301010803" pitchFamily="18" charset="0"/>
              </a:rPr>
              <a:t> I, definice 6</a:t>
            </a:r>
          </a:p>
        </p:txBody>
      </p:sp>
    </p:spTree>
    <p:extLst>
      <p:ext uri="{BB962C8B-B14F-4D97-AF65-F5344CB8AC3E}">
        <p14:creationId xmlns:p14="http://schemas.microsoft.com/office/powerpoint/2010/main" val="181275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943" y="1474788"/>
            <a:ext cx="8200571" cy="4702175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>
                <a:latin typeface="Garamond" panose="02020404030301010803" pitchFamily="18" charset="0"/>
              </a:rPr>
              <a:t>‘</a:t>
            </a:r>
            <a:r>
              <a:rPr lang="cs-CZ" sz="4400" dirty="0">
                <a:latin typeface="Garamond" panose="02020404030301010803" pitchFamily="18" charset="0"/>
              </a:rPr>
              <a:t>Spinoza se smělostí podivuhodnou vyvozuje vlastně přísně logické důsledky monoteismu.</a:t>
            </a:r>
            <a:r>
              <a:rPr lang="en-GB" sz="4400" dirty="0">
                <a:latin typeface="Garamond" panose="02020404030301010803" pitchFamily="18" charset="0"/>
              </a:rPr>
              <a:t>’</a:t>
            </a:r>
            <a:endParaRPr lang="cs-CZ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600" dirty="0" err="1">
                <a:latin typeface="Garamond" panose="02020404030301010803" pitchFamily="18" charset="0"/>
              </a:rPr>
              <a:t>Franti</a:t>
            </a:r>
            <a:r>
              <a:rPr lang="cs-CZ" sz="3600" dirty="0">
                <a:latin typeface="Garamond" panose="02020404030301010803" pitchFamily="18" charset="0"/>
              </a:rPr>
              <a:t>šek Drtina, </a:t>
            </a:r>
            <a:r>
              <a:rPr lang="cs-CZ" sz="3600" i="1" dirty="0">
                <a:latin typeface="Garamond" panose="02020404030301010803" pitchFamily="18" charset="0"/>
              </a:rPr>
              <a:t>Úvod do filosofie</a:t>
            </a:r>
            <a:r>
              <a:rPr lang="cs-CZ" sz="3600" dirty="0">
                <a:latin typeface="Garamond" panose="02020404030301010803" pitchFamily="18" charset="0"/>
              </a:rPr>
              <a:t>, 1926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62" y="1474788"/>
            <a:ext cx="2696709" cy="36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5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michelangelo creation sistine cha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2000" y="4781621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</a:rPr>
              <a:t>‘</a:t>
            </a:r>
            <a:r>
              <a:rPr lang="cs-CZ" sz="3200" dirty="0">
                <a:latin typeface="Garamond" panose="02020404030301010803" pitchFamily="18" charset="0"/>
              </a:rPr>
              <a:t>Tato nauka </a:t>
            </a:r>
            <a:r>
              <a:rPr lang="en-GB" sz="3200" dirty="0">
                <a:latin typeface="Garamond" panose="02020404030301010803" pitchFamily="18" charset="0"/>
              </a:rPr>
              <a:t>[</a:t>
            </a:r>
            <a:r>
              <a:rPr lang="en-GB" sz="3200" dirty="0" err="1">
                <a:latin typeface="Garamond" panose="02020404030301010803" pitchFamily="18" charset="0"/>
              </a:rPr>
              <a:t>stvo</a:t>
            </a:r>
            <a:r>
              <a:rPr lang="cs-CZ" sz="3200" dirty="0">
                <a:latin typeface="Garamond" panose="02020404030301010803" pitchFamily="18" charset="0"/>
              </a:rPr>
              <a:t>ření</a:t>
            </a:r>
            <a:r>
              <a:rPr lang="en-GB" sz="3200" dirty="0">
                <a:latin typeface="Garamond" panose="02020404030301010803" pitchFamily="18" charset="0"/>
              </a:rPr>
              <a:t>] </a:t>
            </a:r>
            <a:r>
              <a:rPr lang="cs-CZ" sz="3200" dirty="0">
                <a:latin typeface="Garamond" panose="02020404030301010803" pitchFamily="18" charset="0"/>
              </a:rPr>
              <a:t>popírá dokonalost Boha. Jestliže totiž Bůh jedná za určitým účelem, nutně touží po něčem, co postrádá.</a:t>
            </a:r>
            <a:r>
              <a:rPr lang="en-US" sz="3200" dirty="0">
                <a:latin typeface="Garamond" panose="02020404030301010803" pitchFamily="18" charset="0"/>
              </a:rPr>
              <a:t>’ (</a:t>
            </a:r>
            <a:r>
              <a:rPr lang="en-US" sz="3200" i="1" dirty="0" err="1">
                <a:latin typeface="Garamond" panose="02020404030301010803" pitchFamily="18" charset="0"/>
              </a:rPr>
              <a:t>Etika</a:t>
            </a:r>
            <a:r>
              <a:rPr lang="en-US" sz="3200" dirty="0">
                <a:latin typeface="Garamond" panose="02020404030301010803" pitchFamily="18" charset="0"/>
              </a:rPr>
              <a:t> I ‘O </a:t>
            </a:r>
            <a:r>
              <a:rPr lang="en-US" sz="3200" dirty="0" err="1">
                <a:latin typeface="Garamond" panose="02020404030301010803" pitchFamily="18" charset="0"/>
              </a:rPr>
              <a:t>Bohu</a:t>
            </a:r>
            <a:r>
              <a:rPr lang="en-US" sz="3200" dirty="0">
                <a:latin typeface="Garamond" panose="02020404030301010803" pitchFamily="18" charset="0"/>
              </a:rPr>
              <a:t>’, </a:t>
            </a:r>
            <a:r>
              <a:rPr lang="en-US" sz="3200" dirty="0" err="1">
                <a:latin typeface="Garamond" panose="02020404030301010803" pitchFamily="18" charset="0"/>
              </a:rPr>
              <a:t>dodatek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827314" y="428562"/>
            <a:ext cx="6647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>
                <a:latin typeface="Garamond" panose="02020404030301010803" pitchFamily="18" charset="0"/>
              </a:rPr>
              <a:t>O stvoření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3794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727098" y="2015671"/>
            <a:ext cx="8027987" cy="433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i="1" dirty="0">
                <a:latin typeface="Garamond" panose="02020404030301010803" pitchFamily="18" charset="0"/>
              </a:rPr>
              <a:t>   </a:t>
            </a:r>
            <a:r>
              <a:rPr lang="en-US" sz="6600" i="1" dirty="0">
                <a:latin typeface="Garamond" panose="02020404030301010803" pitchFamily="18" charset="0"/>
              </a:rPr>
              <a:t>Deus </a:t>
            </a:r>
            <a:r>
              <a:rPr lang="en-US" sz="6600" i="1" dirty="0" err="1">
                <a:latin typeface="Garamond" panose="02020404030301010803" pitchFamily="18" charset="0"/>
              </a:rPr>
              <a:t>sive</a:t>
            </a:r>
            <a:r>
              <a:rPr lang="en-US" sz="6600" i="1" dirty="0">
                <a:latin typeface="Garamond" panose="02020404030301010803" pitchFamily="18" charset="0"/>
              </a:rPr>
              <a:t> </a:t>
            </a:r>
            <a:r>
              <a:rPr lang="en-US" sz="6600" i="1" dirty="0" err="1">
                <a:latin typeface="Garamond" panose="02020404030301010803" pitchFamily="18" charset="0"/>
              </a:rPr>
              <a:t>natura</a:t>
            </a:r>
            <a:r>
              <a:rPr lang="en-US" sz="6600" i="1" dirty="0">
                <a:latin typeface="Garamond" panose="02020404030301010803" pitchFamily="18" charset="0"/>
              </a:rPr>
              <a:t> </a:t>
            </a:r>
            <a:endParaRPr lang="cs-CZ" sz="66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6600" dirty="0">
                <a:latin typeface="Garamond" panose="02020404030301010803" pitchFamily="18" charset="0"/>
              </a:rPr>
              <a:t>B</a:t>
            </a:r>
            <a:r>
              <a:rPr lang="cs-CZ" sz="6600" dirty="0" err="1">
                <a:latin typeface="Garamond" panose="02020404030301010803" pitchFamily="18" charset="0"/>
              </a:rPr>
              <a:t>ůh</a:t>
            </a:r>
            <a:r>
              <a:rPr lang="cs-CZ" sz="6600" dirty="0">
                <a:latin typeface="Garamond" panose="02020404030301010803" pitchFamily="18" charset="0"/>
              </a:rPr>
              <a:t> neboli příroda</a:t>
            </a:r>
          </a:p>
        </p:txBody>
      </p:sp>
    </p:spTree>
    <p:extLst>
      <p:ext uri="{BB962C8B-B14F-4D97-AF65-F5344CB8AC3E}">
        <p14:creationId xmlns:p14="http://schemas.microsoft.com/office/powerpoint/2010/main" val="161753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727098" y="2015671"/>
            <a:ext cx="8027987" cy="433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i="1" dirty="0">
                <a:latin typeface="Garamond" panose="02020404030301010803" pitchFamily="18" charset="0"/>
              </a:rPr>
              <a:t>   </a:t>
            </a:r>
            <a:r>
              <a:rPr lang="en-US" sz="6600" i="1" dirty="0">
                <a:latin typeface="Garamond" panose="02020404030301010803" pitchFamily="18" charset="0"/>
              </a:rPr>
              <a:t>Deus </a:t>
            </a:r>
            <a:r>
              <a:rPr lang="en-US" sz="6600" i="1" dirty="0" err="1">
                <a:latin typeface="Garamond" panose="02020404030301010803" pitchFamily="18" charset="0"/>
              </a:rPr>
              <a:t>sive</a:t>
            </a:r>
            <a:r>
              <a:rPr lang="en-US" sz="6600" i="1" dirty="0">
                <a:latin typeface="Garamond" panose="02020404030301010803" pitchFamily="18" charset="0"/>
              </a:rPr>
              <a:t> </a:t>
            </a:r>
            <a:r>
              <a:rPr lang="en-US" sz="6600" i="1" dirty="0" err="1">
                <a:latin typeface="Garamond" panose="02020404030301010803" pitchFamily="18" charset="0"/>
              </a:rPr>
              <a:t>natura</a:t>
            </a:r>
            <a:r>
              <a:rPr lang="en-US" sz="6600" i="1" dirty="0">
                <a:latin typeface="Garamond" panose="02020404030301010803" pitchFamily="18" charset="0"/>
              </a:rPr>
              <a:t> </a:t>
            </a:r>
            <a:endParaRPr lang="cs-CZ" sz="66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6600" dirty="0">
                <a:latin typeface="Garamond" panose="02020404030301010803" pitchFamily="18" charset="0"/>
              </a:rPr>
              <a:t>B</a:t>
            </a:r>
            <a:r>
              <a:rPr lang="cs-CZ" sz="6600" dirty="0">
                <a:latin typeface="Garamond" panose="02020404030301010803" pitchFamily="18" charset="0"/>
              </a:rPr>
              <a:t>ůh neboli příroda</a:t>
            </a:r>
          </a:p>
          <a:p>
            <a:pPr marL="0" indent="0">
              <a:buNone/>
            </a:pPr>
            <a:r>
              <a:rPr lang="cs-CZ" sz="6000" i="1" dirty="0">
                <a:latin typeface="Garamond" panose="02020404030301010803" pitchFamily="18" charset="0"/>
              </a:rPr>
              <a:t>  Etika</a:t>
            </a:r>
            <a:r>
              <a:rPr lang="cs-CZ" sz="6000" dirty="0">
                <a:latin typeface="Garamond" panose="02020404030301010803" pitchFamily="18" charset="0"/>
              </a:rPr>
              <a:t>, 4.4. (důkaz)</a:t>
            </a:r>
          </a:p>
        </p:txBody>
      </p:sp>
    </p:spTree>
    <p:extLst>
      <p:ext uri="{BB962C8B-B14F-4D97-AF65-F5344CB8AC3E}">
        <p14:creationId xmlns:p14="http://schemas.microsoft.com/office/powerpoint/2010/main" val="401270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2" y="393406"/>
            <a:ext cx="4689475" cy="63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45" y="740228"/>
            <a:ext cx="12061371" cy="9498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Vysvětlení pomocí vůle Boha je „útočiště v nevědomosti“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070" y="1503680"/>
            <a:ext cx="10515600" cy="4139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Jestliže spadne například někomu ze střechy na hlavu taška a zabije ho, budou dokazovat, že spadla, aby ho zabila, a to takto. Kdyby nespadla proto, že tomu Bůh chtěl, jak by se mohlo seběhnout zcela náhodně tolik okolností? Dejme tomu, že odpovíte: „Stalo se to proto, že právě zafoukal vítr a ten člověk měl tamtudy cestu.“ Budou namítat: „Proč zafoukal vítr právě tehdy? Proč ten člověk měl tamtudy cestu právě tehdy?“ Když na to odpovíte: „Vítr se zvedl právě tehdy, protože se už předchozího dne zvlnilo moře, ačkoli jinak bylo ještě klidné počasí, a ten člověk byl již dříve pozván na návštěvu ke svému příteli“, budou se dotazovat dál  ... A tak se nepřestanou ptát po příčinách již udaných příčin, dokud se neutečete o pomoc k vůli Boha, tzn. dokud nevyhledáte útočiště v nevědomosti.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I, Dodatek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7828" y="22029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>
                <a:latin typeface="Garamond" panose="02020404030301010803" pitchFamily="18" charset="0"/>
              </a:rPr>
              <a:t>2. Mysl jako idea těla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79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3CE-E158-4581-71D4-368FF340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19" y="68103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Problém spojení mysli a těla u Descarta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6047B-6CCC-8001-7E44-AFB59D67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„V jeho pojetí je mysl tak odlišná od těla, že nedokázal udat žádnou jednotlivou příčinu ani tohoto spojení, ani mysli samé, nýbrž musel se nutně utéci k příčině celého vesmíru, tj. k Bohu.“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Spinoza,</a:t>
            </a:r>
            <a:r>
              <a:rPr lang="cs-CZ" i="1" dirty="0">
                <a:latin typeface="Garamond" panose="02020404030301010803" pitchFamily="18" charset="0"/>
              </a:rPr>
              <a:t> Etika</a:t>
            </a:r>
            <a:r>
              <a:rPr lang="cs-CZ" dirty="0">
                <a:latin typeface="Garamond" panose="02020404030301010803" pitchFamily="18" charset="0"/>
              </a:rPr>
              <a:t> V, Předmluva</a:t>
            </a:r>
          </a:p>
        </p:txBody>
      </p:sp>
    </p:spTree>
    <p:extLst>
      <p:ext uri="{BB962C8B-B14F-4D97-AF65-F5344CB8AC3E}">
        <p14:creationId xmlns:p14="http://schemas.microsoft.com/office/powerpoint/2010/main" val="373365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62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0606" y="0"/>
            <a:ext cx="6487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b="1" dirty="0">
              <a:latin typeface="Garamond" panose="02020404030301010803" pitchFamily="18" charset="0"/>
            </a:endParaRPr>
          </a:p>
          <a:p>
            <a:endParaRPr lang="cs-CZ" sz="3600" b="1" dirty="0">
              <a:latin typeface="Garamond" panose="02020404030301010803" pitchFamily="18" charset="0"/>
            </a:endParaRPr>
          </a:p>
          <a:p>
            <a:r>
              <a:rPr lang="en-US" sz="3600" b="1" dirty="0">
                <a:latin typeface="Garamond" panose="02020404030301010803" pitchFamily="18" charset="0"/>
              </a:rPr>
              <a:t>‘</a:t>
            </a:r>
            <a:r>
              <a:rPr lang="cs-CZ" sz="3600" b="1" dirty="0">
                <a:latin typeface="Garamond" panose="02020404030301010803" pitchFamily="18" charset="0"/>
              </a:rPr>
              <a:t>Případá mi jednodušší pokládat duši za materiální a rozlehlou než snažit se vysvětlit vzájemné působení nemateriální duše a materiálního těla.’</a:t>
            </a:r>
          </a:p>
          <a:p>
            <a:r>
              <a:rPr lang="cs-CZ" sz="3600" b="1" dirty="0">
                <a:latin typeface="Garamond" panose="02020404030301010803" pitchFamily="18" charset="0"/>
              </a:rPr>
              <a:t> </a:t>
            </a:r>
          </a:p>
          <a:p>
            <a:endParaRPr lang="en-US" sz="3600" b="1" dirty="0">
              <a:latin typeface="Garamond" panose="02020404030301010803" pitchFamily="18" charset="0"/>
            </a:endParaRPr>
          </a:p>
          <a:p>
            <a:endParaRPr lang="cs-CZ" sz="36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4896" y="4472454"/>
            <a:ext cx="790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Garamond" panose="02020404030301010803" pitchFamily="18" charset="0"/>
              </a:rPr>
              <a:t>Princezna Alžběta Falcká (1618-1680)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937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85" y="0"/>
            <a:ext cx="10515600" cy="888274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		Spinoza (1632-1677)</a:t>
            </a:r>
          </a:p>
        </p:txBody>
      </p:sp>
      <p:pic>
        <p:nvPicPr>
          <p:cNvPr id="4098" name="Picture 2" descr="https://upload.wikimedia.org/wikipedia/commons/e/ea/Spino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37" y="888274"/>
            <a:ext cx="4608013" cy="59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7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974" y="531380"/>
            <a:ext cx="1178792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Myšlení a rozlehlost jsou dvě strany stejné mince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545" y="15418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Substance myslící a substance rozlehlá jsou jednou a toutéž substancí, která je chápána jak ve smyslu </a:t>
            </a:r>
            <a:r>
              <a:rPr lang="en-GB" dirty="0" err="1">
                <a:latin typeface="Garamond" panose="02020404030301010803" pitchFamily="18" charset="0"/>
              </a:rPr>
              <a:t>atributu</a:t>
            </a:r>
            <a:r>
              <a:rPr lang="en-GB" dirty="0">
                <a:latin typeface="Garamond" panose="02020404030301010803" pitchFamily="18" charset="0"/>
              </a:rPr>
              <a:t> [</a:t>
            </a:r>
            <a:r>
              <a:rPr lang="cs-CZ" dirty="0">
                <a:latin typeface="Garamond" panose="02020404030301010803" pitchFamily="18" charset="0"/>
              </a:rPr>
              <a:t>myšlení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, tak i ve smyslu atributu</a:t>
            </a:r>
            <a:r>
              <a:rPr lang="en-GB" dirty="0">
                <a:latin typeface="Garamond" panose="02020404030301010803" pitchFamily="18" charset="0"/>
              </a:rPr>
              <a:t> [</a:t>
            </a:r>
            <a:r>
              <a:rPr lang="en-GB" dirty="0" err="1">
                <a:latin typeface="Garamond" panose="02020404030301010803" pitchFamily="18" charset="0"/>
              </a:rPr>
              <a:t>rozlehlosti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. Tak i modus rozlehlosti i idea tohoto modu jsou toutéž věcí vyjádřenou dvěma způsoby. Zdá se, že tohoto stavu věcí si byli mlhavě vědomi i někteří Hebrejové, kteří zastávali názor, že Bůh, rozum Boha a věci tímto rozumem chápané jsou jedno a totéž.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II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r>
              <a:rPr lang="cs-CZ" dirty="0">
                <a:latin typeface="Garamond" panose="02020404030301010803" pitchFamily="18" charset="0"/>
              </a:rPr>
              <a:t>tvrzení 7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974" y="531380"/>
            <a:ext cx="1178792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Myšlení a rozlehlost jsou dvě strany stejné mince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545" y="15418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Substance myslící a substance rozlehlá jsou jednou a toutéž substancí, která je chápána jak ve smyslu </a:t>
            </a:r>
            <a:r>
              <a:rPr lang="en-GB" dirty="0" err="1">
                <a:latin typeface="Garamond" panose="02020404030301010803" pitchFamily="18" charset="0"/>
              </a:rPr>
              <a:t>atributu</a:t>
            </a:r>
            <a:r>
              <a:rPr lang="en-GB" dirty="0">
                <a:latin typeface="Garamond" panose="02020404030301010803" pitchFamily="18" charset="0"/>
              </a:rPr>
              <a:t> [</a:t>
            </a:r>
            <a:r>
              <a:rPr lang="cs-CZ" dirty="0">
                <a:latin typeface="Garamond" panose="02020404030301010803" pitchFamily="18" charset="0"/>
              </a:rPr>
              <a:t>myšlení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, tak i ve smyslu atributu</a:t>
            </a:r>
            <a:r>
              <a:rPr lang="en-GB" dirty="0">
                <a:latin typeface="Garamond" panose="02020404030301010803" pitchFamily="18" charset="0"/>
              </a:rPr>
              <a:t> [</a:t>
            </a:r>
            <a:r>
              <a:rPr lang="en-GB" dirty="0" err="1">
                <a:latin typeface="Garamond" panose="02020404030301010803" pitchFamily="18" charset="0"/>
              </a:rPr>
              <a:t>rozlehlosti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. Tak i modus rozlehlosti i idea tohoto modu jsou toutéž věcí vyjádřenou dvěma způsoby. Zdá se, že tohoto stavu věcí si byli mlhavě vědomi i někteří Hebrejové, kteří zastávali názor, že Bůh, rozum Boha a věci tímto rozumem chápané jsou jedno a totéž.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II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r>
              <a:rPr lang="cs-CZ" dirty="0">
                <a:latin typeface="Garamond" panose="02020404030301010803" pitchFamily="18" charset="0"/>
              </a:rPr>
              <a:t>tvrzení 7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Mysl a tělo, jsou totéž individuum, které je chápáno jednou ve smyslu atributu myšlení a podruhé ve smyslu atributu rozlehlosti.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II, tvrzení 21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7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Co je lidská mysl podle Spinozy?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6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6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Co je lidská mysl podle Spinozy?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514" y="1690688"/>
            <a:ext cx="10515600" cy="4856416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cs-CZ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Esence člověka je tedy něco, co je v Bohu a co nemůže být, ani být chápáno bez Boha, neboli je to stav čili modus, který určitým a determinovaným způsobem vyjadřuje přirozenost Boha.                    </a:t>
            </a:r>
            <a:r>
              <a:rPr lang="en-GB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cs-CZ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E. II, tvrzení 10</a:t>
            </a:r>
            <a:endParaRPr lang="en-GB" sz="36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6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Co je lidská mysl podle Spinozy?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514" y="1690688"/>
            <a:ext cx="10515600" cy="4856416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cs-CZ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Esence člověka je tedy něco, co je v Bohu a co nemůže být, ani být chápáno bez Boha, neboli je to stav čili modus, který určitým a determinovaným způsobem vyjadřuje přirozenost Boha.                    </a:t>
            </a:r>
            <a:r>
              <a:rPr lang="en-GB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cs-CZ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E. II, tvrzení 10</a:t>
            </a:r>
            <a:endParaRPr lang="en-GB" sz="36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cs-CZ" sz="3600" dirty="0">
                <a:latin typeface="Garamond" panose="02020404030301010803" pitchFamily="18" charset="0"/>
                <a:ea typeface="Times New Roman" panose="02020603050405020304" pitchFamily="18" charset="0"/>
              </a:rPr>
              <a:t>Předmětem ideje, která konstituuje lidskou mysl, je tělo neboli určitý skutečně existující modus rozlehlosti a nic jiného. E. II, tvrzení 13</a:t>
            </a:r>
          </a:p>
          <a:p>
            <a:pPr marL="0" indent="0">
              <a:buNone/>
            </a:pP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5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963F-9C36-4005-A34D-83E3DD6D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3" y="2103437"/>
            <a:ext cx="10515600" cy="1325563"/>
          </a:xfrm>
        </p:spPr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Idea těla je jako periskop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F2CF21-23D0-4372-9F62-E9A721D57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5" y="513953"/>
            <a:ext cx="2515160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2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2040" y="1318631"/>
            <a:ext cx="9535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latin typeface="Garamond" panose="02020404030301010803" pitchFamily="18" charset="0"/>
              </a:rPr>
              <a:t>Vlastnostní dualismus</a:t>
            </a:r>
          </a:p>
          <a:p>
            <a:endParaRPr lang="cs-CZ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4400" dirty="0">
                <a:latin typeface="Garamond" panose="02020404030301010803" pitchFamily="18" charset="0"/>
              </a:rPr>
              <a:t>               </a:t>
            </a:r>
            <a:r>
              <a:rPr lang="en-US" sz="4400" dirty="0">
                <a:latin typeface="Garamond" panose="02020404030301010803" pitchFamily="18" charset="0"/>
              </a:rPr>
              <a:t>v</a:t>
            </a:r>
            <a:r>
              <a:rPr lang="cs-CZ" sz="4400" dirty="0">
                <a:latin typeface="Garamond" panose="02020404030301010803" pitchFamily="18" charset="0"/>
              </a:rPr>
              <a:t>s.</a:t>
            </a:r>
          </a:p>
          <a:p>
            <a:pPr lvl="1"/>
            <a:endParaRPr lang="cs-CZ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4400" dirty="0">
                <a:latin typeface="Garamond" panose="02020404030301010803" pitchFamily="18" charset="0"/>
              </a:rPr>
              <a:t>Substanciální dualismus</a:t>
            </a:r>
            <a:endParaRPr lang="en-GB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3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D719-C93F-462D-9E97-66532A8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09" y="69763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Psychofyzický paralelismus místo interakce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7CC6-1E39-4FC7-A6F6-493822E6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206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latin typeface="Garamond" panose="02020404030301010803" pitchFamily="18" charset="0"/>
              </a:rPr>
              <a:t>„Ať tedy chápeme přírodu pod atributem rozlehlosti, nebo pod atributem myšlení, nebo pod jakýmkoli jiným atributem, nalezneme jediné a stále totéž uspořádání neboli jedinou a stále tutéž spojitost příčin, tj. stále jeden a týž sled věcí … Pokud jsou chápány jako mody rozlehlosti, musí být i uspořádání celé přírody explikováno pouze z atributu rozlehlosti. Totéž platí i o jiných atributech.“</a:t>
            </a:r>
          </a:p>
          <a:p>
            <a:pPr marL="0" indent="0">
              <a:buNone/>
            </a:pPr>
            <a:r>
              <a:rPr lang="cs-CZ" sz="3200" i="1" dirty="0">
                <a:latin typeface="Garamond" panose="02020404030301010803" pitchFamily="18" charset="0"/>
              </a:rPr>
              <a:t>Etika</a:t>
            </a:r>
            <a:r>
              <a:rPr lang="cs-CZ" sz="3200" dirty="0">
                <a:latin typeface="Garamond" panose="02020404030301010803" pitchFamily="18" charset="0"/>
              </a:rPr>
              <a:t>, Tvrzení 7, poznámka</a:t>
            </a:r>
          </a:p>
        </p:txBody>
      </p:sp>
    </p:spTree>
    <p:extLst>
      <p:ext uri="{BB962C8B-B14F-4D97-AF65-F5344CB8AC3E}">
        <p14:creationId xmlns:p14="http://schemas.microsoft.com/office/powerpoint/2010/main" val="159988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813" y="969238"/>
            <a:ext cx="1263950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Žádné vzájemné kauzální působení mysli a těla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16" y="1962292"/>
            <a:ext cx="9987571" cy="411651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Tělo nemůže determinovat mysl k přemýšlení ani mysl nemůže determinovat tělo k pohybu, ani ke klidu, ani k čemukoli jinému (pokud vůbec něco jiného je).</a:t>
            </a:r>
            <a:r>
              <a:rPr lang="en-GB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III, 2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80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48" y="595065"/>
            <a:ext cx="131431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Co je idea mysli?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Idea mysli je s myslí spojena stejným způsobem, jakým je mysl spojena s tělem. [....] Idea mysli, tj. idea ideje, není ve skutečnosti nic jiného než forma ideje, pokud ji chápeme jako modus myšlení bez vztahu k předmětu. Neboť ví-li někdo něco, pak současně s tím ví, že něco ví, a současně také ví, že ví, že něco ví a tak do nekonečna.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E. II, tvrzení 21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0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029" y="321582"/>
            <a:ext cx="11190513" cy="1325563"/>
          </a:xfrm>
        </p:spPr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E</a:t>
            </a:r>
            <a:r>
              <a:rPr lang="en-GB" b="1" dirty="0" err="1">
                <a:latin typeface="Garamond" panose="02020404030301010803" pitchFamily="18" charset="0"/>
              </a:rPr>
              <a:t>xkomunik</a:t>
            </a:r>
            <a:r>
              <a:rPr lang="cs-CZ" b="1" dirty="0">
                <a:latin typeface="Garamond" panose="02020404030301010803" pitchFamily="18" charset="0"/>
              </a:rPr>
              <a:t>ace (</a:t>
            </a:r>
            <a:r>
              <a:rPr lang="cs-CZ" b="1" i="1" dirty="0">
                <a:latin typeface="Garamond" panose="02020404030301010803" pitchFamily="18" charset="0"/>
              </a:rPr>
              <a:t>herem</a:t>
            </a:r>
            <a:r>
              <a:rPr lang="cs-CZ" b="1" dirty="0">
                <a:latin typeface="Garamond" panose="02020404030301010803" pitchFamily="18" charset="0"/>
              </a:rPr>
              <a:t>) 1656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Budiž proklet ve dne i v noci, proklet, když spí i když vstává, proklet když vychází i když se vrací. …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Varujte se, ať se s ním nikdo ani písemně či ústně nestýká, ať mu nikdo neprojeví přízeň, ať s ním nikdo nedlí pod jednou střechou, ať nikdo nepřijde do jeho blízkostí na čtyři lokty, ať nikdo nečte písmo, které složil nebo napsal!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Výsledek obrázku pro Spinoza ex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24" y="1535736"/>
            <a:ext cx="3504016" cy="44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2357" y="5992297"/>
            <a:ext cx="255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Garamond" panose="02020404030301010803" pitchFamily="18" charset="0"/>
              </a:rPr>
              <a:t>Malíř, Samuel Hirszenberg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919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12" y="51457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D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ůsledky nauky, že mysl je idea těla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587" y="1626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1. Bez svého těla mysl není nic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2. Není žádný </a:t>
            </a:r>
            <a:r>
              <a:rPr lang="cs-CZ" sz="3600" i="1" dirty="0">
                <a:latin typeface="Garamond" panose="02020404030301010803" pitchFamily="18" charset="0"/>
              </a:rPr>
              <a:t>osobní </a:t>
            </a:r>
            <a:r>
              <a:rPr lang="cs-CZ" sz="3600" dirty="0">
                <a:latin typeface="Garamond" panose="02020404030301010803" pitchFamily="18" charset="0"/>
              </a:rPr>
              <a:t>posmrtní život</a:t>
            </a:r>
            <a:endParaRPr lang="en-GB" sz="3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600" dirty="0">
                <a:latin typeface="Garamond" panose="02020404030301010803" pitchFamily="18" charset="0"/>
              </a:rPr>
              <a:t>3. </a:t>
            </a:r>
            <a:r>
              <a:rPr lang="cs-CZ" sz="3600" dirty="0">
                <a:latin typeface="Garamond" panose="02020404030301010803" pitchFamily="18" charset="0"/>
              </a:rPr>
              <a:t>Dokonalost</a:t>
            </a:r>
            <a:r>
              <a:rPr lang="en-GB" sz="3600" dirty="0">
                <a:latin typeface="Garamond" panose="02020404030301010803" pitchFamily="18" charset="0"/>
              </a:rPr>
              <a:t> </a:t>
            </a:r>
            <a:r>
              <a:rPr lang="cs-CZ" sz="3600" dirty="0">
                <a:latin typeface="Garamond" panose="02020404030301010803" pitchFamily="18" charset="0"/>
              </a:rPr>
              <a:t>mysli</a:t>
            </a:r>
            <a:r>
              <a:rPr lang="en-GB" sz="3600" dirty="0">
                <a:latin typeface="Garamond" panose="02020404030301010803" pitchFamily="18" charset="0"/>
              </a:rPr>
              <a:t> </a:t>
            </a:r>
            <a:r>
              <a:rPr lang="cs-CZ" sz="3600" dirty="0">
                <a:latin typeface="Garamond" panose="02020404030301010803" pitchFamily="18" charset="0"/>
              </a:rPr>
              <a:t>odpovídá dokonalosti těla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4. Panpsychismus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5. Není svobodná vůle</a:t>
            </a: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9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0805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>
                <a:latin typeface="Garamond" panose="02020404030301010803" pitchFamily="18" charset="0"/>
              </a:rPr>
              <a:t>3. Determinismus a svoboda</a:t>
            </a:r>
            <a:endParaRPr lang="en-GB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12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26" y="649539"/>
            <a:ext cx="10834769" cy="128015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Blud svobodné vůle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860" y="649539"/>
            <a:ext cx="9786256" cy="5201603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Zdá se, že většinou autorů, kteří psali o afektech a o tom, jak má člověk žít, nepojednávala ve svých dílech o věcech, jež jsou podrobeny obecným zákonům přírody, ale o věcech, jež jsou mimo přírodu. Zdá se dokonce, že člověka v přírodě chápou jako jakýsi stát ve státě. Domnívají se, že lidé přírodní řád spíše porušují, než aby se jím řídili, že mají absolutní moc nad svými činy a nejsou determinováni ničím jiným než sami sebou.</a:t>
            </a:r>
            <a:r>
              <a:rPr lang="en-GB" dirty="0">
                <a:latin typeface="Garamond" panose="02020404030301010803" pitchFamily="18" charset="0"/>
              </a:rPr>
              <a:t>’ </a:t>
            </a: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i="1" dirty="0" err="1">
                <a:latin typeface="Garamond" panose="02020404030301010803" pitchFamily="18" charset="0"/>
              </a:rPr>
              <a:t>Etika</a:t>
            </a:r>
            <a:r>
              <a:rPr lang="en-GB" dirty="0">
                <a:latin typeface="Garamond" panose="02020404030301010803" pitchFamily="18" charset="0"/>
              </a:rPr>
              <a:t> III, </a:t>
            </a:r>
            <a:r>
              <a:rPr lang="cs-CZ" dirty="0">
                <a:latin typeface="Garamond" panose="02020404030301010803" pitchFamily="18" charset="0"/>
              </a:rPr>
              <a:t>úvod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13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749" y="-155890"/>
            <a:ext cx="6705600" cy="4926403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Garamond" panose="02020404030301010803" pitchFamily="18" charset="0"/>
              </a:rPr>
              <a:t>Člověk není „jakýsi stát ve státě“</a:t>
            </a:r>
            <a:endParaRPr lang="en-GB" sz="6000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1" b="41241"/>
          <a:stretch/>
        </p:blipFill>
        <p:spPr>
          <a:xfrm>
            <a:off x="7479693" y="1512934"/>
            <a:ext cx="2730355" cy="35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98923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Proti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svobodn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é vůli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147" y="2037029"/>
            <a:ext cx="10515600" cy="43115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Opilec se domnívá, že říká ve shodě se svobodným rozhodnutím své mysli slova, která by později raději vzal zpátky. Stejně tak blázen, žvanil, dítě a mnoho jiných jim podobných se domnívají, že mluví ze svého svobodného rozhodnutí, a přitom ve skutečnosti nejsou schopni ovládat příval slov, jež se jim derou do úst.</a:t>
            </a:r>
            <a:r>
              <a:rPr lang="en-US" dirty="0">
                <a:latin typeface="Garamond" panose="02020404030301010803" pitchFamily="18" charset="0"/>
              </a:rPr>
              <a:t>’</a:t>
            </a:r>
            <a:r>
              <a:rPr lang="cs-CZ" dirty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Etika</a:t>
            </a:r>
            <a:r>
              <a:rPr lang="cs-CZ" dirty="0">
                <a:latin typeface="Garamond" panose="02020404030301010803" pitchFamily="18" charset="0"/>
              </a:rPr>
              <a:t> III, tvrzení 2, poznámka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2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77" y="951208"/>
            <a:ext cx="1072844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Intelektuální svoboda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3" y="1991763"/>
            <a:ext cx="10207746" cy="418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Vnímat svět „z hlediska věčnosti“ (</a:t>
            </a:r>
            <a:r>
              <a:rPr lang="cs-CZ" sz="3600" i="1" dirty="0">
                <a:latin typeface="Garamond" panose="02020404030301010803" pitchFamily="18" charset="0"/>
              </a:rPr>
              <a:t>sub specie aeternitatis</a:t>
            </a:r>
            <a:r>
              <a:rPr lang="cs-CZ" sz="3600" dirty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r>
              <a:rPr lang="en-GB" sz="3600" dirty="0">
                <a:latin typeface="Garamond" panose="02020404030301010803" pitchFamily="18" charset="0"/>
              </a:rPr>
              <a:t>‘</a:t>
            </a:r>
            <a:r>
              <a:rPr lang="cs-CZ" sz="3600" dirty="0">
                <a:latin typeface="Garamond" panose="02020404030301010803" pitchFamily="18" charset="0"/>
              </a:rPr>
              <a:t>Svoboda neznamená svobodu od nutnosti, ale uvědomění si nutnosti.</a:t>
            </a:r>
            <a:r>
              <a:rPr lang="en-GB" sz="3600" dirty="0">
                <a:latin typeface="Garamond" panose="02020404030301010803" pitchFamily="18" charset="0"/>
              </a:rPr>
              <a:t>’</a:t>
            </a:r>
            <a:r>
              <a:rPr lang="cs-CZ" sz="3600" dirty="0">
                <a:latin typeface="Garamond" panose="02020404030301010803" pitchFamily="18" charset="0"/>
              </a:rPr>
              <a:t> (Roger Scruton o Spinozovi)</a:t>
            </a:r>
          </a:p>
          <a:p>
            <a:pPr marL="0" indent="0">
              <a:buNone/>
            </a:pP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08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694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Přitakání nutnému rádu přírody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9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‘</a:t>
            </a:r>
            <a:r>
              <a:rPr lang="cs-CZ" dirty="0">
                <a:latin typeface="Garamond" panose="02020404030301010803" pitchFamily="18" charset="0"/>
              </a:rPr>
              <a:t>Kdo správně pochopil, že vše plyne z nutnosti božské přirozenosti a že vše se děje podle zákonů a pravidel věčné přírody, ten nenalezne nic, co by bylo hodno jeho nenávisti, výsměchu nebo pohrdání, a nebude mít s ničím soucit </a:t>
            </a:r>
            <a:r>
              <a:rPr lang="en-GB" dirty="0">
                <a:latin typeface="Garamond" panose="02020404030301010803" pitchFamily="18" charset="0"/>
              </a:rPr>
              <a:t>[</a:t>
            </a:r>
            <a:r>
              <a:rPr lang="en-GB" i="1" dirty="0">
                <a:latin typeface="Garamond" panose="02020404030301010803" pitchFamily="18" charset="0"/>
              </a:rPr>
              <a:t>miserere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, nýbrž bude se snažit, pokud lidská ctnost stačí, aby dobře jednal, jak se říká, a radoval se.</a:t>
            </a:r>
            <a:r>
              <a:rPr lang="en-GB" dirty="0">
                <a:latin typeface="Garamond" panose="02020404030301010803" pitchFamily="18" charset="0"/>
              </a:rPr>
              <a:t>’</a:t>
            </a:r>
          </a:p>
          <a:p>
            <a:pPr marL="0" indent="0">
              <a:buNone/>
            </a:pPr>
            <a:r>
              <a:rPr lang="en-GB" i="1" dirty="0" err="1">
                <a:latin typeface="Garamond" panose="02020404030301010803" pitchFamily="18" charset="0"/>
              </a:rPr>
              <a:t>Etika</a:t>
            </a:r>
            <a:r>
              <a:rPr lang="en-GB" dirty="0">
                <a:latin typeface="Garamond" panose="02020404030301010803" pitchFamily="18" charset="0"/>
              </a:rPr>
              <a:t> IV, </a:t>
            </a:r>
            <a:r>
              <a:rPr lang="en-GB" dirty="0" err="1">
                <a:latin typeface="Garamond" panose="02020404030301010803" pitchFamily="18" charset="0"/>
              </a:rPr>
              <a:t>tvrzen</a:t>
            </a:r>
            <a:r>
              <a:rPr lang="cs-CZ" dirty="0">
                <a:latin typeface="Garamond" panose="02020404030301010803" pitchFamily="18" charset="0"/>
              </a:rPr>
              <a:t>í 50, poznámka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397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35" y="66200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áska k Bohu a překonání strachu smrti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[</a:t>
            </a:r>
            <a:r>
              <a:rPr lang="cs-CZ" dirty="0">
                <a:latin typeface="Garamond" panose="02020404030301010803" pitchFamily="18" charset="0"/>
              </a:rPr>
              <a:t>Z rozumové lásky</a:t>
            </a:r>
            <a:r>
              <a:rPr lang="en-GB" dirty="0">
                <a:latin typeface="Garamond" panose="02020404030301010803" pitchFamily="18" charset="0"/>
              </a:rPr>
              <a:t> k </a:t>
            </a:r>
            <a:r>
              <a:rPr lang="en-GB" dirty="0" err="1">
                <a:latin typeface="Garamond" panose="02020404030301010803" pitchFamily="18" charset="0"/>
              </a:rPr>
              <a:t>Bohu</a:t>
            </a:r>
            <a:r>
              <a:rPr lang="en-GB" dirty="0">
                <a:latin typeface="Garamond" panose="02020404030301010803" pitchFamily="18" charset="0"/>
              </a:rPr>
              <a:t>] </a:t>
            </a:r>
            <a:r>
              <a:rPr lang="en-GB" dirty="0" err="1">
                <a:latin typeface="Garamond" panose="02020404030301010803" pitchFamily="18" charset="0"/>
              </a:rPr>
              <a:t>pramen</a:t>
            </a:r>
            <a:r>
              <a:rPr lang="cs-CZ" dirty="0">
                <a:latin typeface="Garamond" panose="02020404030301010803" pitchFamily="18" charset="0"/>
              </a:rPr>
              <a:t>í nejvyšší možná spokojenost, vyplývá z toho, že lidská mysl může být takové přirozenosti, že to, o čem jsme dokázali, že z ní zaniká s jejím tělem, nemá vzhledem k tomu, co z ní trvá, žádnou důležitost.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Část V, Tvrzení 38, poznámka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99241" y="1122363"/>
            <a:ext cx="8144759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Přiští týden: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John Locke,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i="1" dirty="0">
                <a:latin typeface="Garamond" panose="02020404030301010803" pitchFamily="18" charset="0"/>
              </a:rPr>
              <a:t>Esej o lidském rozumu</a:t>
            </a:r>
            <a:br>
              <a:rPr lang="cs-CZ" i="1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Kniha II, kapitola i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23" y="1035278"/>
            <a:ext cx="2183463" cy="25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80.photobucket.com/albums/x247/soundandfuryandpeace/SpinozaEth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9" y="1315764"/>
            <a:ext cx="5808615" cy="41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8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Ateista?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Garamond" panose="02020404030301010803" pitchFamily="18" charset="0"/>
              </a:rPr>
              <a:t>‘N</a:t>
            </a:r>
            <a:r>
              <a:rPr lang="cs-CZ" sz="4000" dirty="0">
                <a:latin typeface="Garamond" panose="02020404030301010803" pitchFamily="18" charset="0"/>
              </a:rPr>
              <a:t>áčelník všech bezbožníků své doby</a:t>
            </a:r>
            <a:r>
              <a:rPr lang="en-GB" sz="4000" dirty="0">
                <a:latin typeface="Garamond" panose="02020404030301010803" pitchFamily="18" charset="0"/>
              </a:rPr>
              <a:t>’ </a:t>
            </a:r>
            <a:endParaRPr lang="cs-CZ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4000" dirty="0">
                <a:latin typeface="Garamond" panose="02020404030301010803" pitchFamily="18" charset="0"/>
              </a:rPr>
              <a:t>(</a:t>
            </a:r>
            <a:r>
              <a:rPr lang="cs-CZ" sz="4000" i="1" dirty="0">
                <a:latin typeface="Garamond" panose="02020404030301010803" pitchFamily="18" charset="0"/>
              </a:rPr>
              <a:t>atheorum nostrae aetatis princeps</a:t>
            </a:r>
            <a:r>
              <a:rPr lang="cs-CZ" sz="4000" dirty="0">
                <a:latin typeface="Garamond" panose="02020404030301010803" pitchFamily="18" charset="0"/>
              </a:rPr>
              <a:t>) </a:t>
            </a:r>
            <a:r>
              <a:rPr lang="en-GB" sz="4000" dirty="0">
                <a:latin typeface="Garamond" panose="02020404030301010803" pitchFamily="18" charset="0"/>
              </a:rPr>
              <a:t>(</a:t>
            </a:r>
            <a:r>
              <a:rPr lang="en-GB" sz="4000" dirty="0" err="1">
                <a:latin typeface="Garamond" panose="02020404030301010803" pitchFamily="18" charset="0"/>
              </a:rPr>
              <a:t>Buddeus</a:t>
            </a:r>
            <a:r>
              <a:rPr lang="en-GB" sz="4000" dirty="0">
                <a:latin typeface="Garamond" panose="02020404030301010803" pitchFamily="18" charset="0"/>
              </a:rPr>
              <a:t>, 1717</a:t>
            </a:r>
            <a:r>
              <a:rPr lang="cs-CZ" sz="4000" dirty="0">
                <a:latin typeface="Garamond" panose="02020404030301010803" pitchFamily="18" charset="0"/>
              </a:rPr>
              <a:t>)</a:t>
            </a:r>
            <a:endParaRPr lang="en-GB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4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Ateista?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Garamond" panose="02020404030301010803" pitchFamily="18" charset="0"/>
              </a:rPr>
              <a:t>‘N</a:t>
            </a:r>
            <a:r>
              <a:rPr lang="cs-CZ" sz="4000" dirty="0">
                <a:latin typeface="Garamond" panose="02020404030301010803" pitchFamily="18" charset="0"/>
              </a:rPr>
              <a:t>áčelník všech bezbožníků své doby</a:t>
            </a:r>
            <a:r>
              <a:rPr lang="en-GB" sz="4000" dirty="0">
                <a:latin typeface="Garamond" panose="02020404030301010803" pitchFamily="18" charset="0"/>
              </a:rPr>
              <a:t>’ </a:t>
            </a:r>
            <a:endParaRPr lang="cs-CZ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4000" dirty="0">
                <a:latin typeface="Garamond" panose="02020404030301010803" pitchFamily="18" charset="0"/>
              </a:rPr>
              <a:t>(</a:t>
            </a:r>
            <a:r>
              <a:rPr lang="cs-CZ" sz="4000" i="1" dirty="0">
                <a:latin typeface="Garamond" panose="02020404030301010803" pitchFamily="18" charset="0"/>
              </a:rPr>
              <a:t>atheorum nostrae aetatis princeps</a:t>
            </a:r>
            <a:r>
              <a:rPr lang="cs-CZ" sz="4000" dirty="0">
                <a:latin typeface="Garamond" panose="02020404030301010803" pitchFamily="18" charset="0"/>
              </a:rPr>
              <a:t>) </a:t>
            </a:r>
            <a:r>
              <a:rPr lang="en-GB" sz="4000" dirty="0">
                <a:latin typeface="Garamond" panose="02020404030301010803" pitchFamily="18" charset="0"/>
              </a:rPr>
              <a:t>(</a:t>
            </a:r>
            <a:r>
              <a:rPr lang="en-GB" sz="4000" dirty="0" err="1">
                <a:latin typeface="Garamond" panose="02020404030301010803" pitchFamily="18" charset="0"/>
              </a:rPr>
              <a:t>Buddeus</a:t>
            </a:r>
            <a:r>
              <a:rPr lang="en-GB" sz="4000" dirty="0">
                <a:latin typeface="Garamond" panose="02020404030301010803" pitchFamily="18" charset="0"/>
              </a:rPr>
              <a:t>, 1717</a:t>
            </a:r>
            <a:r>
              <a:rPr lang="cs-CZ" sz="4000" dirty="0">
                <a:latin typeface="Garamond" panose="02020404030301010803" pitchFamily="18" charset="0"/>
              </a:rPr>
              <a:t>)</a:t>
            </a:r>
            <a:endParaRPr lang="en-GB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Či teista?</a:t>
            </a:r>
            <a:endParaRPr lang="cs-CZ" sz="36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Garamond" panose="02020404030301010803" pitchFamily="18" charset="0"/>
              </a:rPr>
              <a:t>‘</a:t>
            </a:r>
            <a:r>
              <a:rPr lang="en-GB" sz="4000" dirty="0" err="1">
                <a:latin typeface="Garamond" panose="02020404030301010803" pitchFamily="18" charset="0"/>
              </a:rPr>
              <a:t>Theissimus</a:t>
            </a:r>
            <a:r>
              <a:rPr lang="en-GB" sz="4000" dirty="0">
                <a:latin typeface="Garamond" panose="02020404030301010803" pitchFamily="18" charset="0"/>
              </a:rPr>
              <a:t>’ (Goethe)</a:t>
            </a:r>
            <a:endParaRPr lang="cs-CZ" sz="4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Garamond" panose="02020404030301010803" pitchFamily="18" charset="0"/>
              </a:rPr>
              <a:t>‘</a:t>
            </a:r>
            <a:r>
              <a:rPr lang="cs-CZ" sz="4000" dirty="0">
                <a:latin typeface="Garamond" panose="02020404030301010803" pitchFamily="18" charset="0"/>
              </a:rPr>
              <a:t>Muž o</a:t>
            </a:r>
            <a:r>
              <a:rPr lang="en-GB" sz="4000" dirty="0" err="1">
                <a:latin typeface="Garamond" panose="02020404030301010803" pitchFamily="18" charset="0"/>
              </a:rPr>
              <a:t>pojen</a:t>
            </a:r>
            <a:r>
              <a:rPr lang="cs-CZ" sz="4000" dirty="0">
                <a:latin typeface="Garamond" panose="02020404030301010803" pitchFamily="18" charset="0"/>
              </a:rPr>
              <a:t>ý Bohem</a:t>
            </a:r>
            <a:r>
              <a:rPr lang="en-GB" sz="4000" dirty="0">
                <a:latin typeface="Garamond" panose="02020404030301010803" pitchFamily="18" charset="0"/>
              </a:rPr>
              <a:t>’</a:t>
            </a:r>
            <a:r>
              <a:rPr lang="cs-CZ" sz="4000" dirty="0">
                <a:latin typeface="Garamond" panose="02020404030301010803" pitchFamily="18" charset="0"/>
              </a:rPr>
              <a:t> (Novalis)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5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89" y="80451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Dnes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546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1. </a:t>
            </a:r>
            <a:r>
              <a:rPr lang="cs-CZ" sz="3600" i="1" dirty="0">
                <a:latin typeface="Garamond" panose="02020404030301010803" pitchFamily="18" charset="0"/>
              </a:rPr>
              <a:t>Deus sive natura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2. Mysl jako „idea těla“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3. Determinismus a svoboda</a:t>
            </a: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4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173288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>
                <a:latin typeface="Garamond" panose="02020404030301010803" pitchFamily="18" charset="0"/>
              </a:rPr>
              <a:t>1. </a:t>
            </a:r>
            <a:r>
              <a:rPr lang="cs-CZ" sz="5400" b="1" i="1" dirty="0">
                <a:latin typeface="Garamond" panose="02020404030301010803" pitchFamily="18" charset="0"/>
              </a:rPr>
              <a:t>Deus sive natura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3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56" y="69555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Descartes o Boží substanci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003" y="17540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‘</a:t>
            </a:r>
            <a:r>
              <a:rPr lang="en-GB" i="1" dirty="0" err="1">
                <a:latin typeface="Garamond" panose="02020404030301010803" pitchFamily="18" charset="0"/>
              </a:rPr>
              <a:t>Substanc</a:t>
            </a:r>
            <a:r>
              <a:rPr lang="cs-CZ" i="1" dirty="0">
                <a:latin typeface="Garamond" panose="02020404030301010803" pitchFamily="18" charset="0"/>
              </a:rPr>
              <a:t>í</a:t>
            </a:r>
            <a:r>
              <a:rPr lang="cs-CZ" dirty="0">
                <a:latin typeface="Garamond" panose="02020404030301010803" pitchFamily="18" charset="0"/>
              </a:rPr>
              <a:t> nemůžeme chápat nic jiného než věc, která existuje tak, že k tomu, aby existovala, nepotřebuje žádnou jinou věc. Avšak můžeme pochopit pouze jednu substanci, která vůbec žádnou věc nepotřebuje, totiž Boha. Neboť o všech ostatních substancích poznáváme, že mohou existovat jedině díky Boží součinnosti. A tak … jméno substance nepřísluší Bohu a věcem stvořeným </a:t>
            </a:r>
            <a:r>
              <a:rPr lang="cs-CZ" i="1" dirty="0">
                <a:latin typeface="Garamond" panose="02020404030301010803" pitchFamily="18" charset="0"/>
              </a:rPr>
              <a:t>ve stejném smyslu.</a:t>
            </a:r>
            <a:r>
              <a:rPr lang="en-US" i="1" dirty="0">
                <a:latin typeface="Garamond" panose="02020404030301010803" pitchFamily="18" charset="0"/>
              </a:rPr>
              <a:t>’ </a:t>
            </a:r>
            <a:endParaRPr lang="cs-CZ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Descartes, </a:t>
            </a:r>
            <a:r>
              <a:rPr lang="cs-CZ" i="1" dirty="0">
                <a:latin typeface="Garamond" panose="02020404030301010803" pitchFamily="18" charset="0"/>
              </a:rPr>
              <a:t>Principy</a:t>
            </a:r>
            <a:r>
              <a:rPr lang="cs-CZ" dirty="0">
                <a:latin typeface="Garamond" panose="02020404030301010803" pitchFamily="18" charset="0"/>
              </a:rPr>
              <a:t>, I. 51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123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1658</Words>
  <Application>Microsoft Office PowerPoint</Application>
  <PresentationFormat>Widescreen</PresentationFormat>
  <Paragraphs>112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Motiv Office</vt:lpstr>
      <vt:lpstr>Office Theme</vt:lpstr>
      <vt:lpstr>1_Office Theme</vt:lpstr>
      <vt:lpstr>2_Office Theme</vt:lpstr>
      <vt:lpstr>PowerPoint Presentation</vt:lpstr>
      <vt:lpstr>  Spinoza (1632-1677)</vt:lpstr>
      <vt:lpstr>Exkomunikace (herem) 1656</vt:lpstr>
      <vt:lpstr>PowerPoint Presentation</vt:lpstr>
      <vt:lpstr>Ateista?</vt:lpstr>
      <vt:lpstr>Ateista?</vt:lpstr>
      <vt:lpstr>Dnes</vt:lpstr>
      <vt:lpstr>PowerPoint Presentation</vt:lpstr>
      <vt:lpstr>Descartes o Boží substanci</vt:lpstr>
      <vt:lpstr>Bůh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Vysvětlení pomocí vůle Boha je „útočiště v nevědomosti“</vt:lpstr>
      <vt:lpstr>PowerPoint Presentation</vt:lpstr>
      <vt:lpstr>Problém spojení mysli a těla u Descarta</vt:lpstr>
      <vt:lpstr>PowerPoint Presentation</vt:lpstr>
      <vt:lpstr>Myšlení a rozlehlost jsou dvě strany stejné mince</vt:lpstr>
      <vt:lpstr>Myšlení a rozlehlost jsou dvě strany stejné mince</vt:lpstr>
      <vt:lpstr>Co je lidská mysl podle Spinozy?</vt:lpstr>
      <vt:lpstr>Co je lidská mysl podle Spinozy?</vt:lpstr>
      <vt:lpstr>Co je lidská mysl podle Spinozy?</vt:lpstr>
      <vt:lpstr>Idea těla je jako periskop</vt:lpstr>
      <vt:lpstr>PowerPoint Presentation</vt:lpstr>
      <vt:lpstr>Psychofyzický paralelismus místo interakce</vt:lpstr>
      <vt:lpstr>Žádné vzájemné kauzální působení mysli a těla</vt:lpstr>
      <vt:lpstr>Co je idea mysli?</vt:lpstr>
      <vt:lpstr>Důsledky nauky, že mysl je idea těla</vt:lpstr>
      <vt:lpstr>PowerPoint Presentation</vt:lpstr>
      <vt:lpstr>Blud svobodné vůle</vt:lpstr>
      <vt:lpstr>Člověk není „jakýsi stát ve státě“</vt:lpstr>
      <vt:lpstr>Proti svobodné vůli</vt:lpstr>
      <vt:lpstr>Intelektuální svoboda</vt:lpstr>
      <vt:lpstr>Přitakání nutnému rádu přírody</vt:lpstr>
      <vt:lpstr>Láska k Bohu a překonání strachu smrti</vt:lpstr>
      <vt:lpstr>Přiští týden: John Locke, Esej o lidském rozumu Kniha II, kapitola 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Spinoza</dc:title>
  <dc:creator>Hill, James</dc:creator>
  <cp:lastModifiedBy>Anna Hill</cp:lastModifiedBy>
  <cp:revision>80</cp:revision>
  <dcterms:created xsi:type="dcterms:W3CDTF">2016-02-24T16:33:36Z</dcterms:created>
  <dcterms:modified xsi:type="dcterms:W3CDTF">2023-10-19T09:34:12Z</dcterms:modified>
</cp:coreProperties>
</file>