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E58A83-5B9A-4850-87E5-75853DDBEDFE}" type="datetimeFigureOut">
              <a:rPr lang="cs-CZ" smtClean="0"/>
              <a:pPr/>
              <a:t>17.10.2019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03801C-2848-49D2-8462-BB42483B8A2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14390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1B988D-22D7-4735-8D86-7D68237F33D2}" type="datetimeFigureOut">
              <a:rPr lang="cs-CZ" smtClean="0"/>
              <a:pPr/>
              <a:t>17.10.2019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783977-A151-4E5E-905C-77288A1695F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58565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E46F34-9F3C-4D44-A9CD-86ADA008075F}" type="datetime1">
              <a:rPr lang="cs-CZ" smtClean="0"/>
              <a:t>17.10.2019</a:t>
            </a:fld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cs-CZ" dirty="0" smtClean="0"/>
              <a:t>„Podpora pregraduálního vzdělávání na PedF UK“ (registrační číslo CZ.02.3.68/0.0/0.0/16_038/0006965)</a:t>
            </a:r>
            <a:endParaRPr lang="cs-CZ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8896AB-CFBF-4A31-870A-78CDB44D0C2E}" type="datetime1">
              <a:rPr lang="cs-CZ" smtClean="0"/>
              <a:t>17.10.2019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dirty="0" smtClean="0"/>
              <a:t>„Podpora pregraduálního vzdělávání na PedF UK“ (registrační číslo CZ.02.3.68/0.0/0.0/16_038/0006965)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623AAE-8E94-4C98-A991-4A653226CE52}" type="datetime1">
              <a:rPr lang="cs-CZ" smtClean="0"/>
              <a:t>17.10.2019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dirty="0" smtClean="0"/>
              <a:t>„Podpora pregraduálního vzdělávání na PedF UK“ (registrační číslo CZ.02.3.68/0.0/0.0/16_038/0006965)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6C3C9F-A7FB-4798-83BE-90F843DEA394}" type="datetime1">
              <a:rPr lang="cs-CZ" smtClean="0"/>
              <a:t>17.10.2019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dirty="0" smtClean="0"/>
              <a:t>„Podpora pregraduálního vzdělávání na PedF UK“ (registrační číslo CZ.02.3.68/0.0/0.0/16_038/0006965)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A09953-E4FF-4C2B-8D11-CE98873BDB45}" type="datetime1">
              <a:rPr lang="cs-CZ" smtClean="0"/>
              <a:t>17.10.2019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dirty="0" smtClean="0"/>
              <a:t>„Podpora pregraduálního vzdělávání na PedF UK“ (registrační číslo CZ.02.3.68/0.0/0.0/16_038/0006965)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D56E87-CC2A-4D71-AC46-EE9E89E9CB8B}" type="datetime1">
              <a:rPr lang="cs-CZ" smtClean="0"/>
              <a:t>17.10.2019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dirty="0" smtClean="0"/>
              <a:t>„Podpora pregraduálního vzdělávání na PedF UK“ (registrační číslo CZ.02.3.68/0.0/0.0/16_038/0006965)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730CD6-F450-4C9F-8274-A34AD3F74912}" type="datetime1">
              <a:rPr lang="cs-CZ" smtClean="0"/>
              <a:t>17.10.2019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dirty="0" smtClean="0"/>
              <a:t>„Podpora pregraduálního vzdělávání na PedF UK“ (registrační číslo CZ.02.3.68/0.0/0.0/16_038/0006965)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0EDAF2-BBAF-4F76-A177-3E2082D13777}" type="datetime1">
              <a:rPr lang="cs-CZ" smtClean="0"/>
              <a:t>17.10.2019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dirty="0" smtClean="0"/>
              <a:t>„Podpora pregraduálního vzdělávání na PedF UK“ (registrační číslo CZ.02.3.68/0.0/0.0/16_038/0006965)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AA2F04-D2A4-4CF7-A87E-845F9A6A9BCA}" type="datetime1">
              <a:rPr lang="cs-CZ" smtClean="0"/>
              <a:t>17.10.2019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dirty="0" smtClean="0"/>
              <a:t>„Podpora pregraduálního vzdělávání na PedF UK“ (registrační číslo CZ.02.3.68/0.0/0.0/16_038/0006965)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AFCFB77-8992-47B4-A7EE-DF5F171C93AB}" type="datetime1">
              <a:rPr lang="cs-CZ" smtClean="0"/>
              <a:t>17.10.2019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dirty="0" smtClean="0"/>
              <a:t>„Podpora pregraduálního vzdělávání na PedF UK“ (registrační číslo CZ.02.3.68/0.0/0.0/16_038/0006965)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BCFA18E-0AD2-4032-B26A-2E4E1C8C6154}" type="datetime1">
              <a:rPr lang="cs-CZ" smtClean="0"/>
              <a:t>17.10.2019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cs-CZ" dirty="0" smtClean="0"/>
              <a:t>„Podpora pregraduálního vzdělávání na PedF UK“ (registrační číslo CZ.02.3.68/0.0/0.0/16_038/0006965)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A305850-15C2-4799-BF32-EE0983E233EB}" type="datetime1">
              <a:rPr lang="cs-CZ" smtClean="0"/>
              <a:t>17.10.2019</a:t>
            </a:fld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cs-CZ" dirty="0" smtClean="0"/>
              <a:t>„Podpora pregraduálního vzdělávání na PedF UK“ (registrační číslo CZ.02.3.68/0.0/0.0/16_038/0006965)</a:t>
            </a:r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Komunikace učitelů s rodiči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1400" dirty="0" smtClean="0"/>
              <a:t>Mgr. Diana Dvořáková</a:t>
            </a:r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43240" y="6356350"/>
            <a:ext cx="3786214" cy="365125"/>
          </a:xfrm>
        </p:spPr>
        <p:txBody>
          <a:bodyPr/>
          <a:lstStyle/>
          <a:p>
            <a:pPr algn="just"/>
            <a:r>
              <a:rPr lang="cs-CZ" dirty="0" smtClean="0"/>
              <a:t>„Podpora pregraduálního vzdělávání na PedF UK“</a:t>
            </a:r>
          </a:p>
          <a:p>
            <a:pPr algn="just"/>
            <a:r>
              <a:rPr lang="cs-CZ" dirty="0" smtClean="0"/>
              <a:t>(registrační číslo CZ.02.3.68/0.0/0.0/16_038/0006965)</a:t>
            </a:r>
            <a:endParaRPr lang="cs-CZ" dirty="0"/>
          </a:p>
        </p:txBody>
      </p:sp>
      <p:pic>
        <p:nvPicPr>
          <p:cNvPr id="5" name="Obrázek 1"/>
          <p:cNvPicPr/>
          <p:nvPr/>
        </p:nvPicPr>
        <p:blipFill>
          <a:blip r:embed="rId3"/>
          <a:stretch>
            <a:fillRect/>
          </a:stretch>
        </p:blipFill>
        <p:spPr>
          <a:xfrm>
            <a:off x="1571604" y="428604"/>
            <a:ext cx="5843905" cy="1296670"/>
          </a:xfrm>
          <a:prstGeom prst="rect">
            <a:avLst/>
          </a:prstGeom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Ideální by bylo, pokud by rodič na řešení problému přišel sám…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Rodiče lze i odmítnout, přijde-li neohlášen… </a:t>
            </a:r>
          </a:p>
          <a:p>
            <a:pPr>
              <a:buNone/>
            </a:pPr>
            <a:r>
              <a:rPr lang="cs-CZ" dirty="0" smtClean="0"/>
              <a:t>   (čas, místo a téma setkání společně naplánujte)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Komunikujte i s ostatními kolegy uvnitř sboru, předávejte důležité informace…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000364" y="6286520"/>
            <a:ext cx="4071966" cy="428628"/>
          </a:xfrm>
        </p:spPr>
        <p:txBody>
          <a:bodyPr/>
          <a:lstStyle/>
          <a:p>
            <a:pPr algn="just"/>
            <a:r>
              <a:rPr lang="cs-CZ" dirty="0" smtClean="0"/>
              <a:t>„Podpora pregraduálního vzdělávání na PedF UK“</a:t>
            </a:r>
          </a:p>
          <a:p>
            <a:pPr algn="just"/>
            <a:r>
              <a:rPr lang="cs-CZ" dirty="0" smtClean="0"/>
              <a:t>(registrační číslo CZ.02.3.68/0.0/0.0/16_038/0006965)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Závěrem…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10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Písemná:</a:t>
            </a:r>
          </a:p>
          <a:p>
            <a:r>
              <a:rPr lang="cs-CZ" dirty="0" smtClean="0"/>
              <a:t>Žádosti </a:t>
            </a:r>
          </a:p>
          <a:p>
            <a:r>
              <a:rPr lang="cs-CZ" dirty="0" smtClean="0"/>
              <a:t>ŽK</a:t>
            </a:r>
          </a:p>
          <a:p>
            <a:r>
              <a:rPr lang="cs-CZ" dirty="0" smtClean="0"/>
              <a:t>E-mail</a:t>
            </a:r>
          </a:p>
          <a:p>
            <a:r>
              <a:rPr lang="cs-CZ" dirty="0" smtClean="0"/>
              <a:t>SMS</a:t>
            </a:r>
          </a:p>
          <a:p>
            <a:r>
              <a:rPr lang="cs-CZ" dirty="0" smtClean="0"/>
              <a:t>Elektronická třídní kniha (skolaonline.cz, bakalari. cz, …)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Ústní:</a:t>
            </a:r>
          </a:p>
          <a:p>
            <a:r>
              <a:rPr lang="cs-CZ" dirty="0" smtClean="0"/>
              <a:t>Třídní schůzky</a:t>
            </a:r>
          </a:p>
          <a:p>
            <a:r>
              <a:rPr lang="cs-CZ" dirty="0" smtClean="0"/>
              <a:t>Konzultace rodičů s vyučujícími</a:t>
            </a:r>
          </a:p>
          <a:p>
            <a:r>
              <a:rPr lang="cs-CZ" dirty="0" smtClean="0"/>
              <a:t>Pohovory  - setkání s rodiči (na žádost rodičů X výzva školy)</a:t>
            </a:r>
          </a:p>
          <a:p>
            <a:r>
              <a:rPr lang="cs-CZ" dirty="0" smtClean="0"/>
              <a:t>Výchovné komise</a:t>
            </a:r>
          </a:p>
          <a:p>
            <a:r>
              <a:rPr lang="cs-CZ" dirty="0" smtClean="0"/>
              <a:t>Telefonická komunikace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285984" y="6356350"/>
            <a:ext cx="3929090" cy="365125"/>
          </a:xfrm>
        </p:spPr>
        <p:txBody>
          <a:bodyPr/>
          <a:lstStyle/>
          <a:p>
            <a:pPr algn="just"/>
            <a:r>
              <a:rPr lang="cs-CZ" dirty="0" smtClean="0"/>
              <a:t>„Podpora pregraduálního vzdělávání na PedF UK“</a:t>
            </a:r>
          </a:p>
          <a:p>
            <a:pPr algn="just"/>
            <a:r>
              <a:rPr lang="cs-CZ" dirty="0" smtClean="0"/>
              <a:t>(registrační číslo CZ.02.3.68/0.0/0.0/16_038/0006965)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Formy komunikace učitelů s rodiči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u="sng" dirty="0" smtClean="0"/>
              <a:t>Rodičovské spolky </a:t>
            </a:r>
            <a:r>
              <a:rPr lang="cs-CZ" dirty="0" smtClean="0"/>
              <a:t>– sdružení rodičů, kluby rodičů – dobrovolné, nepovinné…</a:t>
            </a:r>
          </a:p>
          <a:p>
            <a:pPr>
              <a:buNone/>
            </a:pPr>
            <a:r>
              <a:rPr lang="cs-CZ" dirty="0" smtClean="0"/>
              <a:t>    - z příspěvků od rodičů žáků se podílí na spolufinancování některých aktivit školy (zájezdy, kulturní akce…)</a:t>
            </a:r>
          </a:p>
          <a:p>
            <a:r>
              <a:rPr lang="cs-CZ" i="1" u="sng" dirty="0" smtClean="0"/>
              <a:t>Školská rada </a:t>
            </a:r>
            <a:r>
              <a:rPr lang="cs-CZ" dirty="0" smtClean="0"/>
              <a:t>– povinný orgán, kontrolní činnost, projednává návrh rozpočtu školy, inspekční zprávy, podává podněty, … </a:t>
            </a:r>
          </a:p>
          <a:p>
            <a:pPr>
              <a:buNone/>
            </a:pPr>
            <a:r>
              <a:rPr lang="cs-CZ" dirty="0" smtClean="0"/>
              <a:t>   volení zástupci: zřizovatele, rodičů, pedagogů, (zletilých studentů)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71802" y="6356350"/>
            <a:ext cx="3714776" cy="365125"/>
          </a:xfrm>
        </p:spPr>
        <p:txBody>
          <a:bodyPr/>
          <a:lstStyle/>
          <a:p>
            <a:pPr algn="just"/>
            <a:r>
              <a:rPr lang="cs-CZ" dirty="0" smtClean="0"/>
              <a:t>„Podpora pregraduálního vzdělávání na PedF UK“</a:t>
            </a:r>
          </a:p>
          <a:p>
            <a:pPr algn="just"/>
            <a:r>
              <a:rPr lang="cs-CZ" dirty="0" smtClean="0"/>
              <a:t>(registrační číslo CZ.02.3.68/0.0/0.0/16_038/0006965)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Rodiče a „organizace“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 smtClean="0"/>
              <a:t>Jednání naplánujte – </a:t>
            </a:r>
            <a:r>
              <a:rPr lang="cs-CZ" b="1" dirty="0" smtClean="0"/>
              <a:t>místo, čas, délka schůzky, téma </a:t>
            </a:r>
            <a:r>
              <a:rPr lang="cs-CZ" dirty="0" smtClean="0"/>
              <a:t>– informujte o svém plánu rodiče, nejlépe písemně, dostatečně dopředu.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Na jednání se připravte (podklady – písemné i ústní informace - práce žáka, záznamy, co – kdy se stalo… </a:t>
            </a:r>
            <a:r>
              <a:rPr lang="cs-CZ" u="sng" dirty="0" smtClean="0"/>
              <a:t>i pozitivní informace a informace o běžném dění</a:t>
            </a:r>
            <a:r>
              <a:rPr lang="cs-CZ" dirty="0" smtClean="0"/>
              <a:t>, …).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Ujasněte si cíl jednání.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Jednejte věcně, informujte bez emocí, </a:t>
            </a:r>
            <a:r>
              <a:rPr lang="cs-CZ" b="1" dirty="0" smtClean="0"/>
              <a:t>popisujte situace</a:t>
            </a:r>
            <a:r>
              <a:rPr lang="cs-CZ" dirty="0" smtClean="0"/>
              <a:t>.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Z jednání pořiďte zápis, který podepíší všichni zúčastnění.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857488" y="6429396"/>
            <a:ext cx="3643338" cy="293687"/>
          </a:xfrm>
        </p:spPr>
        <p:txBody>
          <a:bodyPr/>
          <a:lstStyle/>
          <a:p>
            <a:pPr algn="ctr"/>
            <a:r>
              <a:rPr lang="cs-CZ" dirty="0" smtClean="0"/>
              <a:t>„Podpora pregraduálního vzdělávání na PedF UK“</a:t>
            </a:r>
          </a:p>
          <a:p>
            <a:pPr algn="ctr"/>
            <a:r>
              <a:rPr lang="cs-CZ" dirty="0" smtClean="0"/>
              <a:t>(registrační číslo CZ.02.3.68/0.0/0.0/16_038/0006965)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komunikace s rodiči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 smtClean="0"/>
              <a:t>Nedávejte osobní kontakt: mob. č., e-mail. adresu…, </a:t>
            </a:r>
            <a:r>
              <a:rPr lang="cs-CZ" b="1" dirty="0" smtClean="0"/>
              <a:t>pouze pracovní kontakty</a:t>
            </a:r>
            <a:r>
              <a:rPr lang="cs-CZ" dirty="0" smtClean="0"/>
              <a:t>.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Nesdílejte s rodiči ani dětmi své osobní účty na sociálních sítích.</a:t>
            </a:r>
          </a:p>
          <a:p>
            <a:pPr lvl="0"/>
            <a:endParaRPr lang="cs-CZ" dirty="0" smtClean="0"/>
          </a:p>
          <a:p>
            <a:pPr lvl="0"/>
            <a:r>
              <a:rPr lang="cs-CZ" b="1" dirty="0" smtClean="0"/>
              <a:t>Neřešte</a:t>
            </a:r>
            <a:r>
              <a:rPr lang="cs-CZ" dirty="0" smtClean="0"/>
              <a:t> nic telefonicky, pozvěte na osobní jednání – mailem, telefonicky, písemně…</a:t>
            </a:r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cs-CZ" b="1" dirty="0" smtClean="0"/>
              <a:t>Neřešte</a:t>
            </a:r>
            <a:r>
              <a:rPr lang="cs-CZ" dirty="0" smtClean="0"/>
              <a:t> nic mimo budovu školy nebo mimo svou pracovní dobu </a:t>
            </a:r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cs-CZ" b="1" dirty="0" smtClean="0"/>
              <a:t>Neřešte</a:t>
            </a:r>
            <a:r>
              <a:rPr lang="cs-CZ" dirty="0" smtClean="0"/>
              <a:t> problémy jednotlivce před ostatními rodiči (např. na třídních schůzkách…)</a:t>
            </a:r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 smtClean="0"/>
              <a:t>Nenechávejte zodpovědnost za řešení problému jen na sobě… („tak, co s tím paní učitelko uděláte…?“)</a:t>
            </a:r>
          </a:p>
          <a:p>
            <a:pPr lvl="0"/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857488" y="6356350"/>
            <a:ext cx="3714776" cy="365125"/>
          </a:xfrm>
        </p:spPr>
        <p:txBody>
          <a:bodyPr/>
          <a:lstStyle/>
          <a:p>
            <a:pPr algn="just"/>
            <a:r>
              <a:rPr lang="cs-CZ" dirty="0" smtClean="0"/>
              <a:t>„Podpora pregraduálního vzdělávání na PedF UK“</a:t>
            </a:r>
          </a:p>
          <a:p>
            <a:pPr algn="just"/>
            <a:r>
              <a:rPr lang="cs-CZ" dirty="0" smtClean="0"/>
              <a:t>(registrační číslo CZ.02.3.68/0.0/0.0/16_038/0006965)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6x ne…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Očekáváte-li konfliktní situaci, požádejte o pomoc vedení školy. 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Očekáváte-li konfliktní situaci, jednejte vždy ve třech: VY, RODIČE, VÝCHOVNÝ PORADCE (nebo kolega nebo metodik prim. prevence, …)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Vedení školy vždy zpětně informujte o problematické komunikaci s rodiči.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28926" y="6356350"/>
            <a:ext cx="3857652" cy="365125"/>
          </a:xfrm>
        </p:spPr>
        <p:txBody>
          <a:bodyPr/>
          <a:lstStyle/>
          <a:p>
            <a:pPr algn="just"/>
            <a:r>
              <a:rPr lang="cs-CZ" dirty="0" smtClean="0"/>
              <a:t>„Podpora pregraduálního vzdělávání na PedF UK“</a:t>
            </a:r>
          </a:p>
          <a:p>
            <a:pPr algn="just"/>
            <a:r>
              <a:rPr lang="cs-CZ" dirty="0" smtClean="0"/>
              <a:t>(registrační číslo CZ.02.3.68/0.0/0.0/16_038/0006965)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Konfliktní komunikace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6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 smtClean="0"/>
              <a:t>Jednejte v místnostní, nejlépe ve třídě, ze které je možné kdykoli odejít.</a:t>
            </a:r>
          </a:p>
          <a:p>
            <a:pPr lvl="0"/>
            <a:endParaRPr lang="cs-CZ" dirty="0" smtClean="0"/>
          </a:p>
          <a:p>
            <a:r>
              <a:rPr lang="cs-CZ" dirty="0" smtClean="0"/>
              <a:t>Na úvod rodiče přivítejte a posaďte je, nejednejte ve stoje.</a:t>
            </a:r>
          </a:p>
          <a:p>
            <a:endParaRPr lang="cs-CZ" dirty="0" smtClean="0"/>
          </a:p>
          <a:p>
            <a:r>
              <a:rPr lang="cs-CZ" dirty="0" smtClean="0"/>
              <a:t>Na úvod sdělte pozitivní informace o žákovi nebo alespoň neutrální – navázání kontaktu, vytvoření atmosféry…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Jednání si připravte – portfolio žáka (práce žáka, záznamy, co – kdy se stalo… i pozitivní informace), informace o běžném dění ve škole - připravte si argumentaci.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43240" y="6356350"/>
            <a:ext cx="3714776" cy="365125"/>
          </a:xfrm>
        </p:spPr>
        <p:txBody>
          <a:bodyPr/>
          <a:lstStyle/>
          <a:p>
            <a:pPr algn="just"/>
            <a:r>
              <a:rPr lang="cs-CZ" dirty="0" smtClean="0"/>
              <a:t>„Podpora pregraduálního vzdělávání na PedF UK“</a:t>
            </a:r>
          </a:p>
          <a:p>
            <a:pPr algn="just"/>
            <a:r>
              <a:rPr lang="cs-CZ" dirty="0" smtClean="0"/>
              <a:t>(registrační číslo CZ.02.3.68/0.0/0.0/16_038/0006965)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osobního jednání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7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Neřešte vše hned </a:t>
            </a:r>
            <a:r>
              <a:rPr lang="cs-CZ" dirty="0" smtClean="0"/>
              <a:t>– vyberte 1-2 hlavní problémy, ty pojmenujte.</a:t>
            </a:r>
          </a:p>
          <a:p>
            <a:pPr lvl="0"/>
            <a:r>
              <a:rPr lang="cs-CZ" b="1" dirty="0" smtClean="0"/>
              <a:t>NECHTE RODIČE MLUVIT! </a:t>
            </a:r>
          </a:p>
          <a:p>
            <a:pPr lvl="0">
              <a:buNone/>
            </a:pPr>
            <a:r>
              <a:rPr lang="cs-CZ" b="1" dirty="0" smtClean="0"/>
              <a:t>   </a:t>
            </a:r>
            <a:r>
              <a:rPr lang="cs-CZ" dirty="0" smtClean="0"/>
              <a:t>Naslouchejte…, vyjádřete úctu a pochopení.</a:t>
            </a:r>
          </a:p>
          <a:p>
            <a:pPr lvl="0"/>
            <a:r>
              <a:rPr lang="cs-CZ" b="1" dirty="0" smtClean="0"/>
              <a:t>„Co s tím </a:t>
            </a:r>
            <a:r>
              <a:rPr lang="cs-CZ" b="1" i="1" u="sng" dirty="0" smtClean="0"/>
              <a:t>uděláme</a:t>
            </a:r>
            <a:r>
              <a:rPr lang="cs-CZ" b="1" dirty="0" smtClean="0"/>
              <a:t>?“ </a:t>
            </a:r>
            <a:r>
              <a:rPr lang="cs-CZ" dirty="0" smtClean="0"/>
              <a:t>– hledáme </a:t>
            </a:r>
            <a:r>
              <a:rPr lang="cs-CZ" b="1" i="1" u="sng" dirty="0" smtClean="0"/>
              <a:t>SPOLEČNÉ</a:t>
            </a:r>
            <a:r>
              <a:rPr lang="cs-CZ" dirty="0" smtClean="0"/>
              <a:t> řešení</a:t>
            </a:r>
          </a:p>
          <a:p>
            <a:pPr lvl="0"/>
            <a:r>
              <a:rPr lang="cs-CZ" dirty="0" smtClean="0"/>
              <a:t>Dávejte </a:t>
            </a:r>
            <a:r>
              <a:rPr lang="cs-CZ" b="1" u="sng" dirty="0" smtClean="0"/>
              <a:t>náměty</a:t>
            </a:r>
            <a:r>
              <a:rPr lang="cs-CZ" dirty="0" smtClean="0"/>
              <a:t> na zlepšení situace: „Zkuste dělat doma s dítětem toto…“</a:t>
            </a:r>
          </a:p>
          <a:p>
            <a:pPr lvl="0"/>
            <a:r>
              <a:rPr lang="cs-CZ" dirty="0" smtClean="0"/>
              <a:t>NIKDY neříkejte, že rodiče dělají něco špatně!</a:t>
            </a:r>
          </a:p>
          <a:p>
            <a:pPr lvl="0"/>
            <a:r>
              <a:rPr lang="cs-CZ" b="1" u="sng" dirty="0" smtClean="0"/>
              <a:t>Nezapomeňte, že nemusíte mít pravdu.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71802" y="6356350"/>
            <a:ext cx="3714776" cy="365125"/>
          </a:xfrm>
        </p:spPr>
        <p:txBody>
          <a:bodyPr/>
          <a:lstStyle/>
          <a:p>
            <a:pPr algn="just"/>
            <a:r>
              <a:rPr lang="cs-CZ" dirty="0" smtClean="0"/>
              <a:t>„Podpora pregraduálního vzdělávání na PedF UK“</a:t>
            </a:r>
          </a:p>
          <a:p>
            <a:pPr algn="just"/>
            <a:r>
              <a:rPr lang="cs-CZ" dirty="0" smtClean="0"/>
              <a:t>(registrační číslo CZ.02.3.68/0.0/0.0/16_038/0006965)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Nezapomínejte…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8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Vedení školy</a:t>
            </a:r>
          </a:p>
          <a:p>
            <a:r>
              <a:rPr lang="cs-CZ" dirty="0" smtClean="0"/>
              <a:t>Školní psycholog, metodik primární prevence, školní speciální pedagog, zkušenější kolega…</a:t>
            </a:r>
          </a:p>
          <a:p>
            <a:endParaRPr lang="cs-CZ" dirty="0" smtClean="0"/>
          </a:p>
          <a:p>
            <a:r>
              <a:rPr lang="cs-CZ" u="sng" dirty="0" smtClean="0"/>
              <a:t>Právní podpora a pomoc: </a:t>
            </a:r>
            <a:r>
              <a:rPr lang="cs-CZ" b="1" dirty="0" smtClean="0"/>
              <a:t>Liga na ochranu učitele</a:t>
            </a:r>
          </a:p>
          <a:p>
            <a:endParaRPr lang="cs-CZ" b="1" dirty="0" smtClean="0"/>
          </a:p>
          <a:p>
            <a:r>
              <a:rPr lang="cs-CZ" dirty="0" smtClean="0"/>
              <a:t>Supervize pracovníka pedagogicko-psychologické poradny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000364" y="6357958"/>
            <a:ext cx="3873265" cy="365125"/>
          </a:xfrm>
        </p:spPr>
        <p:txBody>
          <a:bodyPr/>
          <a:lstStyle/>
          <a:p>
            <a:pPr algn="just"/>
            <a:r>
              <a:rPr lang="cs-CZ" smtClean="0"/>
              <a:t>„Podpora pregraduálního vzdělávání na PedF UK“ (registrační číslo CZ.02.3.68/0.0/0.0/16_038/0006965)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učitele…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9</a:t>
            </a:fld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55</TotalTime>
  <Words>608</Words>
  <Application>Microsoft Office PowerPoint</Application>
  <PresentationFormat>Předvádění na obrazovce (4:3)</PresentationFormat>
  <Paragraphs>108</Paragraphs>
  <Slides>10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Shluk</vt:lpstr>
      <vt:lpstr>Komunikace učitelů s rodiči</vt:lpstr>
      <vt:lpstr>Formy komunikace učitelů s rodiči</vt:lpstr>
      <vt:lpstr>Rodiče a „organizace“</vt:lpstr>
      <vt:lpstr>Pravidla komunikace s rodiči</vt:lpstr>
      <vt:lpstr>6x ne…</vt:lpstr>
      <vt:lpstr>Konfliktní komunikace</vt:lpstr>
      <vt:lpstr>Pravidla osobního jednání</vt:lpstr>
      <vt:lpstr>Nezapomínejte… </vt:lpstr>
      <vt:lpstr>Podpora učitele…</vt:lpstr>
      <vt:lpstr>Závěrem…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učitelů s rodiči</dc:title>
  <dc:creator>student</dc:creator>
  <cp:lastModifiedBy>Marek Dvořák</cp:lastModifiedBy>
  <cp:revision>36</cp:revision>
  <dcterms:created xsi:type="dcterms:W3CDTF">2019-10-15T13:42:47Z</dcterms:created>
  <dcterms:modified xsi:type="dcterms:W3CDTF">2019-10-17T18:38:36Z</dcterms:modified>
</cp:coreProperties>
</file>