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handoutMasterIdLst>
    <p:handoutMasterId r:id="rId14"/>
  </p:handoutMasterIdLst>
  <p:sldIdLst>
    <p:sldId id="256" r:id="rId2"/>
    <p:sldId id="257" r:id="rId3"/>
    <p:sldId id="258" r:id="rId4"/>
    <p:sldId id="260" r:id="rId5"/>
    <p:sldId id="265" r:id="rId6"/>
    <p:sldId id="266" r:id="rId7"/>
    <p:sldId id="261" r:id="rId8"/>
    <p:sldId id="264" r:id="rId9"/>
    <p:sldId id="269" r:id="rId10"/>
    <p:sldId id="263" r:id="rId11"/>
    <p:sldId id="259" r:id="rId12"/>
    <p:sldId id="267" r:id="rId13"/>
  </p:sldIdLst>
  <p:sldSz cx="12192000" cy="6858000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170" y="-11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71AC3-9089-4C0E-B69D-62A8940030B5}" type="datetimeFigureOut">
              <a:rPr lang="cs-CZ" smtClean="0"/>
              <a:pPr/>
              <a:t>26.9.2020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219F0-00F1-4640-ACEF-33966EA198B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77689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712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682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5634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734772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56663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0720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5607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6544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145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1659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0504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40810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3298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9930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7428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689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1156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03584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Sociální klima organizace, firemní kultura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/>
              <a:t>Markéta lanková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xmlns="" id="{0F45DFB4-9A62-47F9-A523-9B94E0604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725" y="3886200"/>
            <a:ext cx="5241365" cy="2511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8306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6A6CE12-26A5-4D39-A266-B692CBDBE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ANALÝZA DŮVODŮ PRO ZMĚNU </a:t>
            </a:r>
            <a:r>
              <a:rPr lang="cs-CZ">
                <a:solidFill>
                  <a:srgbClr val="EBEBEB"/>
                </a:solidFill>
              </a:rPr>
              <a:t>FIREMNÍ KULTURY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8D238C91-B62E-413B-99F4-A44C1EB79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dirty="0" smtClean="0"/>
              <a:t>Jak se to stane?</a:t>
            </a:r>
            <a:endParaRPr lang="cs-CZ" dirty="0"/>
          </a:p>
          <a:p>
            <a:pPr>
              <a:buFont typeface="Wingdings 3"/>
            </a:pPr>
            <a:r>
              <a:rPr lang="cs-CZ" dirty="0" smtClean="0"/>
              <a:t>živelně </a:t>
            </a:r>
            <a:endParaRPr lang="cs-CZ" dirty="0"/>
          </a:p>
          <a:p>
            <a:pPr>
              <a:buFont typeface="Wingdings 3"/>
            </a:pPr>
            <a:r>
              <a:rPr lang="cs-CZ" dirty="0" smtClean="0"/>
              <a:t>řízeně </a:t>
            </a:r>
          </a:p>
          <a:p>
            <a:pPr>
              <a:buFont typeface="Wingdings 3"/>
            </a:pPr>
            <a:endParaRPr lang="cs-CZ" dirty="0"/>
          </a:p>
          <a:p>
            <a:pPr>
              <a:buNone/>
            </a:pPr>
            <a:r>
              <a:rPr lang="cs-CZ" dirty="0"/>
              <a:t>Důvody pro změnu FK: </a:t>
            </a:r>
          </a:p>
          <a:p>
            <a:r>
              <a:rPr lang="cs-CZ" dirty="0"/>
              <a:t>fúze </a:t>
            </a:r>
            <a:r>
              <a:rPr lang="cs-CZ" dirty="0" smtClean="0"/>
              <a:t>organizace </a:t>
            </a:r>
          </a:p>
          <a:p>
            <a:r>
              <a:rPr lang="cs-CZ" dirty="0" smtClean="0"/>
              <a:t>závažné </a:t>
            </a:r>
            <a:r>
              <a:rPr lang="cs-CZ" dirty="0"/>
              <a:t>nedostatky v organizaci </a:t>
            </a:r>
            <a:endParaRPr lang="cs-CZ" dirty="0" smtClean="0"/>
          </a:p>
          <a:p>
            <a:r>
              <a:rPr lang="cs-CZ" dirty="0" smtClean="0"/>
              <a:t>firemní kultura </a:t>
            </a:r>
            <a:r>
              <a:rPr lang="cs-CZ" dirty="0"/>
              <a:t>v psané podobě </a:t>
            </a:r>
            <a:r>
              <a:rPr lang="cs-CZ" dirty="0" smtClean="0"/>
              <a:t>nekoresponduje </a:t>
            </a:r>
            <a:r>
              <a:rPr lang="cs-CZ" dirty="0"/>
              <a:t>s </a:t>
            </a:r>
            <a:r>
              <a:rPr lang="cs-CZ" dirty="0" smtClean="0"/>
              <a:t>firemní kulturou</a:t>
            </a:r>
            <a:r>
              <a:rPr lang="cs-CZ" dirty="0"/>
              <a:t>, která je </a:t>
            </a:r>
            <a:r>
              <a:rPr lang="cs-CZ" dirty="0" smtClean="0"/>
              <a:t>v organizaci </a:t>
            </a:r>
            <a:r>
              <a:rPr lang="cs-CZ" dirty="0"/>
              <a:t>ve </a:t>
            </a:r>
            <a:r>
              <a:rPr lang="cs-CZ" dirty="0" smtClean="0"/>
              <a:t>skutečnosti</a:t>
            </a:r>
          </a:p>
          <a:p>
            <a:r>
              <a:rPr lang="cs-CZ" dirty="0" smtClean="0"/>
              <a:t>existence </a:t>
            </a:r>
            <a:r>
              <a:rPr lang="cs-CZ" dirty="0"/>
              <a:t>nevhodné či nepřiměřené </a:t>
            </a:r>
            <a:r>
              <a:rPr lang="cs-CZ" dirty="0" smtClean="0"/>
              <a:t>firemní kultury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xmlns="" id="{02D1453C-7B19-42CE-8449-AC4A008AC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700" y="1747914"/>
            <a:ext cx="4343400" cy="3150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0807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>
            <a:extLst>
              <a:ext uri="{FF2B5EF4-FFF2-40B4-BE49-F238E27FC236}">
                <a16:creationId xmlns:a16="http://schemas.microsoft.com/office/drawing/2014/main" xmlns="" id="{E16F7932-48F8-4F82-82DA-F2E774C477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" r="20075"/>
          <a:stretch/>
        </p:blipFill>
        <p:spPr>
          <a:xfrm>
            <a:off x="6810375" y="1847850"/>
            <a:ext cx="4682960" cy="3297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5BC77F4-DF1E-42FB-A560-6D7C48E58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613" y="257175"/>
            <a:ext cx="8312150" cy="1441450"/>
          </a:xfrm>
        </p:spPr>
        <p:txBody>
          <a:bodyPr>
            <a:normAutofit/>
          </a:bodyPr>
          <a:lstStyle/>
          <a:p>
            <a:r>
              <a:rPr lang="cs-CZ" sz="3600"/>
              <a:t>Sociální klima organizace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FF9CE77F-8758-4D12-881C-E96E6820F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214582"/>
            <a:ext cx="6067425" cy="51100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1800" dirty="0"/>
              <a:t>v</a:t>
            </a:r>
            <a:r>
              <a:rPr lang="cs-CZ" sz="1800" dirty="0" smtClean="0"/>
              <a:t> </a:t>
            </a:r>
            <a:r>
              <a:rPr lang="cs-CZ" sz="1800" dirty="0"/>
              <a:t>literatuře </a:t>
            </a:r>
            <a:r>
              <a:rPr lang="cs-CZ" sz="1800" dirty="0" smtClean="0"/>
              <a:t>atmosféra </a:t>
            </a:r>
            <a:r>
              <a:rPr lang="cs-CZ" sz="1800" dirty="0"/>
              <a:t>nebo nálada, sociální ovzduší, sociální </a:t>
            </a:r>
            <a:r>
              <a:rPr lang="cs-CZ" sz="1800" dirty="0" smtClean="0"/>
              <a:t>ne/pohoda </a:t>
            </a:r>
            <a:r>
              <a:rPr lang="cs-CZ" sz="1800" dirty="0"/>
              <a:t>na </a:t>
            </a:r>
            <a:r>
              <a:rPr lang="cs-CZ" sz="1800" dirty="0" smtClean="0"/>
              <a:t>pracovišti…</a:t>
            </a:r>
            <a:endParaRPr lang="cs-CZ" sz="1800" dirty="0"/>
          </a:p>
          <a:p>
            <a:r>
              <a:rPr lang="cs-CZ" sz="1800" dirty="0"/>
              <a:t>V. </a:t>
            </a:r>
            <a:r>
              <a:rPr lang="cs-CZ" sz="1800" dirty="0" err="1" smtClean="0"/>
              <a:t>Cejthamr</a:t>
            </a:r>
            <a:r>
              <a:rPr lang="cs-CZ" sz="1800" dirty="0" smtClean="0"/>
              <a:t>: „Týká </a:t>
            </a:r>
            <a:r>
              <a:rPr lang="cs-CZ" sz="1800" dirty="0"/>
              <a:t>se atmosféry, morálky, pocitu sounáležitosti, partnerství a vědomí hodnoty firmy. Zatímco podniková kultura popisuje vlastnosti firmy, sociální klima vypovídá o tom, co si o firmě myslí její zaměstnanci</a:t>
            </a:r>
            <a:r>
              <a:rPr lang="cs-CZ" sz="1800" dirty="0" smtClean="0"/>
              <a:t>.“</a:t>
            </a:r>
            <a:endParaRPr lang="cs-CZ" sz="1800" dirty="0"/>
          </a:p>
          <a:p>
            <a:r>
              <a:rPr lang="cs-CZ" sz="1800" dirty="0"/>
              <a:t>k</a:t>
            </a:r>
            <a:r>
              <a:rPr lang="cs-CZ" sz="1800" dirty="0" smtClean="0"/>
              <a:t>lima </a:t>
            </a:r>
            <a:r>
              <a:rPr lang="cs-CZ" sz="1800" dirty="0"/>
              <a:t>založeno na vnímání firmy jejími zaměstnanci a současně ovlivňuje jejich </a:t>
            </a:r>
            <a:r>
              <a:rPr lang="cs-CZ" sz="1800" dirty="0" smtClean="0"/>
              <a:t>chování</a:t>
            </a:r>
          </a:p>
          <a:p>
            <a:r>
              <a:rPr lang="cs-CZ" sz="1800" dirty="0" smtClean="0"/>
              <a:t>charakterizováno </a:t>
            </a:r>
            <a:r>
              <a:rPr lang="cs-CZ" sz="1800" dirty="0"/>
              <a:t>vztahy mezi zaměstnanci a </a:t>
            </a:r>
            <a:r>
              <a:rPr lang="cs-CZ" sz="1800" dirty="0" smtClean="0"/>
              <a:t>organizací - vzájemná důvěra </a:t>
            </a:r>
            <a:r>
              <a:rPr lang="cs-CZ" sz="1800" dirty="0"/>
              <a:t>mezi zaměstnanci a </a:t>
            </a:r>
            <a:r>
              <a:rPr lang="cs-CZ" sz="1800" dirty="0" smtClean="0"/>
              <a:t>managementem</a:t>
            </a:r>
            <a:endParaRPr lang="cs-CZ" sz="1800" dirty="0"/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xmlns="" val="131660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 </a:t>
            </a:r>
            <a:r>
              <a:rPr lang="cs-CZ" dirty="0" smtClean="0">
                <a:sym typeface="Wingdings" pitchFamily="2" charset="2"/>
              </a:rPr>
              <a:t></a:t>
            </a:r>
            <a:br>
              <a:rPr lang="cs-CZ" dirty="0" smtClean="0">
                <a:sym typeface="Wingdings" pitchFamily="2" charset="2"/>
              </a:rPr>
            </a:b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1375" y="2466974"/>
            <a:ext cx="5429250" cy="3324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7493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D09FBC9-5A82-4278-896C-53DE4A2EB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Pojem firemní kultura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367B4F26-D0D9-4C28-A5AA-87C8FCE5E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526588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v manažerské praxi od počátku 80.let </a:t>
            </a:r>
            <a:r>
              <a:rPr lang="cs-CZ" dirty="0" smtClean="0"/>
              <a:t>20.století</a:t>
            </a:r>
          </a:p>
          <a:p>
            <a:endParaRPr lang="cs-CZ" dirty="0" smtClean="0"/>
          </a:p>
          <a:p>
            <a:r>
              <a:rPr lang="cs-CZ" dirty="0"/>
              <a:t>o</a:t>
            </a:r>
            <a:r>
              <a:rPr lang="cs-CZ" dirty="0" smtClean="0"/>
              <a:t>btížné </a:t>
            </a:r>
            <a:r>
              <a:rPr lang="cs-CZ" dirty="0"/>
              <a:t>definovat, </a:t>
            </a:r>
            <a:r>
              <a:rPr lang="cs-CZ" dirty="0" smtClean="0"/>
              <a:t>mnoho definic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1 za všechny:</a:t>
            </a:r>
          </a:p>
          <a:p>
            <a:pPr marL="0" indent="0">
              <a:buNone/>
            </a:pPr>
            <a:r>
              <a:rPr lang="cs-CZ" dirty="0" smtClean="0"/>
              <a:t>„Soubor </a:t>
            </a:r>
            <a:r>
              <a:rPr lang="cs-CZ" dirty="0"/>
              <a:t>základních předpokladů, hodnot, postojů a norem chování, které jsou společné v rámci určitého podniku a které se projevují v myšlení, cítění a chování všech členů dané firmy a ve výtvorech materiální a nemateriální </a:t>
            </a:r>
            <a:r>
              <a:rPr lang="cs-CZ" dirty="0" smtClean="0"/>
              <a:t>povahy“.</a:t>
            </a:r>
            <a:endParaRPr lang="cs-CZ" dirty="0"/>
          </a:p>
          <a:p>
            <a:r>
              <a:rPr lang="cs-CZ" dirty="0"/>
              <a:t>formuje způsob chování a jednání lidí, způsoby vykonávání práce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xmlns="" id="{606EF223-4774-411F-8D92-314DF8168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8158" y="1752600"/>
            <a:ext cx="3345592" cy="2063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2198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E8C1AEB-4B12-4DAE-8B5B-547422A14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Význam firemní kultury: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4FD259F3-BB4A-4C5A-B96D-36AFA1AA1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5" y="1457325"/>
            <a:ext cx="8946541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cs-CZ" dirty="0"/>
          </a:p>
          <a:p>
            <a:pPr>
              <a:buFont typeface="Wingdings 3"/>
            </a:pPr>
            <a:r>
              <a:rPr lang="cs-CZ" dirty="0"/>
              <a:t>„tmel společnost“, vytváří pocit „to jsme my" </a:t>
            </a:r>
          </a:p>
          <a:p>
            <a:pPr>
              <a:buFont typeface="Wingdings 3"/>
            </a:pPr>
            <a:r>
              <a:rPr lang="cs-CZ" dirty="0" smtClean="0"/>
              <a:t>přispívá </a:t>
            </a:r>
            <a:r>
              <a:rPr lang="cs-CZ" dirty="0"/>
              <a:t>k efektivní firemní komunikaci </a:t>
            </a:r>
          </a:p>
          <a:p>
            <a:pPr>
              <a:buFont typeface="Wingdings 3"/>
            </a:pPr>
            <a:r>
              <a:rPr lang="cs-CZ" dirty="0"/>
              <a:t>přispívá k ochotě angažovat se pro cíle firmy</a:t>
            </a:r>
          </a:p>
          <a:p>
            <a:pPr>
              <a:buFont typeface="Wingdings 3"/>
            </a:pPr>
            <a:r>
              <a:rPr lang="cs-CZ" dirty="0"/>
              <a:t>posiluje iniciativu a kvalitu práce zaměstnanců, 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     podporuje </a:t>
            </a:r>
            <a:r>
              <a:rPr lang="cs-CZ" dirty="0"/>
              <a:t>jejich loajalitu a odpovědnost vůči </a:t>
            </a:r>
            <a:r>
              <a:rPr lang="cs-CZ" dirty="0" smtClean="0"/>
              <a:t>firmě</a:t>
            </a:r>
            <a:endParaRPr lang="cs-CZ" dirty="0"/>
          </a:p>
          <a:p>
            <a:pPr>
              <a:buFont typeface="Wingdings 3"/>
            </a:pPr>
            <a:r>
              <a:rPr lang="cs-CZ" dirty="0" smtClean="0"/>
              <a:t>při </a:t>
            </a:r>
            <a:r>
              <a:rPr lang="cs-CZ" dirty="0"/>
              <a:t>adaptaci a začlenění nových pracovníků</a:t>
            </a:r>
          </a:p>
          <a:p>
            <a:pPr>
              <a:buFont typeface="Wingdings 3"/>
            </a:pPr>
            <a:r>
              <a:rPr lang="cs-CZ" dirty="0" smtClean="0"/>
              <a:t>vytváří </a:t>
            </a:r>
            <a:r>
              <a:rPr lang="cs-CZ" dirty="0"/>
              <a:t>příznivé </a:t>
            </a:r>
            <a:r>
              <a:rPr lang="cs-CZ" b="1" dirty="0">
                <a:solidFill>
                  <a:srgbClr val="FF0000"/>
                </a:solidFill>
              </a:rPr>
              <a:t>klima</a:t>
            </a:r>
            <a:r>
              <a:rPr lang="cs-CZ" dirty="0"/>
              <a:t> v </a:t>
            </a:r>
            <a:r>
              <a:rPr lang="cs-CZ" dirty="0" smtClean="0"/>
              <a:t>organizaci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xmlns="" id="{87CB45D9-DC11-475F-B56A-9D6E2C394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9100" y="2009774"/>
            <a:ext cx="3590925" cy="4253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0639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AB6ACD8-E17D-495E-9266-AC6C88929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Firemní kultura jako součást firemní identity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1E60C05-FDB0-489C-9A0D-02D3B261C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b="1" dirty="0"/>
              <a:t>Firemní identita </a:t>
            </a:r>
            <a:r>
              <a:rPr lang="cs-CZ" dirty="0"/>
              <a:t>- souhrnné zosobnění organizace, vyjadřující vlastní specifičnost, originalitu a nezaměnitelnost s ostatními organizacemi</a:t>
            </a:r>
          </a:p>
          <a:p>
            <a:pPr marL="0" indent="0">
              <a:buNone/>
            </a:pPr>
            <a:r>
              <a:rPr lang="cs-CZ" dirty="0"/>
              <a:t>5 základních prvků:</a:t>
            </a:r>
          </a:p>
          <a:p>
            <a:pPr>
              <a:buFont typeface="Wingdings 3"/>
            </a:pPr>
            <a:r>
              <a:rPr lang="cs-CZ" b="1" dirty="0"/>
              <a:t> firemní kultura = rozhodující základ</a:t>
            </a:r>
          </a:p>
          <a:p>
            <a:r>
              <a:rPr lang="cs-CZ" dirty="0"/>
              <a:t> firemní design</a:t>
            </a:r>
          </a:p>
          <a:p>
            <a:pPr>
              <a:buFont typeface="Wingdings 3"/>
            </a:pPr>
            <a:r>
              <a:rPr lang="cs-CZ" dirty="0"/>
              <a:t> chování organizace</a:t>
            </a:r>
          </a:p>
          <a:p>
            <a:r>
              <a:rPr lang="cs-CZ" dirty="0"/>
              <a:t> komunikace organizace</a:t>
            </a:r>
          </a:p>
          <a:p>
            <a:pPr>
              <a:buFont typeface="Wingdings 3"/>
            </a:pPr>
            <a:r>
              <a:rPr lang="cs-CZ" dirty="0"/>
              <a:t> produkt organizace</a:t>
            </a:r>
          </a:p>
          <a:p>
            <a:pPr>
              <a:buFont typeface="Wingdings 3"/>
            </a:pPr>
            <a:endParaRPr lang="cs-CZ" dirty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2863" y="2781301"/>
            <a:ext cx="4331546" cy="3771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8331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37932"/>
          </a:xfrm>
        </p:spPr>
        <p:txBody>
          <a:bodyPr/>
          <a:lstStyle/>
          <a:p>
            <a:r>
              <a:rPr lang="cs-CZ" dirty="0" smtClean="0"/>
              <a:t>Prvky firemní kultury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352550"/>
            <a:ext cx="8946541" cy="4895849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Většina </a:t>
            </a:r>
            <a:r>
              <a:rPr lang="cs-CZ" dirty="0"/>
              <a:t>autorů </a:t>
            </a:r>
            <a:r>
              <a:rPr lang="cs-CZ" dirty="0" smtClean="0"/>
              <a:t>se </a:t>
            </a:r>
            <a:r>
              <a:rPr lang="cs-CZ" dirty="0"/>
              <a:t>shoduje na čtyřech základních prvcích: 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předpoklady</a:t>
            </a:r>
            <a:endParaRPr lang="cs-CZ" dirty="0"/>
          </a:p>
          <a:p>
            <a:r>
              <a:rPr lang="cs-CZ" dirty="0" smtClean="0"/>
              <a:t>hodnoty </a:t>
            </a:r>
            <a:endParaRPr lang="cs-CZ" dirty="0"/>
          </a:p>
          <a:p>
            <a:r>
              <a:rPr lang="cs-CZ" dirty="0" smtClean="0"/>
              <a:t>normy</a:t>
            </a:r>
            <a:endParaRPr lang="cs-CZ" dirty="0"/>
          </a:p>
          <a:p>
            <a:r>
              <a:rPr lang="cs-CZ" dirty="0" smtClean="0"/>
              <a:t>artefakty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7700" y="2057400"/>
            <a:ext cx="5448300" cy="4086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2854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Prvky firemní kultury II.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600200"/>
            <a:ext cx="8946541" cy="4648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 smtClean="0"/>
              <a:t>Schein</a:t>
            </a:r>
            <a:r>
              <a:rPr lang="cs-CZ" dirty="0" smtClean="0"/>
              <a:t>: </a:t>
            </a:r>
          </a:p>
          <a:p>
            <a:r>
              <a:rPr lang="cs-CZ" dirty="0" smtClean="0"/>
              <a:t>Systém </a:t>
            </a:r>
            <a:r>
              <a:rPr lang="cs-CZ" dirty="0"/>
              <a:t>symbolů – </a:t>
            </a:r>
            <a:r>
              <a:rPr lang="cs-CZ" dirty="0" smtClean="0"/>
              <a:t>vědomé </a:t>
            </a:r>
            <a:r>
              <a:rPr lang="cs-CZ" dirty="0"/>
              <a:t>a </a:t>
            </a:r>
            <a:r>
              <a:rPr lang="cs-CZ" dirty="0" err="1" smtClean="0"/>
              <a:t>ovlivňovatelné</a:t>
            </a:r>
            <a:r>
              <a:rPr lang="cs-CZ" dirty="0" smtClean="0"/>
              <a:t>, viditelné - řeč</a:t>
            </a:r>
            <a:r>
              <a:rPr lang="cs-CZ" dirty="0"/>
              <a:t>, formy společenského styku, obřady, rituály, oblečení, logo firmy,… </a:t>
            </a:r>
            <a:r>
              <a:rPr lang="cs-CZ" dirty="0" smtClean="0"/>
              <a:t> </a:t>
            </a:r>
          </a:p>
          <a:p>
            <a:r>
              <a:rPr lang="cs-CZ" dirty="0" smtClean="0"/>
              <a:t>Sociální </a:t>
            </a:r>
            <a:r>
              <a:rPr lang="cs-CZ" dirty="0"/>
              <a:t>normy a standardy jednání </a:t>
            </a:r>
            <a:r>
              <a:rPr lang="cs-CZ" dirty="0" smtClean="0"/>
              <a:t>– </a:t>
            </a:r>
            <a:r>
              <a:rPr lang="cs-CZ" dirty="0"/>
              <a:t>vědomé jen částečně a dají se do jisté míry </a:t>
            </a:r>
            <a:r>
              <a:rPr lang="cs-CZ" dirty="0" smtClean="0"/>
              <a:t>ovlivnit - hodnoty</a:t>
            </a:r>
            <a:r>
              <a:rPr lang="cs-CZ" dirty="0"/>
              <a:t>, zásady, pravidla pracovní morálky, podniková ideologie, … </a:t>
            </a:r>
          </a:p>
          <a:p>
            <a:r>
              <a:rPr lang="cs-CZ" dirty="0" smtClean="0"/>
              <a:t>Základní </a:t>
            </a:r>
            <a:r>
              <a:rPr lang="cs-CZ" dirty="0"/>
              <a:t>představy a východiska – </a:t>
            </a:r>
            <a:r>
              <a:rPr lang="cs-CZ" dirty="0" smtClean="0"/>
              <a:t>nevědomé </a:t>
            </a:r>
            <a:r>
              <a:rPr lang="cs-CZ" dirty="0"/>
              <a:t>a </a:t>
            </a:r>
            <a:r>
              <a:rPr lang="cs-CZ" dirty="0" smtClean="0"/>
              <a:t>spontánní - vztah </a:t>
            </a:r>
            <a:r>
              <a:rPr lang="cs-CZ" dirty="0"/>
              <a:t>k ostatnímu světu, představy o povaze člověka, příčinách jeho jednání a povaze mezilidských </a:t>
            </a:r>
            <a:r>
              <a:rPr lang="cs-CZ" dirty="0" smtClean="0"/>
              <a:t>vztah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ACACAC"/>
              </a:clrFrom>
              <a:clrTo>
                <a:srgbClr val="ACACA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62425">
            <a:off x="8819265" y="4435628"/>
            <a:ext cx="2461926" cy="164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228289">
            <a:off x="9505950" y="1543050"/>
            <a:ext cx="20955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573610">
            <a:off x="1058792" y="4913178"/>
            <a:ext cx="1344150" cy="134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-50000"/>
                    </a14:imgEffect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74676">
            <a:off x="6813705" y="4819114"/>
            <a:ext cx="1206805" cy="1626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0" dist="114300" dir="2700000" sx="40000" sy="40000" algn="ctr" rotWithShape="0">
              <a:schemeClr val="bg2"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66886">
            <a:off x="3905250" y="5013402"/>
            <a:ext cx="1570753" cy="152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1342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CE55EB0-DF6C-4361-A010-9A2F1E932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Prostředky a projevy firemní kultury</a:t>
            </a:r>
          </a:p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010BC3C5-F6E4-4E9A-9846-18E2D3CE0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dirty="0"/>
              <a:t>Podle </a:t>
            </a:r>
            <a:r>
              <a:rPr lang="cs-CZ" dirty="0" err="1"/>
              <a:t>Bedrnové</a:t>
            </a:r>
            <a:r>
              <a:rPr lang="cs-CZ" dirty="0"/>
              <a:t> a Nového jsou rozhodujícím prostředkem firemní kultury </a:t>
            </a:r>
            <a:r>
              <a:rPr lang="cs-CZ" dirty="0" smtClean="0"/>
              <a:t>symboly:</a:t>
            </a:r>
            <a:endParaRPr lang="en-US" dirty="0"/>
          </a:p>
          <a:p>
            <a:pPr>
              <a:buFont typeface="Wingdings 3"/>
            </a:pPr>
            <a:r>
              <a:rPr lang="cs-CZ" dirty="0"/>
              <a:t>Verbální symboly </a:t>
            </a:r>
            <a:endParaRPr lang="en-US" dirty="0"/>
          </a:p>
          <a:p>
            <a:pPr marL="0" indent="0">
              <a:buNone/>
            </a:pPr>
            <a:r>
              <a:rPr lang="cs-CZ" dirty="0"/>
              <a:t>( slovní hříčky, historky, řeč)</a:t>
            </a:r>
            <a:endParaRPr lang="en-US" dirty="0"/>
          </a:p>
          <a:p>
            <a:pPr>
              <a:buFont typeface="Wingdings 3"/>
            </a:pPr>
            <a:r>
              <a:rPr lang="cs-CZ" dirty="0"/>
              <a:t>Symbolická jednání </a:t>
            </a:r>
            <a:endParaRPr lang="en-US" dirty="0"/>
          </a:p>
          <a:p>
            <a:pPr marL="0" indent="0">
              <a:buNone/>
            </a:pPr>
            <a:r>
              <a:rPr lang="cs-CZ" dirty="0"/>
              <a:t>( obyčeje, rituály a ceremoniály)</a:t>
            </a:r>
            <a:endParaRPr lang="en-US" dirty="0"/>
          </a:p>
          <a:p>
            <a:pPr>
              <a:buFont typeface="Wingdings 3"/>
            </a:pPr>
            <a:r>
              <a:rPr lang="cs-CZ" dirty="0"/>
              <a:t>Symbolické artefakty materiální povahy </a:t>
            </a:r>
            <a:endParaRPr lang="en-US" dirty="0"/>
          </a:p>
          <a:p>
            <a:pPr marL="0" indent="0">
              <a:buNone/>
            </a:pPr>
            <a:r>
              <a:rPr lang="cs-CZ" dirty="0"/>
              <a:t>( logo, barvy, architektura)</a:t>
            </a:r>
            <a:endParaRPr lang="en-US" dirty="0"/>
          </a:p>
          <a:p>
            <a:pPr>
              <a:buFont typeface="Wingdings 3"/>
              <a:buChar char=""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xmlns="" id="{CA98ADD4-4AAB-4BFD-B845-BADEA3485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773" y="2724149"/>
            <a:ext cx="3648075" cy="3648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70092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CF09461-2F79-4A78-808E-D6C3BF340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Silná firemní kultura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75AC2A04-E307-4C0B-B220-411C08E09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333500"/>
            <a:ext cx="8946541" cy="49148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dirty="0" smtClean="0"/>
              <a:t>Znaky:</a:t>
            </a:r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Jasnost </a:t>
            </a:r>
            <a:r>
              <a:rPr lang="cs-CZ" b="1" dirty="0"/>
              <a:t>a zřetelnost </a:t>
            </a:r>
            <a:endParaRPr lang="cs-CZ" b="1" dirty="0" smtClean="0"/>
          </a:p>
          <a:p>
            <a:pPr marL="0" indent="0">
              <a:buNone/>
            </a:pPr>
            <a:r>
              <a:rPr lang="cs-CZ" dirty="0" smtClean="0"/>
              <a:t>– </a:t>
            </a:r>
            <a:r>
              <a:rPr lang="cs-CZ" dirty="0"/>
              <a:t>spolupracovníci musí jasně vědět, které jednání je </a:t>
            </a:r>
            <a:r>
              <a:rPr lang="cs-CZ" dirty="0" smtClean="0"/>
              <a:t>                       požadováno</a:t>
            </a:r>
            <a:r>
              <a:rPr lang="cs-CZ" dirty="0"/>
              <a:t>, které je ještě akceptovatelné a které je </a:t>
            </a:r>
            <a:r>
              <a:rPr lang="cs-CZ" dirty="0" smtClean="0"/>
              <a:t>                        nepřijatelné</a:t>
            </a:r>
            <a:endParaRPr lang="cs-CZ" dirty="0"/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Rozšířenost </a:t>
            </a:r>
          </a:p>
          <a:p>
            <a:pPr marL="0" indent="0">
              <a:buNone/>
            </a:pPr>
            <a:r>
              <a:rPr lang="cs-CZ" dirty="0" smtClean="0"/>
              <a:t>– </a:t>
            </a:r>
            <a:r>
              <a:rPr lang="cs-CZ" dirty="0"/>
              <a:t>spolupracovníci se musí s jednotlivými prvky </a:t>
            </a:r>
            <a:r>
              <a:rPr lang="cs-CZ" dirty="0" smtClean="0"/>
              <a:t>                                seznámit</a:t>
            </a:r>
            <a:r>
              <a:rPr lang="cs-CZ" dirty="0"/>
              <a:t>, </a:t>
            </a:r>
            <a:r>
              <a:rPr lang="cs-CZ" dirty="0" smtClean="0"/>
              <a:t>a setkávat v </a:t>
            </a:r>
            <a:r>
              <a:rPr lang="cs-CZ" dirty="0"/>
              <a:t>každé </a:t>
            </a:r>
            <a:r>
              <a:rPr lang="cs-CZ" dirty="0" smtClean="0"/>
              <a:t>situaci</a:t>
            </a:r>
            <a:r>
              <a:rPr lang="cs-CZ" dirty="0"/>
              <a:t>, každý </a:t>
            </a:r>
            <a:r>
              <a:rPr lang="cs-CZ" dirty="0" smtClean="0"/>
              <a:t>den,                          na každém místě</a:t>
            </a:r>
            <a:endParaRPr lang="cs-CZ" dirty="0"/>
          </a:p>
          <a:p>
            <a:pPr>
              <a:buFont typeface="Wingdings" pitchFamily="2" charset="2"/>
              <a:buChar char="Ø"/>
            </a:pPr>
            <a:r>
              <a:rPr lang="cs-CZ" b="1" dirty="0" smtClean="0"/>
              <a:t>Zakotvenost </a:t>
            </a:r>
          </a:p>
          <a:p>
            <a:pPr marL="0" indent="0">
              <a:buNone/>
            </a:pPr>
            <a:r>
              <a:rPr lang="cs-CZ" dirty="0" smtClean="0"/>
              <a:t>– když </a:t>
            </a:r>
            <a:r>
              <a:rPr lang="cs-CZ" dirty="0"/>
              <a:t>se podniková kultura stane nedílnou součástí každodenního jednání všech nebo alespoň většiny </a:t>
            </a:r>
            <a:r>
              <a:rPr lang="cs-CZ" dirty="0" smtClean="0"/>
              <a:t>spolupracovníků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7712" y="1704975"/>
            <a:ext cx="3305175" cy="3295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2297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1866900"/>
            <a:ext cx="9640888" cy="4705350"/>
          </a:xfrm>
        </p:spPr>
        <p:txBody>
          <a:bodyPr>
            <a:normAutofit/>
          </a:bodyPr>
          <a:lstStyle/>
          <a:p>
            <a:r>
              <a:rPr lang="cs-CZ" dirty="0" smtClean="0"/>
              <a:t>Vize  </a:t>
            </a:r>
          </a:p>
          <a:p>
            <a:r>
              <a:rPr lang="cs-CZ" dirty="0" smtClean="0"/>
              <a:t>Hodnoty </a:t>
            </a:r>
            <a:endParaRPr lang="cs-CZ" dirty="0"/>
          </a:p>
          <a:p>
            <a:r>
              <a:rPr lang="cs-CZ" dirty="0" smtClean="0"/>
              <a:t>Postupy </a:t>
            </a:r>
            <a:endParaRPr lang="cs-CZ" dirty="0"/>
          </a:p>
          <a:p>
            <a:r>
              <a:rPr lang="cs-CZ" dirty="0" smtClean="0"/>
              <a:t>Lidé </a:t>
            </a:r>
            <a:endParaRPr lang="cs-CZ" dirty="0"/>
          </a:p>
          <a:p>
            <a:r>
              <a:rPr lang="cs-CZ" dirty="0" smtClean="0"/>
              <a:t>Příběh </a:t>
            </a:r>
          </a:p>
          <a:p>
            <a:r>
              <a:rPr lang="cs-CZ" dirty="0" smtClean="0"/>
              <a:t>Místo </a:t>
            </a:r>
            <a:endParaRPr lang="cs-CZ" dirty="0"/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28432"/>
          </a:xfrm>
        </p:spPr>
        <p:txBody>
          <a:bodyPr/>
          <a:lstStyle/>
          <a:p>
            <a:r>
              <a:rPr lang="cs-CZ" sz="3600" dirty="0"/>
              <a:t>Šest nejdůležitějších součástí silné firemní kultury </a:t>
            </a:r>
            <a:r>
              <a:rPr lang="cs-CZ" sz="3600" dirty="0" smtClean="0"/>
              <a:t>podle Johna </a:t>
            </a:r>
            <a:r>
              <a:rPr lang="cs-CZ" sz="3600" dirty="0" err="1" smtClean="0"/>
              <a:t>Colemana</a:t>
            </a:r>
            <a:r>
              <a:rPr lang="cs-CZ" dirty="0" smtClean="0"/>
              <a:t>.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2275" y="1495428"/>
            <a:ext cx="2289486" cy="1528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2211" y="1928810"/>
            <a:ext cx="2592896" cy="1485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1123" y="2771773"/>
            <a:ext cx="3476625" cy="1285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5422" y="3738564"/>
            <a:ext cx="3805574" cy="1462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4061" y="4762501"/>
            <a:ext cx="2533650" cy="14251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7299" y="5745103"/>
            <a:ext cx="1189952" cy="1189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723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499</Words>
  <Application>Microsoft Office PowerPoint</Application>
  <PresentationFormat>Vlastní</PresentationFormat>
  <Paragraphs>78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Ion</vt:lpstr>
      <vt:lpstr>Sociální klima organizace, firemní kultura</vt:lpstr>
      <vt:lpstr>Pojem firemní kultura</vt:lpstr>
      <vt:lpstr>Význam firemní kultury:</vt:lpstr>
      <vt:lpstr>Firemní kultura jako součást firemní identity</vt:lpstr>
      <vt:lpstr>Prvky firemní kultury </vt:lpstr>
      <vt:lpstr>Prvky firemní kultury II.</vt:lpstr>
      <vt:lpstr>Prostředky a projevy firemní kultury </vt:lpstr>
      <vt:lpstr>Silná firemní kultura</vt:lpstr>
      <vt:lpstr>Šest nejdůležitějších součástí silné firemní kultury podle Johna Colemana. </vt:lpstr>
      <vt:lpstr>ANALÝZA DŮVODŮ PRO ZMĚNU FIREMNÍ KULTURY</vt:lpstr>
      <vt:lpstr>Sociální klima organizace</vt:lpstr>
      <vt:lpstr>Děkuji za pozornost 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klima organizace, firemní kultura</dc:title>
  <dc:creator>Kuchar</dc:creator>
  <cp:lastModifiedBy>Kuchar</cp:lastModifiedBy>
  <cp:revision>13</cp:revision>
  <cp:lastPrinted>2017-10-31T18:37:50Z</cp:lastPrinted>
  <dcterms:modified xsi:type="dcterms:W3CDTF">2020-09-26T09:17:17Z</dcterms:modified>
</cp:coreProperties>
</file>