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1536F5-67FA-4F40-9B51-65B04B6182BE}" type="datetimeFigureOut">
              <a:rPr lang="cs-CZ" smtClean="0"/>
              <a:t>14. 10. 2020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CA377BF-56B9-466D-809B-4A0AF66BDE0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VARTALO</a:t>
            </a:r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MORFOLOGIA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3603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KAKSIVARTALOISET VERBIT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7175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HUOM! </a:t>
            </a:r>
            <a:r>
              <a:rPr lang="cs-CZ" dirty="0" err="1" smtClean="0"/>
              <a:t>Konsonanttivartaloon</a:t>
            </a:r>
            <a:r>
              <a:rPr lang="cs-CZ" dirty="0" smtClean="0"/>
              <a:t> </a:t>
            </a:r>
            <a:r>
              <a:rPr lang="cs-CZ" dirty="0" err="1"/>
              <a:t>perustuvat</a:t>
            </a:r>
            <a:r>
              <a:rPr lang="cs-CZ" dirty="0"/>
              <a:t> mm. </a:t>
            </a:r>
            <a:r>
              <a:rPr lang="cs-CZ" b="1" dirty="0" err="1" smtClean="0">
                <a:solidFill>
                  <a:srgbClr val="FF0000"/>
                </a:solidFill>
              </a:rPr>
              <a:t>aktiivin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imperatiivin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mon</a:t>
            </a:r>
            <a:r>
              <a:rPr lang="cs-CZ" b="1" dirty="0">
                <a:solidFill>
                  <a:srgbClr val="FF0000"/>
                </a:solidFill>
              </a:rPr>
              <a:t>. 2. </a:t>
            </a:r>
            <a:r>
              <a:rPr lang="cs-CZ" b="1" dirty="0" err="1">
                <a:solidFill>
                  <a:srgbClr val="FF0000"/>
                </a:solidFill>
              </a:rPr>
              <a:t>persoona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ja</a:t>
            </a:r>
            <a:r>
              <a:rPr lang="cs-CZ" dirty="0"/>
              <a:t>  </a:t>
            </a:r>
            <a:r>
              <a:rPr lang="cs-CZ" b="1" dirty="0" err="1" smtClean="0">
                <a:solidFill>
                  <a:srgbClr val="FF0000"/>
                </a:solidFill>
              </a:rPr>
              <a:t>yks</a:t>
            </a:r>
            <a:r>
              <a:rPr lang="cs-CZ" b="1" dirty="0" smtClean="0">
                <a:solidFill>
                  <a:srgbClr val="FF0000"/>
                </a:solidFill>
              </a:rPr>
              <a:t>. </a:t>
            </a:r>
            <a:r>
              <a:rPr lang="cs-CZ" b="1" dirty="0" err="1" smtClean="0">
                <a:solidFill>
                  <a:srgbClr val="FF0000"/>
                </a:solidFill>
              </a:rPr>
              <a:t>ja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mon</a:t>
            </a:r>
            <a:r>
              <a:rPr lang="cs-CZ" b="1" dirty="0">
                <a:solidFill>
                  <a:srgbClr val="FF0000"/>
                </a:solidFill>
              </a:rPr>
              <a:t>. 3. </a:t>
            </a:r>
            <a:r>
              <a:rPr lang="cs-CZ" b="1" dirty="0" err="1">
                <a:solidFill>
                  <a:srgbClr val="FF0000"/>
                </a:solidFill>
              </a:rPr>
              <a:t>pers</a:t>
            </a:r>
            <a:r>
              <a:rPr lang="cs-CZ" b="1" dirty="0">
                <a:solidFill>
                  <a:srgbClr val="FF0000"/>
                </a:solidFill>
              </a:rPr>
              <a:t>. </a:t>
            </a:r>
            <a:r>
              <a:rPr lang="cs-CZ" b="1" dirty="0" err="1" smtClean="0">
                <a:solidFill>
                  <a:srgbClr val="FF0000"/>
                </a:solidFill>
              </a:rPr>
              <a:t>partisiipit</a:t>
            </a:r>
            <a:r>
              <a:rPr lang="cs-CZ" b="1" dirty="0" smtClean="0"/>
              <a:t> </a:t>
            </a:r>
            <a:r>
              <a:rPr lang="cs-CZ" dirty="0"/>
              <a:t>(</a:t>
            </a:r>
            <a:r>
              <a:rPr lang="cs-CZ" dirty="0" err="1"/>
              <a:t>paitsi</a:t>
            </a:r>
            <a:r>
              <a:rPr lang="cs-CZ" dirty="0"/>
              <a:t> akt. I)  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fi-FI" dirty="0" smtClean="0"/>
              <a:t>a</a:t>
            </a:r>
            <a:r>
              <a:rPr lang="fi-FI" dirty="0"/>
              <a:t>) verbit, joiden vokaalivartalo on kaksi- tai kolmitavuinen </a:t>
            </a:r>
            <a:r>
              <a:rPr lang="fi-FI" dirty="0" smtClean="0"/>
              <a:t>ja</a:t>
            </a:r>
            <a:r>
              <a:rPr lang="cs-CZ" dirty="0" smtClean="0"/>
              <a:t> </a:t>
            </a:r>
            <a:r>
              <a:rPr lang="fi-FI" dirty="0" smtClean="0"/>
              <a:t>loppuu </a:t>
            </a:r>
            <a:r>
              <a:rPr lang="fi-FI" i="1" dirty="0" smtClean="0"/>
              <a:t>AA</a:t>
            </a:r>
            <a:r>
              <a:rPr lang="fi-FI" dirty="0" smtClean="0"/>
              <a:t>:han</a:t>
            </a:r>
            <a:r>
              <a:rPr lang="cs-CZ" dirty="0" smtClean="0"/>
              <a:t> </a:t>
            </a:r>
            <a:r>
              <a:rPr lang="fi-FI" dirty="0" smtClean="0"/>
              <a:t>(aa/ää</a:t>
            </a:r>
            <a:r>
              <a:rPr lang="fi-FI" dirty="0"/>
              <a:t>) tai </a:t>
            </a:r>
            <a:r>
              <a:rPr lang="fi-FI" i="1" dirty="0"/>
              <a:t>VA</a:t>
            </a:r>
            <a:r>
              <a:rPr lang="fi-FI" dirty="0"/>
              <a:t>:n (</a:t>
            </a:r>
            <a:r>
              <a:rPr lang="fi-FI" i="1" dirty="0"/>
              <a:t>Va/Vä</a:t>
            </a:r>
            <a:r>
              <a:rPr lang="fi-FI" dirty="0"/>
              <a:t>) eli ns. </a:t>
            </a:r>
            <a:r>
              <a:rPr lang="fi-FI" b="1" dirty="0"/>
              <a:t>supistumaverbit</a:t>
            </a:r>
            <a:r>
              <a:rPr lang="fi-FI" dirty="0"/>
              <a:t>, joiden  </a:t>
            </a:r>
            <a:r>
              <a:rPr lang="fi-FI" dirty="0" smtClean="0"/>
              <a:t>perusmuoto </a:t>
            </a:r>
            <a:r>
              <a:rPr lang="fi-FI" dirty="0" smtClean="0"/>
              <a:t>(</a:t>
            </a:r>
            <a:r>
              <a:rPr lang="cs-CZ" dirty="0" smtClean="0"/>
              <a:t>A-</a:t>
            </a:r>
            <a:r>
              <a:rPr lang="fi-FI" dirty="0" smtClean="0"/>
              <a:t>inf</a:t>
            </a:r>
            <a:r>
              <a:rPr lang="fi-FI" dirty="0"/>
              <a:t>.) loppuu päätteeseen </a:t>
            </a:r>
            <a:r>
              <a:rPr lang="fi-FI" dirty="0" smtClean="0"/>
              <a:t>–</a:t>
            </a:r>
            <a:r>
              <a:rPr lang="fi-FI" i="1" dirty="0" smtClean="0"/>
              <a:t>VtA</a:t>
            </a:r>
            <a:r>
              <a:rPr lang="cs-CZ" dirty="0"/>
              <a:t>: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i="1" dirty="0" smtClean="0"/>
              <a:t>maalata: </a:t>
            </a:r>
            <a:r>
              <a:rPr lang="cs-CZ" i="1" dirty="0" smtClean="0"/>
              <a:t>	</a:t>
            </a:r>
            <a:r>
              <a:rPr lang="fi-FI" i="1" dirty="0" smtClean="0"/>
              <a:t>maalaa+n  </a:t>
            </a:r>
            <a:r>
              <a:rPr lang="cs-CZ" i="1" dirty="0" smtClean="0"/>
              <a:t>	</a:t>
            </a:r>
            <a:r>
              <a:rPr lang="fi-FI" i="1" dirty="0" smtClean="0"/>
              <a:t>maalat+kaa</a:t>
            </a:r>
            <a:endParaRPr lang="cs-CZ" i="1" dirty="0" smtClean="0"/>
          </a:p>
          <a:p>
            <a:pPr marL="0" indent="0">
              <a:buNone/>
            </a:pPr>
            <a:r>
              <a:rPr lang="fi-FI" i="1" dirty="0" smtClean="0"/>
              <a:t>pelätä: </a:t>
            </a:r>
            <a:r>
              <a:rPr lang="cs-CZ" i="1" dirty="0" smtClean="0"/>
              <a:t>	</a:t>
            </a:r>
            <a:r>
              <a:rPr lang="fi-FI" i="1" dirty="0" smtClean="0"/>
              <a:t>pelkää+n </a:t>
            </a:r>
            <a:r>
              <a:rPr lang="cs-CZ" i="1" dirty="0" smtClean="0"/>
              <a:t>	</a:t>
            </a:r>
            <a:r>
              <a:rPr lang="fi-FI" i="1" dirty="0" smtClean="0"/>
              <a:t>pelät+kää</a:t>
            </a:r>
            <a:endParaRPr lang="fi-FI" i="1" dirty="0"/>
          </a:p>
          <a:p>
            <a:pPr marL="0" indent="0">
              <a:buNone/>
            </a:pPr>
            <a:r>
              <a:rPr lang="fi-FI" i="1" dirty="0" smtClean="0"/>
              <a:t>kadota: </a:t>
            </a:r>
            <a:r>
              <a:rPr lang="cs-CZ" i="1" dirty="0" smtClean="0"/>
              <a:t>	</a:t>
            </a:r>
            <a:r>
              <a:rPr lang="fi-FI" i="1" dirty="0" smtClean="0"/>
              <a:t>katoa+n </a:t>
            </a:r>
            <a:r>
              <a:rPr lang="cs-CZ" i="1" dirty="0" smtClean="0"/>
              <a:t>	</a:t>
            </a:r>
            <a:r>
              <a:rPr lang="fi-FI" i="1" dirty="0" smtClean="0"/>
              <a:t>kadot+kaa</a:t>
            </a:r>
            <a:endParaRPr lang="fi-FI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814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KAKSIVARTALOISET VERBIT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b) </a:t>
            </a:r>
            <a:r>
              <a:rPr lang="cs-CZ" b="1" dirty="0" err="1"/>
              <a:t>verbit</a:t>
            </a:r>
            <a:r>
              <a:rPr lang="cs-CZ" dirty="0"/>
              <a:t>, </a:t>
            </a:r>
            <a:r>
              <a:rPr lang="cs-CZ" dirty="0" err="1"/>
              <a:t>joiden</a:t>
            </a:r>
            <a:r>
              <a:rPr lang="cs-CZ" dirty="0"/>
              <a:t> </a:t>
            </a:r>
            <a:r>
              <a:rPr lang="cs-CZ" b="1" dirty="0" err="1"/>
              <a:t>perusmuoto</a:t>
            </a:r>
            <a:r>
              <a:rPr lang="cs-CZ" b="1" dirty="0"/>
              <a:t> </a:t>
            </a:r>
            <a:r>
              <a:rPr lang="cs-CZ" b="1" dirty="0" err="1"/>
              <a:t>päättyy</a:t>
            </a:r>
            <a:r>
              <a:rPr lang="cs-CZ" b="1" dirty="0"/>
              <a:t> -</a:t>
            </a:r>
            <a:r>
              <a:rPr lang="cs-CZ" b="1" i="1" dirty="0" err="1">
                <a:solidFill>
                  <a:srgbClr val="FF0000"/>
                </a:solidFill>
              </a:rPr>
              <a:t>etA</a:t>
            </a:r>
            <a:r>
              <a:rPr lang="cs-CZ" b="1" dirty="0"/>
              <a:t>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err="1"/>
              <a:t>joiden</a:t>
            </a:r>
            <a:r>
              <a:rPr lang="cs-CZ" b="1" dirty="0"/>
              <a:t> </a:t>
            </a:r>
            <a:r>
              <a:rPr lang="cs-CZ" b="1" dirty="0" err="1" smtClean="0"/>
              <a:t>vartaloissa</a:t>
            </a:r>
            <a:r>
              <a:rPr lang="cs-CZ" dirty="0"/>
              <a:t> </a:t>
            </a:r>
            <a:r>
              <a:rPr lang="cs-CZ" dirty="0" err="1" smtClean="0"/>
              <a:t>esiintyy</a:t>
            </a:r>
            <a:r>
              <a:rPr lang="cs-CZ" dirty="0" smtClean="0"/>
              <a:t> </a:t>
            </a:r>
            <a:r>
              <a:rPr lang="cs-CZ" b="1" dirty="0" err="1"/>
              <a:t>vaihtelua</a:t>
            </a:r>
            <a:r>
              <a:rPr lang="cs-CZ" b="1" dirty="0"/>
              <a:t> </a:t>
            </a:r>
            <a:r>
              <a:rPr lang="cs-CZ" b="1" i="1" dirty="0">
                <a:solidFill>
                  <a:srgbClr val="FF0000"/>
                </a:solidFill>
              </a:rPr>
              <a:t>n : t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b="1" dirty="0" err="1"/>
              <a:t>vokaalivartalo</a:t>
            </a:r>
            <a:r>
              <a:rPr lang="cs-CZ" b="1" dirty="0"/>
              <a:t> </a:t>
            </a:r>
            <a:r>
              <a:rPr lang="cs-CZ" b="1" dirty="0" err="1"/>
              <a:t>päättyy</a:t>
            </a:r>
            <a:r>
              <a:rPr lang="cs-CZ" b="1" dirty="0"/>
              <a:t> -</a:t>
            </a:r>
            <a:r>
              <a:rPr lang="cs-CZ" b="1" i="1" dirty="0">
                <a:solidFill>
                  <a:srgbClr val="FF0000"/>
                </a:solidFill>
              </a:rPr>
              <a:t>ne</a:t>
            </a:r>
            <a:r>
              <a:rPr lang="cs-CZ" dirty="0"/>
              <a:t>; </a:t>
            </a:r>
            <a:r>
              <a:rPr lang="cs-CZ" dirty="0" err="1"/>
              <a:t>verbit</a:t>
            </a:r>
            <a:r>
              <a:rPr lang="cs-CZ" dirty="0"/>
              <a:t> </a:t>
            </a:r>
            <a:r>
              <a:rPr lang="cs-CZ" dirty="0" err="1" smtClean="0"/>
              <a:t>ovat</a:t>
            </a:r>
            <a:r>
              <a:rPr lang="cs-CZ" dirty="0"/>
              <a:t> </a:t>
            </a:r>
            <a:r>
              <a:rPr lang="cs-CZ" dirty="0" err="1" smtClean="0"/>
              <a:t>usein</a:t>
            </a:r>
            <a:r>
              <a:rPr lang="cs-CZ" dirty="0" smtClean="0"/>
              <a:t> </a:t>
            </a:r>
            <a:r>
              <a:rPr lang="cs-CZ" b="1" dirty="0" err="1" smtClean="0"/>
              <a:t>adj</a:t>
            </a:r>
            <a:r>
              <a:rPr lang="cs-CZ" b="1" dirty="0" smtClean="0"/>
              <a:t>. </a:t>
            </a:r>
            <a:r>
              <a:rPr lang="cs-CZ" b="1" dirty="0" err="1" smtClean="0"/>
              <a:t>johtoisia</a:t>
            </a:r>
            <a:r>
              <a:rPr lang="cs-CZ" dirty="0"/>
              <a:t>, </a:t>
            </a:r>
            <a:r>
              <a:rPr lang="cs-CZ" dirty="0" err="1" smtClean="0"/>
              <a:t>joskus</a:t>
            </a:r>
            <a:r>
              <a:rPr lang="cs-CZ" dirty="0" smtClean="0"/>
              <a:t> </a:t>
            </a:r>
            <a:r>
              <a:rPr lang="cs-CZ" b="1" dirty="0" err="1"/>
              <a:t>subst</a:t>
            </a:r>
            <a:r>
              <a:rPr lang="cs-CZ" b="1" dirty="0"/>
              <a:t>. </a:t>
            </a:r>
            <a:r>
              <a:rPr lang="cs-CZ" b="1" dirty="0" err="1"/>
              <a:t>johtoisuutta</a:t>
            </a:r>
            <a:r>
              <a:rPr lang="cs-CZ" b="1" dirty="0"/>
              <a:t> </a:t>
            </a:r>
            <a:r>
              <a:rPr lang="cs-CZ" dirty="0" err="1"/>
              <a:t>esiintyy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</a:t>
            </a:r>
            <a:endParaRPr lang="cs-CZ" dirty="0" smtClean="0"/>
          </a:p>
          <a:p>
            <a:pPr marL="0" indent="0">
              <a:buNone/>
            </a:pPr>
            <a:r>
              <a:rPr lang="cs-CZ" i="1" dirty="0" err="1" smtClean="0"/>
              <a:t>pimetä</a:t>
            </a:r>
            <a:r>
              <a:rPr lang="cs-CZ" i="1" dirty="0" smtClean="0"/>
              <a:t>: 	</a:t>
            </a:r>
            <a:r>
              <a:rPr lang="cs-CZ" i="1" dirty="0" err="1" smtClean="0"/>
              <a:t>pimene+e</a:t>
            </a:r>
            <a:r>
              <a:rPr lang="cs-CZ" i="1" dirty="0" smtClean="0"/>
              <a:t>  	</a:t>
            </a:r>
            <a:r>
              <a:rPr lang="cs-CZ" i="1" dirty="0" err="1" smtClean="0"/>
              <a:t>pimet+köön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kalveta</a:t>
            </a:r>
            <a:r>
              <a:rPr lang="cs-CZ" i="1" dirty="0" smtClean="0"/>
              <a:t>: 	</a:t>
            </a:r>
            <a:r>
              <a:rPr lang="cs-CZ" i="1" dirty="0" err="1" smtClean="0"/>
              <a:t>kalpene+n</a:t>
            </a:r>
            <a:r>
              <a:rPr lang="cs-CZ" i="1" dirty="0" smtClean="0"/>
              <a:t> 	</a:t>
            </a:r>
            <a:r>
              <a:rPr lang="cs-CZ" i="1" dirty="0" err="1" smtClean="0"/>
              <a:t>kalvet+kaa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selvetä</a:t>
            </a:r>
            <a:r>
              <a:rPr lang="cs-CZ" i="1" dirty="0" smtClean="0"/>
              <a:t>:  	</a:t>
            </a:r>
            <a:r>
              <a:rPr lang="cs-CZ" i="1" dirty="0" err="1" smtClean="0"/>
              <a:t>selvene+e</a:t>
            </a:r>
            <a:r>
              <a:rPr lang="fi-FI" i="1" dirty="0" smtClean="0"/>
              <a:t> </a:t>
            </a:r>
            <a:r>
              <a:rPr lang="cs-CZ" i="1" dirty="0" smtClean="0"/>
              <a:t>	</a:t>
            </a:r>
            <a:r>
              <a:rPr lang="fi-FI" i="1" dirty="0" smtClean="0"/>
              <a:t>selvet</a:t>
            </a:r>
            <a:r>
              <a:rPr lang="cs-CZ" i="1" dirty="0"/>
              <a:t>+k</a:t>
            </a:r>
            <a:r>
              <a:rPr lang="fi-FI" i="1" dirty="0" smtClean="0"/>
              <a:t>öön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vaieta</a:t>
            </a:r>
            <a:r>
              <a:rPr lang="cs-CZ" i="1" dirty="0" smtClean="0"/>
              <a:t>: 	</a:t>
            </a:r>
            <a:r>
              <a:rPr lang="cs-CZ" i="1" dirty="0" err="1" smtClean="0"/>
              <a:t>vaikene+n</a:t>
            </a:r>
            <a:r>
              <a:rPr lang="cs-CZ" i="1" dirty="0" smtClean="0"/>
              <a:t>  	</a:t>
            </a:r>
            <a:r>
              <a:rPr lang="cs-CZ" i="1" dirty="0" err="1" smtClean="0"/>
              <a:t>vaiet+kaa</a:t>
            </a:r>
            <a:r>
              <a:rPr lang="cs-CZ" dirty="0" smtClean="0"/>
              <a:t>  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MUTTA</a:t>
            </a:r>
            <a:r>
              <a:rPr lang="cs-CZ" dirty="0"/>
              <a:t>! </a:t>
            </a:r>
            <a:r>
              <a:rPr lang="cs-CZ" i="1" dirty="0" err="1" smtClean="0"/>
              <a:t>kiivetä</a:t>
            </a:r>
            <a:r>
              <a:rPr lang="cs-CZ" i="1" dirty="0" smtClean="0"/>
              <a:t>: </a:t>
            </a:r>
            <a:r>
              <a:rPr lang="cs-CZ" i="1" dirty="0" err="1"/>
              <a:t>kiipeä+n</a:t>
            </a:r>
            <a:r>
              <a:rPr lang="cs-CZ" i="1" dirty="0"/>
              <a:t>    	</a:t>
            </a:r>
            <a:r>
              <a:rPr lang="cs-CZ" i="1" dirty="0" err="1" smtClean="0"/>
              <a:t>kiivet+kää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5872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KAKSIVARTALOISET VERBIT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c) </a:t>
            </a:r>
            <a:r>
              <a:rPr lang="cs-CZ" b="1" dirty="0" err="1"/>
              <a:t>verbit</a:t>
            </a:r>
            <a:r>
              <a:rPr lang="cs-CZ" dirty="0"/>
              <a:t>, </a:t>
            </a:r>
            <a:r>
              <a:rPr lang="cs-CZ" dirty="0" err="1"/>
              <a:t>joiden</a:t>
            </a:r>
            <a:r>
              <a:rPr lang="cs-CZ" b="1" dirty="0"/>
              <a:t> </a:t>
            </a:r>
            <a:r>
              <a:rPr lang="cs-CZ" b="1" dirty="0" err="1"/>
              <a:t>perusmuoto</a:t>
            </a:r>
            <a:r>
              <a:rPr lang="cs-CZ" b="1" dirty="0"/>
              <a:t> </a:t>
            </a:r>
            <a:r>
              <a:rPr lang="cs-CZ" b="1" dirty="0" err="1"/>
              <a:t>päättyy</a:t>
            </a:r>
            <a:r>
              <a:rPr lang="cs-CZ" b="1" dirty="0"/>
              <a:t> -</a:t>
            </a:r>
            <a:r>
              <a:rPr lang="cs-CZ" b="1" i="1" dirty="0" err="1">
                <a:solidFill>
                  <a:srgbClr val="FF0000"/>
                </a:solidFill>
              </a:rPr>
              <a:t>itA</a:t>
            </a:r>
            <a:r>
              <a:rPr lang="cs-CZ" b="1" dirty="0"/>
              <a:t>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err="1"/>
              <a:t>joiden</a:t>
            </a:r>
            <a:r>
              <a:rPr lang="cs-CZ" b="1" dirty="0"/>
              <a:t> </a:t>
            </a:r>
            <a:r>
              <a:rPr lang="cs-CZ" b="1" dirty="0" err="1" smtClean="0"/>
              <a:t>vok.vartalo</a:t>
            </a:r>
            <a:r>
              <a:rPr lang="cs-CZ" dirty="0"/>
              <a:t> </a:t>
            </a:r>
            <a:r>
              <a:rPr lang="cs-CZ" b="1" dirty="0" err="1" smtClean="0"/>
              <a:t>päättyy</a:t>
            </a:r>
            <a:r>
              <a:rPr lang="cs-CZ" b="1" dirty="0" smtClean="0"/>
              <a:t> </a:t>
            </a:r>
            <a:r>
              <a:rPr lang="cs-CZ" b="1" dirty="0"/>
              <a:t>-</a:t>
            </a:r>
            <a:r>
              <a:rPr lang="cs-CZ" b="1" i="1" dirty="0" err="1">
                <a:solidFill>
                  <a:srgbClr val="FF0000"/>
                </a:solidFill>
              </a:rPr>
              <a:t>tse</a:t>
            </a:r>
            <a:r>
              <a:rPr lang="cs-CZ" dirty="0"/>
              <a:t>; </a:t>
            </a:r>
            <a:r>
              <a:rPr lang="cs-CZ" b="1" dirty="0" err="1"/>
              <a:t>useimmat</a:t>
            </a:r>
            <a:r>
              <a:rPr lang="cs-CZ" b="1" dirty="0"/>
              <a:t> -</a:t>
            </a:r>
            <a:r>
              <a:rPr lang="cs-CZ" b="1" i="1" dirty="0" err="1">
                <a:solidFill>
                  <a:srgbClr val="FF0000"/>
                </a:solidFill>
              </a:rPr>
              <a:t>itA</a:t>
            </a:r>
            <a:r>
              <a:rPr lang="cs-CZ" b="1" dirty="0" err="1"/>
              <a:t>-loppuiset</a:t>
            </a:r>
            <a:r>
              <a:rPr lang="cs-CZ" dirty="0"/>
              <a:t> </a:t>
            </a:r>
            <a:r>
              <a:rPr lang="cs-CZ" dirty="0" err="1" smtClean="0"/>
              <a:t>verbit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tuomita</a:t>
            </a:r>
            <a:r>
              <a:rPr lang="cs-CZ" i="1" dirty="0" smtClean="0"/>
              <a:t>: 	</a:t>
            </a:r>
            <a:r>
              <a:rPr lang="cs-CZ" i="1" dirty="0" err="1" smtClean="0"/>
              <a:t>tuomitse+n</a:t>
            </a:r>
            <a:r>
              <a:rPr lang="cs-CZ" i="1" dirty="0" smtClean="0"/>
              <a:t> 	</a:t>
            </a:r>
            <a:r>
              <a:rPr lang="cs-CZ" i="1" dirty="0" err="1" smtClean="0"/>
              <a:t>tuomit+kaa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valita</a:t>
            </a:r>
            <a:r>
              <a:rPr lang="cs-CZ" i="1" dirty="0" smtClean="0"/>
              <a:t>: 	</a:t>
            </a:r>
            <a:r>
              <a:rPr lang="cs-CZ" i="1" dirty="0" err="1" smtClean="0"/>
              <a:t>valitse+n</a:t>
            </a:r>
            <a:r>
              <a:rPr lang="cs-CZ" i="1" dirty="0" smtClean="0"/>
              <a:t> 	</a:t>
            </a:r>
            <a:r>
              <a:rPr lang="cs-CZ" i="1" dirty="0" err="1" smtClean="0"/>
              <a:t>valit+kaa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havaita</a:t>
            </a:r>
            <a:r>
              <a:rPr lang="cs-CZ" i="1" dirty="0" smtClean="0"/>
              <a:t>: 	</a:t>
            </a:r>
            <a:r>
              <a:rPr lang="cs-CZ" i="1" dirty="0" err="1" smtClean="0"/>
              <a:t>havaitse+n</a:t>
            </a:r>
            <a:r>
              <a:rPr lang="cs-CZ" i="1" dirty="0" smtClean="0"/>
              <a:t>   </a:t>
            </a:r>
            <a:r>
              <a:rPr lang="cs-CZ" i="1" dirty="0" err="1" smtClean="0"/>
              <a:t>havait+kaa</a:t>
            </a:r>
            <a:endParaRPr lang="cs-CZ" i="1" dirty="0" smtClean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dirty="0"/>
              <a:t>MUTTA!</a:t>
            </a:r>
          </a:p>
          <a:p>
            <a:pPr marL="0" indent="0">
              <a:buNone/>
            </a:pPr>
            <a:r>
              <a:rPr lang="cs-CZ" i="1" dirty="0" err="1" smtClean="0"/>
              <a:t>selvitä</a:t>
            </a:r>
            <a:r>
              <a:rPr lang="cs-CZ" i="1" dirty="0" smtClean="0"/>
              <a:t>: 	</a:t>
            </a:r>
            <a:r>
              <a:rPr lang="cs-CZ" i="1" dirty="0" err="1" smtClean="0"/>
              <a:t>selviä+n</a:t>
            </a:r>
            <a:r>
              <a:rPr lang="cs-CZ" i="1" dirty="0" smtClean="0"/>
              <a:t>      	</a:t>
            </a:r>
            <a:r>
              <a:rPr lang="cs-CZ" i="1" dirty="0" err="1" smtClean="0"/>
              <a:t>selvit+kää</a:t>
            </a:r>
            <a:r>
              <a:rPr lang="cs-CZ" i="1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77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cs-CZ" dirty="0"/>
              <a:t>KAKSIVARTALOISET VERBIT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43608" y="980728"/>
            <a:ext cx="741682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dirty="0" smtClean="0"/>
              <a:t>d) </a:t>
            </a:r>
            <a:r>
              <a:rPr lang="cs-CZ" sz="1800" b="1" dirty="0" err="1" smtClean="0"/>
              <a:t>verbit</a:t>
            </a:r>
            <a:r>
              <a:rPr lang="cs-CZ" sz="1800" dirty="0"/>
              <a:t>, </a:t>
            </a:r>
            <a:r>
              <a:rPr lang="cs-CZ" sz="1800" dirty="0" err="1"/>
              <a:t>joiden</a:t>
            </a:r>
            <a:r>
              <a:rPr lang="cs-CZ" sz="1800" dirty="0"/>
              <a:t> </a:t>
            </a:r>
            <a:r>
              <a:rPr lang="cs-CZ" sz="1800" b="1" dirty="0" err="1"/>
              <a:t>vok.vartalo</a:t>
            </a:r>
            <a:r>
              <a:rPr lang="cs-CZ" sz="1800" b="1" dirty="0"/>
              <a:t> on </a:t>
            </a:r>
            <a:r>
              <a:rPr lang="cs-CZ" sz="1800" b="1" dirty="0" err="1"/>
              <a:t>kaksi</a:t>
            </a:r>
            <a:r>
              <a:rPr lang="cs-CZ" sz="1800" b="1" dirty="0"/>
              <a:t>- </a:t>
            </a:r>
            <a:r>
              <a:rPr lang="cs-CZ" sz="1800" b="1" dirty="0" err="1"/>
              <a:t>tai</a:t>
            </a:r>
            <a:r>
              <a:rPr lang="cs-CZ" sz="1800" b="1" dirty="0"/>
              <a:t> </a:t>
            </a:r>
            <a:r>
              <a:rPr lang="cs-CZ" sz="1800" b="1" dirty="0" err="1"/>
              <a:t>useampitavuinen</a:t>
            </a:r>
            <a:r>
              <a:rPr lang="cs-CZ" sz="1800" dirty="0"/>
              <a:t> </a:t>
            </a:r>
            <a:r>
              <a:rPr lang="cs-CZ" sz="1800" dirty="0" err="1" smtClean="0"/>
              <a:t>ja</a:t>
            </a:r>
            <a:r>
              <a:rPr lang="cs-CZ" sz="1800" dirty="0"/>
              <a:t> </a:t>
            </a:r>
            <a:r>
              <a:rPr lang="cs-CZ" sz="1800" b="1" dirty="0" err="1" smtClean="0"/>
              <a:t>loppuu</a:t>
            </a:r>
            <a:r>
              <a:rPr lang="cs-CZ" sz="1800" b="1" dirty="0" smtClean="0"/>
              <a:t> </a:t>
            </a:r>
            <a:r>
              <a:rPr lang="cs-CZ" sz="1800" b="1" dirty="0"/>
              <a:t>e:hen</a:t>
            </a:r>
            <a:r>
              <a:rPr lang="cs-CZ" sz="1800" dirty="0"/>
              <a:t>, </a:t>
            </a:r>
            <a:r>
              <a:rPr lang="cs-CZ" sz="1800" dirty="0" err="1"/>
              <a:t>jonka</a:t>
            </a:r>
            <a:r>
              <a:rPr lang="cs-CZ" sz="1800" dirty="0"/>
              <a:t> </a:t>
            </a:r>
            <a:r>
              <a:rPr lang="cs-CZ" sz="1800" b="1" dirty="0" err="1"/>
              <a:t>edellä</a:t>
            </a:r>
            <a:r>
              <a:rPr lang="cs-CZ" sz="1800" b="1" dirty="0"/>
              <a:t> on </a:t>
            </a:r>
            <a:r>
              <a:rPr lang="cs-CZ" sz="1800" b="1" i="1" dirty="0"/>
              <a:t>l</a:t>
            </a:r>
            <a:r>
              <a:rPr lang="cs-CZ" sz="1800" b="1" i="1" dirty="0" smtClean="0"/>
              <a:t>, n, r, s</a:t>
            </a:r>
            <a:r>
              <a:rPr lang="cs-CZ" sz="1800" b="1" dirty="0"/>
              <a:t>,</a:t>
            </a:r>
            <a:r>
              <a:rPr lang="cs-CZ" sz="1800" dirty="0"/>
              <a:t> </a:t>
            </a:r>
            <a:r>
              <a:rPr lang="cs-CZ" sz="1800" dirty="0" err="1"/>
              <a:t>eli</a:t>
            </a:r>
            <a:r>
              <a:rPr lang="cs-CZ" sz="1800" dirty="0"/>
              <a:t> </a:t>
            </a:r>
            <a:r>
              <a:rPr lang="cs-CZ" sz="1800" dirty="0" err="1"/>
              <a:t>verbit</a:t>
            </a:r>
            <a:r>
              <a:rPr lang="cs-CZ" sz="1800" dirty="0"/>
              <a:t>, </a:t>
            </a:r>
            <a:r>
              <a:rPr lang="cs-CZ" sz="1800" dirty="0" err="1" smtClean="0"/>
              <a:t>joiden</a:t>
            </a:r>
            <a:r>
              <a:rPr lang="cs-CZ" sz="1800" dirty="0"/>
              <a:t> </a:t>
            </a:r>
            <a:r>
              <a:rPr lang="cs-CZ" sz="1800" b="1" dirty="0" err="1" smtClean="0"/>
              <a:t>perusmuoto</a:t>
            </a:r>
            <a:r>
              <a:rPr lang="cs-CZ" sz="1800" b="1" dirty="0" smtClean="0"/>
              <a:t> </a:t>
            </a:r>
            <a:r>
              <a:rPr lang="cs-CZ" sz="1800" b="1" dirty="0" err="1"/>
              <a:t>loppuu</a:t>
            </a:r>
            <a:r>
              <a:rPr lang="cs-CZ" sz="1800" b="1" dirty="0"/>
              <a:t> </a:t>
            </a:r>
            <a:r>
              <a:rPr lang="cs-CZ" sz="1800" b="1" i="1" dirty="0"/>
              <a:t>-</a:t>
            </a:r>
            <a:r>
              <a:rPr lang="cs-CZ" sz="1800" b="1" i="1" dirty="0" err="1">
                <a:solidFill>
                  <a:srgbClr val="FF0000"/>
                </a:solidFill>
              </a:rPr>
              <a:t>lA</a:t>
            </a:r>
            <a:r>
              <a:rPr lang="cs-CZ" sz="1800" b="1" i="1" dirty="0"/>
              <a:t>, </a:t>
            </a:r>
            <a:r>
              <a:rPr lang="cs-CZ" sz="1800" b="1" i="1" dirty="0" smtClean="0"/>
              <a:t>-</a:t>
            </a:r>
            <a:r>
              <a:rPr lang="cs-CZ" sz="1800" b="1" i="1" dirty="0" err="1" smtClean="0">
                <a:solidFill>
                  <a:srgbClr val="FF0000"/>
                </a:solidFill>
              </a:rPr>
              <a:t>nA</a:t>
            </a:r>
            <a:r>
              <a:rPr lang="cs-CZ" sz="1800" b="1" i="1" dirty="0"/>
              <a:t>, -</a:t>
            </a:r>
            <a:r>
              <a:rPr lang="cs-CZ" sz="1800" b="1" i="1" dirty="0" err="1">
                <a:solidFill>
                  <a:srgbClr val="FF0000"/>
                </a:solidFill>
              </a:rPr>
              <a:t>rA</a:t>
            </a:r>
            <a:r>
              <a:rPr lang="cs-CZ" sz="1800" b="1" i="1" dirty="0"/>
              <a:t>, </a:t>
            </a:r>
            <a:r>
              <a:rPr lang="cs-CZ" sz="1800" b="1" i="1" dirty="0" smtClean="0"/>
              <a:t>-</a:t>
            </a:r>
            <a:r>
              <a:rPr lang="cs-CZ" sz="1800" b="1" i="1" dirty="0" err="1">
                <a:solidFill>
                  <a:srgbClr val="FF0000"/>
                </a:solidFill>
              </a:rPr>
              <a:t>s</a:t>
            </a:r>
            <a:r>
              <a:rPr lang="cs-CZ" sz="1800" b="1" i="1" dirty="0" err="1" smtClean="0">
                <a:solidFill>
                  <a:srgbClr val="FF0000"/>
                </a:solidFill>
              </a:rPr>
              <a:t>tA</a:t>
            </a:r>
            <a:r>
              <a:rPr lang="cs-CZ" sz="1800" i="1" dirty="0" smtClean="0"/>
              <a:t>:</a:t>
            </a:r>
            <a:endParaRPr lang="cs-CZ" sz="1800" i="1" dirty="0"/>
          </a:p>
          <a:p>
            <a:pPr marL="0" indent="0">
              <a:buNone/>
            </a:pPr>
            <a:r>
              <a:rPr lang="cs-CZ" sz="1600" i="1" dirty="0" err="1" smtClean="0"/>
              <a:t>tulla</a:t>
            </a:r>
            <a:r>
              <a:rPr lang="cs-CZ" sz="1600" i="1" dirty="0" smtClean="0"/>
              <a:t> 		</a:t>
            </a:r>
            <a:r>
              <a:rPr lang="cs-CZ" sz="1600" i="1" dirty="0" err="1" smtClean="0"/>
              <a:t>tule+n</a:t>
            </a:r>
            <a:r>
              <a:rPr lang="cs-CZ" sz="1600" i="1" dirty="0" smtClean="0"/>
              <a:t>   		</a:t>
            </a:r>
            <a:r>
              <a:rPr lang="cs-CZ" sz="1600" i="1" dirty="0" err="1" smtClean="0"/>
              <a:t>tul+kaa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olla</a:t>
            </a:r>
            <a:r>
              <a:rPr lang="cs-CZ" sz="1600" i="1" dirty="0" smtClean="0"/>
              <a:t>              	</a:t>
            </a:r>
            <a:r>
              <a:rPr lang="cs-CZ" sz="1600" i="1" dirty="0" err="1" smtClean="0"/>
              <a:t>ole+n</a:t>
            </a:r>
            <a:r>
              <a:rPr lang="cs-CZ" sz="1600" i="1" dirty="0" smtClean="0"/>
              <a:t>      		</a:t>
            </a:r>
            <a:r>
              <a:rPr lang="cs-CZ" sz="1600" i="1" dirty="0" err="1" smtClean="0"/>
              <a:t>ol+kaa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tuulla</a:t>
            </a:r>
            <a:r>
              <a:rPr lang="cs-CZ" sz="1600" i="1" dirty="0" smtClean="0"/>
              <a:t>           	</a:t>
            </a:r>
            <a:r>
              <a:rPr lang="cs-CZ" sz="1600" i="1" dirty="0" err="1" smtClean="0"/>
              <a:t>tuule+e</a:t>
            </a:r>
            <a:r>
              <a:rPr lang="cs-CZ" sz="1600" i="1" dirty="0" smtClean="0"/>
              <a:t>    		</a:t>
            </a:r>
            <a:r>
              <a:rPr lang="cs-CZ" sz="1600" i="1" dirty="0" err="1" smtClean="0"/>
              <a:t>tuul+koon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nuolla</a:t>
            </a:r>
            <a:r>
              <a:rPr lang="cs-CZ" sz="1600" i="1" dirty="0" smtClean="0"/>
              <a:t>          	</a:t>
            </a:r>
            <a:r>
              <a:rPr lang="cs-CZ" sz="1600" i="1" dirty="0" err="1" smtClean="0"/>
              <a:t>nuole+e</a:t>
            </a:r>
            <a:r>
              <a:rPr lang="cs-CZ" sz="1600" i="1" dirty="0" smtClean="0"/>
              <a:t>         	</a:t>
            </a:r>
            <a:r>
              <a:rPr lang="cs-CZ" sz="1600" i="1" dirty="0" err="1" smtClean="0"/>
              <a:t>nuol+kaa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niellä</a:t>
            </a:r>
            <a:r>
              <a:rPr lang="cs-CZ" sz="1600" i="1" dirty="0" smtClean="0"/>
              <a:t>           	</a:t>
            </a:r>
            <a:r>
              <a:rPr lang="cs-CZ" sz="1600" i="1" dirty="0" err="1" smtClean="0"/>
              <a:t>niele+n</a:t>
            </a:r>
            <a:r>
              <a:rPr lang="cs-CZ" sz="1600" i="1" dirty="0" smtClean="0"/>
              <a:t> 	         	</a:t>
            </a:r>
            <a:r>
              <a:rPr lang="cs-CZ" sz="1600" i="1" dirty="0" err="1" smtClean="0"/>
              <a:t>niel+kää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naureskella</a:t>
            </a:r>
            <a:r>
              <a:rPr lang="cs-CZ" sz="1600" i="1" dirty="0" smtClean="0"/>
              <a:t> 	</a:t>
            </a:r>
            <a:r>
              <a:rPr lang="cs-CZ" sz="1600" i="1" dirty="0" err="1" smtClean="0"/>
              <a:t>naureskele+n</a:t>
            </a:r>
            <a:r>
              <a:rPr lang="cs-CZ" sz="1600" i="1" dirty="0" smtClean="0"/>
              <a:t> 	</a:t>
            </a:r>
            <a:r>
              <a:rPr lang="cs-CZ" sz="1600" i="1" dirty="0" err="1" smtClean="0"/>
              <a:t>naureskel+kaa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mennä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mene+n</a:t>
            </a:r>
            <a:r>
              <a:rPr lang="cs-CZ" sz="1600" i="1" dirty="0" smtClean="0"/>
              <a:t>          	</a:t>
            </a:r>
            <a:r>
              <a:rPr lang="cs-CZ" sz="1600" i="1" dirty="0" err="1" smtClean="0"/>
              <a:t>men+kää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smtClean="0"/>
              <a:t>panna         	</a:t>
            </a:r>
            <a:r>
              <a:rPr lang="cs-CZ" sz="1600" i="1" dirty="0" err="1" smtClean="0"/>
              <a:t>pane+n</a:t>
            </a:r>
            <a:r>
              <a:rPr lang="cs-CZ" sz="1600" i="1" dirty="0" smtClean="0"/>
              <a:t>           	</a:t>
            </a:r>
            <a:r>
              <a:rPr lang="cs-CZ" sz="1600" i="1" dirty="0" err="1" smtClean="0"/>
              <a:t>pan+kaa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purra</a:t>
            </a:r>
            <a:r>
              <a:rPr lang="cs-CZ" sz="1600" i="1" dirty="0" smtClean="0"/>
              <a:t>          	</a:t>
            </a:r>
            <a:r>
              <a:rPr lang="cs-CZ" sz="1600" i="1" dirty="0" err="1" smtClean="0"/>
              <a:t>pure+n</a:t>
            </a:r>
            <a:r>
              <a:rPr lang="cs-CZ" sz="1600" i="1" dirty="0" smtClean="0"/>
              <a:t>            	</a:t>
            </a:r>
            <a:r>
              <a:rPr lang="cs-CZ" sz="1600" i="1" dirty="0" err="1" smtClean="0"/>
              <a:t>pur+kaa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surra</a:t>
            </a:r>
            <a:r>
              <a:rPr lang="cs-CZ" sz="1600" i="1" dirty="0" smtClean="0"/>
              <a:t>          	</a:t>
            </a:r>
            <a:r>
              <a:rPr lang="cs-CZ" sz="1600" i="1" dirty="0" err="1" smtClean="0"/>
              <a:t>sure+n</a:t>
            </a:r>
            <a:r>
              <a:rPr lang="cs-CZ" sz="1600" i="1" dirty="0" smtClean="0"/>
              <a:t>             	</a:t>
            </a:r>
            <a:r>
              <a:rPr lang="cs-CZ" sz="1600" i="1" dirty="0" err="1" smtClean="0"/>
              <a:t>sur+kaa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pestä</a:t>
            </a:r>
            <a:r>
              <a:rPr lang="cs-CZ" sz="1600" i="1" dirty="0" smtClean="0"/>
              <a:t>          	</a:t>
            </a:r>
            <a:r>
              <a:rPr lang="cs-CZ" sz="1600" i="1" dirty="0" err="1" smtClean="0"/>
              <a:t>pese+n</a:t>
            </a:r>
            <a:r>
              <a:rPr lang="cs-CZ" sz="1600" i="1" dirty="0" smtClean="0"/>
              <a:t>            	</a:t>
            </a:r>
            <a:r>
              <a:rPr lang="cs-CZ" sz="1600" i="1" dirty="0" err="1" smtClean="0"/>
              <a:t>pes+kää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juosta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juokse+n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juos+kaa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piestä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piekse+n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pies+kää</a:t>
            </a:r>
            <a:r>
              <a:rPr lang="cs-CZ" sz="1600" i="1" dirty="0" smtClean="0"/>
              <a:t> 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rangaista</a:t>
            </a:r>
            <a:r>
              <a:rPr lang="cs-CZ" sz="1600" i="1" dirty="0" smtClean="0"/>
              <a:t>   	</a:t>
            </a:r>
            <a:r>
              <a:rPr lang="cs-CZ" sz="1600" i="1" dirty="0" err="1" smtClean="0"/>
              <a:t>rankaise+n</a:t>
            </a:r>
            <a:r>
              <a:rPr lang="cs-CZ" sz="1600" i="1" dirty="0" smtClean="0"/>
              <a:t>     	</a:t>
            </a:r>
            <a:r>
              <a:rPr lang="cs-CZ" sz="1600" i="1" dirty="0" err="1" smtClean="0"/>
              <a:t>rangais+kaa</a:t>
            </a:r>
            <a:endParaRPr lang="cs-CZ" sz="1600" dirty="0"/>
          </a:p>
          <a:p>
            <a:pPr marL="0" indent="0">
              <a:buNone/>
            </a:pPr>
            <a:r>
              <a:rPr lang="cs-CZ" sz="1600" i="1" dirty="0" err="1" smtClean="0"/>
              <a:t>vapista</a:t>
            </a:r>
            <a:r>
              <a:rPr lang="cs-CZ" sz="1600" i="1" dirty="0" smtClean="0"/>
              <a:t>      	</a:t>
            </a:r>
            <a:r>
              <a:rPr lang="cs-CZ" sz="1600" i="1" dirty="0" err="1" smtClean="0"/>
              <a:t>vapise+n</a:t>
            </a:r>
            <a:r>
              <a:rPr lang="cs-CZ" sz="1600" i="1" dirty="0" smtClean="0"/>
              <a:t>        	</a:t>
            </a:r>
            <a:r>
              <a:rPr lang="cs-CZ" sz="1600" i="1" dirty="0" err="1" smtClean="0"/>
              <a:t>vapis+kaa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899709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KATSAUS HISTORIAAN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Konsonanttivartalot</a:t>
            </a:r>
            <a:r>
              <a:rPr lang="cs-CZ" dirty="0" smtClean="0"/>
              <a:t> </a:t>
            </a:r>
            <a:r>
              <a:rPr lang="cs-CZ" dirty="0" err="1"/>
              <a:t>ovat</a:t>
            </a:r>
            <a:r>
              <a:rPr lang="cs-CZ" dirty="0"/>
              <a:t> </a:t>
            </a:r>
            <a:r>
              <a:rPr lang="cs-CZ" dirty="0" err="1"/>
              <a:t>olleet</a:t>
            </a:r>
            <a:r>
              <a:rPr lang="cs-CZ" dirty="0"/>
              <a:t> </a:t>
            </a:r>
            <a:r>
              <a:rPr lang="cs-CZ" b="1" dirty="0" err="1"/>
              <a:t>ennen</a:t>
            </a:r>
            <a:r>
              <a:rPr lang="cs-CZ" b="1" dirty="0"/>
              <a:t> </a:t>
            </a:r>
            <a:r>
              <a:rPr lang="cs-CZ" b="1" dirty="0" err="1" smtClean="0"/>
              <a:t>yleisempiä</a:t>
            </a:r>
            <a:r>
              <a:rPr lang="cs-CZ" dirty="0" smtClean="0"/>
              <a:t>.</a:t>
            </a:r>
          </a:p>
          <a:p>
            <a:r>
              <a:rPr lang="cs-CZ" b="1" dirty="0" err="1" smtClean="0"/>
              <a:t>Vanhassa</a:t>
            </a:r>
            <a:r>
              <a:rPr lang="cs-CZ" b="1" dirty="0"/>
              <a:t> </a:t>
            </a:r>
            <a:r>
              <a:rPr lang="cs-CZ" b="1" dirty="0" err="1" smtClean="0"/>
              <a:t>kirjallisuudessa</a:t>
            </a:r>
            <a:r>
              <a:rPr lang="cs-CZ" b="1" dirty="0" smtClean="0"/>
              <a:t> </a:t>
            </a:r>
            <a:r>
              <a:rPr lang="cs-CZ" dirty="0" err="1" smtClean="0"/>
              <a:t>tapaamme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i="1" dirty="0" err="1" smtClean="0"/>
              <a:t>yösydännä</a:t>
            </a:r>
            <a:r>
              <a:rPr lang="cs-CZ" i="1" dirty="0" smtClean="0"/>
              <a:t> (</a:t>
            </a:r>
            <a:r>
              <a:rPr lang="cs-CZ" i="1" dirty="0" err="1" smtClean="0"/>
              <a:t>yösydämenä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r>
              <a:rPr lang="cs-CZ" i="1" dirty="0" smtClean="0"/>
              <a:t>sunna </a:t>
            </a:r>
            <a:r>
              <a:rPr lang="cs-CZ" i="1" dirty="0"/>
              <a:t>(</a:t>
            </a:r>
            <a:r>
              <a:rPr lang="cs-CZ" i="1" dirty="0" err="1"/>
              <a:t>sutena</a:t>
            </a:r>
            <a:r>
              <a:rPr lang="cs-CZ" i="1" dirty="0"/>
              <a:t>),</a:t>
            </a:r>
            <a:endParaRPr lang="cs-CZ" dirty="0"/>
          </a:p>
          <a:p>
            <a:pPr marL="0" indent="0">
              <a:buNone/>
            </a:pPr>
            <a:r>
              <a:rPr lang="cs-CZ" i="1" dirty="0" err="1"/>
              <a:t>nuorra</a:t>
            </a:r>
            <a:r>
              <a:rPr lang="cs-CZ" i="1" dirty="0"/>
              <a:t> </a:t>
            </a:r>
            <a:r>
              <a:rPr lang="cs-CZ" i="1" dirty="0" err="1"/>
              <a:t>miessä</a:t>
            </a:r>
            <a:r>
              <a:rPr lang="cs-CZ" i="1" dirty="0"/>
              <a:t> (</a:t>
            </a:r>
            <a:r>
              <a:rPr lang="cs-CZ" i="1" dirty="0" err="1"/>
              <a:t>nuorena</a:t>
            </a:r>
            <a:r>
              <a:rPr lang="cs-CZ" i="1" dirty="0"/>
              <a:t> </a:t>
            </a:r>
            <a:r>
              <a:rPr lang="cs-CZ" i="1" dirty="0" err="1" smtClean="0"/>
              <a:t>miehenä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r>
              <a:rPr lang="cs-CZ" i="1" dirty="0" err="1" smtClean="0"/>
              <a:t>totuunna</a:t>
            </a:r>
            <a:r>
              <a:rPr lang="cs-CZ" i="1" dirty="0" smtClean="0"/>
              <a:t> </a:t>
            </a:r>
            <a:r>
              <a:rPr lang="cs-CZ" i="1" dirty="0"/>
              <a:t>(</a:t>
            </a:r>
            <a:r>
              <a:rPr lang="cs-CZ" i="1" dirty="0" err="1" smtClean="0"/>
              <a:t>totuutena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r>
              <a:rPr lang="cs-CZ" i="1" dirty="0" smtClean="0"/>
              <a:t>ojeta </a:t>
            </a:r>
            <a:r>
              <a:rPr lang="cs-CZ" i="1" dirty="0"/>
              <a:t>(</a:t>
            </a:r>
            <a:r>
              <a:rPr lang="cs-CZ" i="1" dirty="0" err="1" smtClean="0"/>
              <a:t>ojentaa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r>
              <a:rPr lang="cs-CZ" i="1" dirty="0" err="1" smtClean="0"/>
              <a:t>väätä</a:t>
            </a:r>
            <a:r>
              <a:rPr lang="cs-CZ" i="1" dirty="0" smtClean="0"/>
              <a:t> </a:t>
            </a:r>
            <a:r>
              <a:rPr lang="cs-CZ" i="1" dirty="0"/>
              <a:t>(</a:t>
            </a:r>
            <a:r>
              <a:rPr lang="cs-CZ" i="1" dirty="0" err="1"/>
              <a:t>vääntää</a:t>
            </a:r>
            <a:r>
              <a:rPr lang="cs-CZ" i="1" dirty="0"/>
              <a:t>)</a:t>
            </a:r>
            <a:r>
              <a:rPr lang="cs-CZ" dirty="0"/>
              <a:t> </a:t>
            </a:r>
            <a:r>
              <a:rPr lang="cs-CZ" dirty="0" err="1"/>
              <a:t>jne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0205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NYKYTILANNE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5149552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NS</a:t>
            </a:r>
            <a:r>
              <a:rPr lang="cs-CZ" dirty="0"/>
              <a:t> </a:t>
            </a:r>
            <a:r>
              <a:rPr lang="cs-CZ" dirty="0" err="1"/>
              <a:t>esittelee</a:t>
            </a:r>
            <a:r>
              <a:rPr lang="cs-CZ" dirty="0"/>
              <a:t> </a:t>
            </a:r>
            <a:r>
              <a:rPr lang="cs-CZ" dirty="0" err="1" smtClean="0"/>
              <a:t>kaikkiaan</a:t>
            </a:r>
            <a:r>
              <a:rPr lang="cs-CZ" dirty="0" smtClean="0"/>
              <a:t> 82 </a:t>
            </a:r>
            <a:r>
              <a:rPr lang="cs-CZ" b="1" dirty="0" err="1"/>
              <a:t>nominityyppiä</a:t>
            </a:r>
            <a:r>
              <a:rPr lang="cs-CZ" dirty="0"/>
              <a:t>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err="1" smtClean="0"/>
              <a:t>niistä</a:t>
            </a:r>
            <a:r>
              <a:rPr lang="cs-CZ" dirty="0" smtClean="0"/>
              <a:t> </a:t>
            </a:r>
            <a:r>
              <a:rPr lang="cs-CZ" dirty="0" err="1" smtClean="0"/>
              <a:t>pitää</a:t>
            </a:r>
            <a:r>
              <a:rPr lang="cs-CZ" dirty="0"/>
              <a:t> </a:t>
            </a:r>
            <a:r>
              <a:rPr lang="cs-CZ" dirty="0" err="1" smtClean="0"/>
              <a:t>kaksivartaloisina</a:t>
            </a:r>
            <a:r>
              <a:rPr lang="cs-CZ" dirty="0" smtClean="0"/>
              <a:t> </a:t>
            </a:r>
            <a:r>
              <a:rPr lang="cs-CZ" dirty="0"/>
              <a:t>51 </a:t>
            </a:r>
            <a:r>
              <a:rPr lang="cs-CZ" dirty="0" err="1"/>
              <a:t>tyyppiä</a:t>
            </a:r>
            <a:r>
              <a:rPr lang="cs-CZ" dirty="0"/>
              <a:t>.  </a:t>
            </a:r>
            <a:endParaRPr lang="cs-CZ" dirty="0" smtClean="0"/>
          </a:p>
          <a:p>
            <a:r>
              <a:rPr lang="cs-CZ" dirty="0" err="1" smtClean="0"/>
              <a:t>Nykykielessä</a:t>
            </a:r>
            <a:r>
              <a:rPr lang="cs-CZ" dirty="0" smtClean="0"/>
              <a:t> </a:t>
            </a:r>
            <a:r>
              <a:rPr lang="cs-CZ" dirty="0" err="1"/>
              <a:t>kuitenkin</a:t>
            </a:r>
            <a:r>
              <a:rPr lang="cs-CZ" dirty="0"/>
              <a:t> </a:t>
            </a:r>
            <a:r>
              <a:rPr lang="cs-CZ" dirty="0" smtClean="0"/>
              <a:t>monet </a:t>
            </a:r>
            <a:r>
              <a:rPr lang="cs-CZ" dirty="0" err="1" smtClean="0"/>
              <a:t>tyypit</a:t>
            </a:r>
            <a:r>
              <a:rPr lang="cs-CZ" dirty="0" smtClean="0"/>
              <a:t> </a:t>
            </a:r>
            <a:r>
              <a:rPr lang="cs-CZ" dirty="0" err="1"/>
              <a:t>esiintyvät</a:t>
            </a:r>
            <a:r>
              <a:rPr lang="cs-CZ" dirty="0"/>
              <a:t> </a:t>
            </a:r>
            <a:r>
              <a:rPr lang="cs-CZ" dirty="0" err="1"/>
              <a:t>vain</a:t>
            </a:r>
            <a:r>
              <a:rPr lang="cs-CZ" dirty="0"/>
              <a:t> </a:t>
            </a:r>
            <a:r>
              <a:rPr lang="cs-CZ" dirty="0" err="1" smtClean="0"/>
              <a:t>yksivartaloisina</a:t>
            </a:r>
            <a:r>
              <a:rPr lang="cs-CZ" dirty="0" smtClean="0"/>
              <a:t>, </a:t>
            </a:r>
            <a:r>
              <a:rPr lang="cs-CZ" dirty="0" err="1" smtClean="0"/>
              <a:t>esim</a:t>
            </a:r>
            <a:r>
              <a:rPr lang="cs-CZ" dirty="0" smtClean="0"/>
              <a:t>. </a:t>
            </a:r>
            <a:r>
              <a:rPr lang="cs-CZ" i="1" dirty="0" err="1" smtClean="0"/>
              <a:t>lahti</a:t>
            </a:r>
            <a:r>
              <a:rPr lang="cs-CZ" dirty="0"/>
              <a:t>, </a:t>
            </a:r>
            <a:r>
              <a:rPr lang="cs-CZ" i="1" dirty="0" err="1"/>
              <a:t>suksi</a:t>
            </a:r>
            <a:r>
              <a:rPr lang="cs-CZ" dirty="0"/>
              <a:t> </a:t>
            </a:r>
            <a:r>
              <a:rPr lang="cs-CZ" dirty="0" err="1" smtClean="0"/>
              <a:t>tai</a:t>
            </a:r>
            <a:r>
              <a:rPr lang="cs-CZ" dirty="0"/>
              <a:t> </a:t>
            </a:r>
            <a:r>
              <a:rPr lang="cs-CZ" i="1" dirty="0" err="1" smtClean="0"/>
              <a:t>sankari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kuitenkin</a:t>
            </a:r>
            <a:r>
              <a:rPr lang="cs-CZ" dirty="0"/>
              <a:t> </a:t>
            </a:r>
            <a:r>
              <a:rPr lang="cs-CZ" dirty="0" err="1"/>
              <a:t>myös</a:t>
            </a:r>
            <a:r>
              <a:rPr lang="cs-CZ" dirty="0"/>
              <a:t> </a:t>
            </a:r>
            <a:r>
              <a:rPr lang="cs-CZ" i="1" dirty="0" err="1"/>
              <a:t>sankar</a:t>
            </a:r>
            <a:r>
              <a:rPr lang="cs-CZ" i="1" dirty="0"/>
              <a:t>-ten</a:t>
            </a:r>
            <a:r>
              <a:rPr lang="cs-CZ" dirty="0"/>
              <a:t>)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i="1" dirty="0" err="1"/>
              <a:t>jumala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i="1" dirty="0" err="1" smtClean="0"/>
              <a:t>jumal</a:t>
            </a:r>
            <a:r>
              <a:rPr lang="cs-CZ" dirty="0" smtClean="0"/>
              <a:t>-</a:t>
            </a:r>
            <a:r>
              <a:rPr lang="cs-CZ" i="1" dirty="0" smtClean="0"/>
              <a:t>ten</a:t>
            </a:r>
            <a:r>
              <a:rPr lang="cs-CZ" dirty="0"/>
              <a:t>) </a:t>
            </a:r>
            <a:r>
              <a:rPr lang="cs-CZ" dirty="0" err="1"/>
              <a:t>jne</a:t>
            </a:r>
            <a:r>
              <a:rPr lang="cs-CZ" dirty="0"/>
              <a:t>.</a:t>
            </a:r>
          </a:p>
          <a:p>
            <a:endParaRPr lang="cs-CZ" dirty="0" smtClean="0"/>
          </a:p>
          <a:p>
            <a:r>
              <a:rPr lang="cs-CZ" b="1" dirty="0" err="1" smtClean="0"/>
              <a:t>Verbityyppejä</a:t>
            </a:r>
            <a:r>
              <a:rPr lang="cs-CZ" dirty="0" smtClean="0"/>
              <a:t> </a:t>
            </a:r>
            <a:r>
              <a:rPr lang="cs-CZ" dirty="0"/>
              <a:t>on </a:t>
            </a:r>
            <a:r>
              <a:rPr lang="cs-CZ" dirty="0" err="1"/>
              <a:t>NS:n</a:t>
            </a:r>
            <a:r>
              <a:rPr lang="cs-CZ" dirty="0"/>
              <a:t> </a:t>
            </a:r>
            <a:r>
              <a:rPr lang="cs-CZ" dirty="0" err="1"/>
              <a:t>mukaan</a:t>
            </a:r>
            <a:r>
              <a:rPr lang="cs-CZ" dirty="0"/>
              <a:t> 45, </a:t>
            </a:r>
            <a:r>
              <a:rPr lang="cs-CZ" dirty="0" err="1" smtClean="0"/>
              <a:t>niistä</a:t>
            </a:r>
            <a:r>
              <a:rPr lang="cs-CZ" dirty="0" smtClean="0"/>
              <a:t> </a:t>
            </a:r>
            <a:r>
              <a:rPr lang="cs-CZ" dirty="0" err="1" smtClean="0"/>
              <a:t>kaksivartaloisia</a:t>
            </a:r>
            <a:r>
              <a:rPr lang="cs-CZ" dirty="0" smtClean="0"/>
              <a:t> </a:t>
            </a:r>
            <a:r>
              <a:rPr lang="cs-CZ" dirty="0"/>
              <a:t>22 </a:t>
            </a:r>
            <a:r>
              <a:rPr lang="cs-CZ" dirty="0" err="1"/>
              <a:t>tyyppiä</a:t>
            </a:r>
            <a:r>
              <a:rPr lang="cs-CZ" dirty="0"/>
              <a:t>. </a:t>
            </a:r>
          </a:p>
          <a:p>
            <a:r>
              <a:rPr lang="cs-CZ" dirty="0" err="1"/>
              <a:t>Kuitenkin</a:t>
            </a:r>
            <a:r>
              <a:rPr lang="cs-CZ" dirty="0"/>
              <a:t> </a:t>
            </a:r>
            <a:r>
              <a:rPr lang="cs-CZ" dirty="0" err="1"/>
              <a:t>esim</a:t>
            </a:r>
            <a:r>
              <a:rPr lang="cs-CZ" dirty="0"/>
              <a:t>. </a:t>
            </a:r>
            <a:r>
              <a:rPr lang="cs-CZ" dirty="0" err="1"/>
              <a:t>tyyppi</a:t>
            </a:r>
            <a:r>
              <a:rPr lang="cs-CZ" dirty="0"/>
              <a:t> </a:t>
            </a:r>
            <a:r>
              <a:rPr lang="cs-CZ" i="1" dirty="0" err="1"/>
              <a:t>haravoita</a:t>
            </a:r>
            <a:r>
              <a:rPr lang="cs-CZ" i="1" dirty="0"/>
              <a:t>/ </a:t>
            </a:r>
            <a:r>
              <a:rPr lang="cs-CZ" i="1" dirty="0" err="1"/>
              <a:t>haravoida</a:t>
            </a:r>
            <a:r>
              <a:rPr lang="cs-CZ" i="1" dirty="0"/>
              <a:t> (</a:t>
            </a:r>
            <a:r>
              <a:rPr lang="cs-CZ" i="1" dirty="0" err="1"/>
              <a:t>haravoin</a:t>
            </a:r>
            <a:r>
              <a:rPr lang="cs-CZ" i="1" dirty="0"/>
              <a:t> </a:t>
            </a:r>
            <a:r>
              <a:rPr lang="cs-CZ" i="1" dirty="0" smtClean="0"/>
              <a:t>:</a:t>
            </a:r>
            <a:r>
              <a:rPr lang="cs-CZ" i="1" dirty="0" err="1" smtClean="0"/>
              <a:t>haravoinut</a:t>
            </a:r>
            <a:r>
              <a:rPr lang="cs-CZ" i="1" dirty="0"/>
              <a:t>)</a:t>
            </a:r>
            <a:r>
              <a:rPr lang="cs-CZ" dirty="0"/>
              <a:t> on </a:t>
            </a:r>
            <a:r>
              <a:rPr lang="cs-CZ" dirty="0" err="1"/>
              <a:t>kaksivartaloinen</a:t>
            </a:r>
            <a:r>
              <a:rPr lang="cs-CZ" dirty="0"/>
              <a:t> </a:t>
            </a:r>
            <a:r>
              <a:rPr lang="cs-CZ" dirty="0" err="1"/>
              <a:t>vain</a:t>
            </a:r>
            <a:r>
              <a:rPr lang="cs-CZ" dirty="0"/>
              <a:t> </a:t>
            </a:r>
            <a:r>
              <a:rPr lang="cs-CZ" dirty="0" err="1"/>
              <a:t>eräissä</a:t>
            </a:r>
            <a:r>
              <a:rPr lang="cs-CZ" dirty="0"/>
              <a:t> </a:t>
            </a:r>
            <a:r>
              <a:rPr lang="cs-CZ" dirty="0" err="1"/>
              <a:t>länsimurteissa</a:t>
            </a:r>
            <a:r>
              <a:rPr lang="cs-CZ" dirty="0"/>
              <a:t> </a:t>
            </a:r>
            <a:r>
              <a:rPr lang="cs-CZ" dirty="0" smtClean="0"/>
              <a:t>-</a:t>
            </a:r>
            <a:r>
              <a:rPr lang="cs-CZ" i="1" dirty="0" err="1" smtClean="0"/>
              <a:t>haravoita</a:t>
            </a:r>
            <a:r>
              <a:rPr lang="cs-CZ" i="1" dirty="0" smtClean="0"/>
              <a:t> </a:t>
            </a:r>
            <a:r>
              <a:rPr lang="cs-CZ" i="1" dirty="0"/>
              <a:t>: </a:t>
            </a:r>
            <a:r>
              <a:rPr lang="cs-CZ" i="1" dirty="0" err="1"/>
              <a:t>haravoitsee</a:t>
            </a:r>
            <a:r>
              <a:rPr lang="cs-CZ" i="1" dirty="0"/>
              <a:t> : </a:t>
            </a:r>
            <a:r>
              <a:rPr lang="cs-CZ" i="1" dirty="0" err="1"/>
              <a:t>haravoinnut</a:t>
            </a:r>
            <a:r>
              <a:rPr lang="cs-CZ" i="1" dirty="0"/>
              <a:t> : </a:t>
            </a:r>
            <a:r>
              <a:rPr lang="cs-CZ" i="1" dirty="0" err="1"/>
              <a:t>haravoitkoon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b="1" dirty="0" err="1"/>
              <a:t>PS</a:t>
            </a:r>
            <a:r>
              <a:rPr lang="cs-CZ" dirty="0" err="1"/>
              <a:t>:ssä</a:t>
            </a:r>
            <a:r>
              <a:rPr lang="cs-CZ" dirty="0"/>
              <a:t>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err="1"/>
              <a:t>KS:ssä</a:t>
            </a:r>
            <a:r>
              <a:rPr lang="cs-CZ" dirty="0"/>
              <a:t> on </a:t>
            </a:r>
            <a:r>
              <a:rPr lang="cs-CZ" dirty="0" err="1"/>
              <a:t>nominityyppejä</a:t>
            </a:r>
            <a:r>
              <a:rPr lang="cs-CZ" dirty="0"/>
              <a:t> </a:t>
            </a:r>
            <a:r>
              <a:rPr lang="cs-CZ" dirty="0" err="1"/>
              <a:t>enää</a:t>
            </a:r>
            <a:r>
              <a:rPr lang="cs-CZ" dirty="0"/>
              <a:t> </a:t>
            </a:r>
            <a:r>
              <a:rPr lang="cs-CZ" dirty="0" err="1"/>
              <a:t>vain</a:t>
            </a:r>
            <a:r>
              <a:rPr lang="cs-CZ" dirty="0"/>
              <a:t> 49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 err="1" smtClean="0"/>
              <a:t>verbityyppejä</a:t>
            </a:r>
            <a:r>
              <a:rPr lang="cs-CZ" dirty="0" smtClean="0"/>
              <a:t> </a:t>
            </a:r>
            <a:r>
              <a:rPr lang="cs-CZ" dirty="0"/>
              <a:t>25.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207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NYKYTILANNE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err="1"/>
              <a:t>Tyypit</a:t>
            </a:r>
            <a:r>
              <a:rPr lang="cs-CZ" b="1" dirty="0"/>
              <a:t> </a:t>
            </a:r>
            <a:r>
              <a:rPr lang="cs-CZ" i="1" dirty="0" err="1"/>
              <a:t>taitaa</a:t>
            </a:r>
            <a:r>
              <a:rPr lang="cs-CZ" i="1" dirty="0"/>
              <a:t>, </a:t>
            </a:r>
            <a:r>
              <a:rPr lang="cs-CZ" i="1" dirty="0" err="1"/>
              <a:t>tietää</a:t>
            </a:r>
            <a:r>
              <a:rPr lang="cs-CZ" dirty="0"/>
              <a:t> </a:t>
            </a:r>
            <a:r>
              <a:rPr lang="cs-CZ" dirty="0" err="1"/>
              <a:t>ym</a:t>
            </a:r>
            <a:r>
              <a:rPr lang="cs-CZ" dirty="0"/>
              <a:t>. </a:t>
            </a:r>
            <a:r>
              <a:rPr lang="cs-CZ" dirty="0" err="1"/>
              <a:t>ovat</a:t>
            </a:r>
            <a:r>
              <a:rPr lang="cs-CZ" dirty="0"/>
              <a:t> </a:t>
            </a:r>
            <a:r>
              <a:rPr lang="cs-CZ" dirty="0" err="1"/>
              <a:t>nykysuomessa</a:t>
            </a:r>
            <a:r>
              <a:rPr lang="cs-CZ" dirty="0"/>
              <a:t> </a:t>
            </a:r>
            <a:r>
              <a:rPr lang="cs-CZ" dirty="0" err="1" smtClean="0"/>
              <a:t>vokaalivartaloisia</a:t>
            </a:r>
            <a:r>
              <a:rPr lang="cs-CZ" dirty="0" smtClean="0"/>
              <a:t>, </a:t>
            </a:r>
            <a:r>
              <a:rPr lang="cs-CZ" dirty="0" err="1" smtClean="0"/>
              <a:t>paitsi</a:t>
            </a:r>
            <a:r>
              <a:rPr lang="cs-CZ" dirty="0" smtClean="0"/>
              <a:t> </a:t>
            </a:r>
            <a:r>
              <a:rPr lang="cs-CZ" i="1" dirty="0" err="1" smtClean="0"/>
              <a:t>tainnut</a:t>
            </a:r>
            <a:r>
              <a:rPr lang="cs-CZ" i="1" dirty="0"/>
              <a:t>, </a:t>
            </a:r>
            <a:r>
              <a:rPr lang="cs-CZ" i="1" dirty="0" err="1"/>
              <a:t>tietty</a:t>
            </a:r>
            <a:r>
              <a:rPr lang="cs-CZ" i="1" dirty="0"/>
              <a:t>, </a:t>
            </a:r>
            <a:r>
              <a:rPr lang="cs-CZ" i="1" dirty="0" err="1"/>
              <a:t>tiennyt</a:t>
            </a:r>
            <a:r>
              <a:rPr lang="cs-CZ" dirty="0"/>
              <a:t> </a:t>
            </a:r>
            <a:r>
              <a:rPr lang="cs-CZ" dirty="0" err="1"/>
              <a:t>jne</a:t>
            </a:r>
            <a:r>
              <a:rPr lang="cs-CZ" dirty="0"/>
              <a:t>.</a:t>
            </a:r>
          </a:p>
          <a:p>
            <a:r>
              <a:rPr lang="cs-CZ" dirty="0" err="1" smtClean="0"/>
              <a:t>Konsonanttivartaloita</a:t>
            </a:r>
            <a:r>
              <a:rPr lang="cs-CZ" dirty="0" smtClean="0"/>
              <a:t> on </a:t>
            </a:r>
            <a:r>
              <a:rPr lang="cs-CZ" dirty="0" err="1" smtClean="0"/>
              <a:t>siis</a:t>
            </a:r>
            <a:r>
              <a:rPr lang="cs-CZ" dirty="0"/>
              <a:t> </a:t>
            </a:r>
            <a:r>
              <a:rPr lang="cs-CZ" dirty="0" err="1" smtClean="0"/>
              <a:t>vähemmän</a:t>
            </a:r>
            <a:r>
              <a:rPr lang="cs-CZ" dirty="0" smtClean="0"/>
              <a:t>, </a:t>
            </a:r>
            <a:r>
              <a:rPr lang="cs-CZ" b="1" dirty="0" err="1"/>
              <a:t>uusia</a:t>
            </a:r>
            <a:r>
              <a:rPr lang="cs-CZ" dirty="0"/>
              <a:t> </a:t>
            </a:r>
            <a:r>
              <a:rPr lang="cs-CZ" dirty="0" err="1" smtClean="0"/>
              <a:t>muodostuu</a:t>
            </a:r>
            <a:r>
              <a:rPr lang="cs-CZ" dirty="0"/>
              <a:t> </a:t>
            </a:r>
            <a:r>
              <a:rPr lang="cs-CZ" dirty="0" err="1" smtClean="0"/>
              <a:t>kuitenkin</a:t>
            </a:r>
            <a:r>
              <a:rPr lang="cs-CZ" dirty="0" smtClean="0"/>
              <a:t> </a:t>
            </a:r>
            <a:r>
              <a:rPr lang="cs-CZ" b="1" dirty="0" err="1" smtClean="0"/>
              <a:t>supistumaverbityypissä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i="1" dirty="0" err="1" smtClean="0"/>
              <a:t>meikata</a:t>
            </a:r>
            <a:r>
              <a:rPr lang="cs-CZ" i="1" dirty="0" smtClean="0"/>
              <a:t>: 	</a:t>
            </a:r>
            <a:r>
              <a:rPr lang="cs-CZ" i="1" dirty="0" err="1" smtClean="0"/>
              <a:t>meikkaa+n</a:t>
            </a:r>
            <a:r>
              <a:rPr lang="cs-CZ" i="1" dirty="0" smtClean="0"/>
              <a:t>  	</a:t>
            </a:r>
            <a:r>
              <a:rPr lang="cs-CZ" i="1" dirty="0" err="1" smtClean="0"/>
              <a:t>meikat+kaa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/>
              <a:t>k</a:t>
            </a:r>
            <a:r>
              <a:rPr lang="cs-CZ" i="1" dirty="0" err="1" smtClean="0"/>
              <a:t>oodata</a:t>
            </a:r>
            <a:r>
              <a:rPr lang="cs-CZ" i="1" dirty="0" smtClean="0"/>
              <a:t>:	</a:t>
            </a:r>
            <a:r>
              <a:rPr lang="cs-CZ" i="1" dirty="0" err="1" smtClean="0"/>
              <a:t>koodaan+n</a:t>
            </a:r>
            <a:r>
              <a:rPr lang="cs-CZ" i="1" dirty="0" smtClean="0"/>
              <a:t>	</a:t>
            </a:r>
            <a:r>
              <a:rPr lang="cs-CZ" i="1" dirty="0" err="1" smtClean="0"/>
              <a:t>koodat+kaa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/>
              <a:t>p</a:t>
            </a:r>
            <a:r>
              <a:rPr lang="cs-CZ" i="1" dirty="0" err="1" smtClean="0"/>
              <a:t>umpata</a:t>
            </a:r>
            <a:r>
              <a:rPr lang="cs-CZ" i="1" dirty="0" smtClean="0"/>
              <a:t>:	</a:t>
            </a:r>
            <a:r>
              <a:rPr lang="cs-CZ" i="1" dirty="0" err="1" smtClean="0"/>
              <a:t>pumpaa+n</a:t>
            </a:r>
            <a:r>
              <a:rPr lang="cs-CZ" i="1" dirty="0" smtClean="0"/>
              <a:t>	</a:t>
            </a:r>
            <a:r>
              <a:rPr lang="cs-CZ" i="1" dirty="0" err="1" smtClean="0"/>
              <a:t>pumpat+kaa</a:t>
            </a:r>
            <a:r>
              <a:rPr lang="cs-CZ" i="1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 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312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HARJOITUS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27584" y="908720"/>
            <a:ext cx="7859216" cy="58326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/>
              <a:t>Muodosta seuraavien sanojen kaikki erilaiset sanavartalot ja mainitse niiden nimet</a:t>
            </a:r>
            <a:r>
              <a:rPr lang="fi-FI" dirty="0"/>
              <a:t>:</a:t>
            </a:r>
            <a:endParaRPr lang="cs-CZ" dirty="0"/>
          </a:p>
          <a:p>
            <a:pPr marL="0" indent="0">
              <a:buNone/>
            </a:pPr>
            <a:r>
              <a:rPr lang="fi-FI" i="1" dirty="0"/>
              <a:t>vuosi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eläin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lyhyt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siili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vahvuus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ihminen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eräs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ote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kyynel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palata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tarvita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kieltää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tehdä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antaa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viipyä</a:t>
            </a:r>
            <a:endParaRPr lang="cs-CZ" i="1" dirty="0"/>
          </a:p>
          <a:p>
            <a:pPr marL="0" indent="0">
              <a:buNone/>
            </a:pPr>
            <a:r>
              <a:rPr lang="fi-FI" i="1" dirty="0"/>
              <a:t>nousta</a:t>
            </a:r>
            <a:r>
              <a:rPr lang="fi-FI" b="1" dirty="0"/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684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SANASTO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err="1"/>
              <a:t>v</a:t>
            </a:r>
            <a:r>
              <a:rPr lang="cs-CZ" dirty="0" err="1" smtClean="0"/>
              <a:t>artalo</a:t>
            </a:r>
            <a:r>
              <a:rPr lang="cs-CZ" dirty="0" smtClean="0"/>
              <a:t> – kmen</a:t>
            </a:r>
          </a:p>
          <a:p>
            <a:pPr marL="0" indent="0">
              <a:buNone/>
            </a:pPr>
            <a:r>
              <a:rPr lang="cs-CZ" dirty="0" err="1" smtClean="0"/>
              <a:t>vokaalivartalo</a:t>
            </a:r>
            <a:r>
              <a:rPr lang="cs-CZ" dirty="0" smtClean="0"/>
              <a:t> – vokální kmen</a:t>
            </a:r>
          </a:p>
          <a:p>
            <a:pPr marL="0" indent="0">
              <a:buNone/>
            </a:pPr>
            <a:r>
              <a:rPr lang="cs-CZ" dirty="0" err="1"/>
              <a:t>k</a:t>
            </a:r>
            <a:r>
              <a:rPr lang="cs-CZ" dirty="0" err="1" smtClean="0"/>
              <a:t>onsonanttivartalo</a:t>
            </a:r>
            <a:r>
              <a:rPr lang="cs-CZ" dirty="0" smtClean="0"/>
              <a:t> – konsonantní kmen</a:t>
            </a:r>
          </a:p>
          <a:p>
            <a:pPr marL="0" indent="0">
              <a:buNone/>
            </a:pPr>
            <a:r>
              <a:rPr lang="cs-CZ" dirty="0" err="1"/>
              <a:t>v</a:t>
            </a:r>
            <a:r>
              <a:rPr lang="cs-CZ" dirty="0" err="1" smtClean="0"/>
              <a:t>aihtelu</a:t>
            </a:r>
            <a:r>
              <a:rPr lang="cs-CZ" dirty="0" smtClean="0"/>
              <a:t> - změna</a:t>
            </a:r>
          </a:p>
          <a:p>
            <a:pPr marL="0" indent="0">
              <a:buNone/>
            </a:pPr>
            <a:r>
              <a:rPr lang="cs-CZ" dirty="0" err="1" smtClean="0"/>
              <a:t>supistuminen</a:t>
            </a:r>
            <a:r>
              <a:rPr lang="cs-CZ" dirty="0" smtClean="0"/>
              <a:t> – kontrahování</a:t>
            </a:r>
          </a:p>
          <a:p>
            <a:pPr marL="0" indent="0">
              <a:buNone/>
            </a:pPr>
            <a:r>
              <a:rPr lang="cs-CZ" dirty="0" err="1"/>
              <a:t>n</a:t>
            </a:r>
            <a:r>
              <a:rPr lang="cs-CZ" dirty="0" err="1" smtClean="0"/>
              <a:t>ykytilanne</a:t>
            </a:r>
            <a:r>
              <a:rPr lang="cs-CZ" dirty="0" smtClean="0"/>
              <a:t> – současný stav</a:t>
            </a:r>
          </a:p>
          <a:p>
            <a:pPr marL="0" indent="0">
              <a:buNone/>
            </a:pPr>
            <a:r>
              <a:rPr lang="cs-CZ" dirty="0" err="1" smtClean="0"/>
              <a:t>nominityyppi</a:t>
            </a:r>
            <a:r>
              <a:rPr lang="cs-CZ" dirty="0" smtClean="0"/>
              <a:t> – jmenný typ </a:t>
            </a:r>
          </a:p>
          <a:p>
            <a:pPr marL="0" indent="0">
              <a:buNone/>
            </a:pPr>
            <a:r>
              <a:rPr lang="cs-CZ" dirty="0" err="1"/>
              <a:t>v</a:t>
            </a:r>
            <a:r>
              <a:rPr lang="cs-CZ" dirty="0" err="1" smtClean="0"/>
              <a:t>erbityyppi</a:t>
            </a:r>
            <a:r>
              <a:rPr lang="cs-CZ" dirty="0" smtClean="0"/>
              <a:t> – slovesný typ</a:t>
            </a:r>
          </a:p>
          <a:p>
            <a:pPr marL="0" indent="0">
              <a:buNone/>
            </a:pPr>
            <a:r>
              <a:rPr lang="cs-CZ" dirty="0" err="1"/>
              <a:t>n</a:t>
            </a:r>
            <a:r>
              <a:rPr lang="cs-CZ" dirty="0" err="1" smtClean="0"/>
              <a:t>omini</a:t>
            </a:r>
            <a:r>
              <a:rPr lang="cs-CZ" dirty="0" smtClean="0"/>
              <a:t> = </a:t>
            </a:r>
            <a:r>
              <a:rPr lang="cs-CZ" dirty="0" err="1" smtClean="0"/>
              <a:t>substantiivi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adjektiivi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pronomini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numeraali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VARTALO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717504"/>
          </a:xfrm>
        </p:spPr>
        <p:txBody>
          <a:bodyPr>
            <a:normAutofit fontScale="85000" lnSpcReduction="20000"/>
          </a:bodyPr>
          <a:lstStyle/>
          <a:p>
            <a:r>
              <a:rPr lang="fi-FI" dirty="0">
                <a:solidFill>
                  <a:srgbClr val="FF0000"/>
                </a:solidFill>
              </a:rPr>
              <a:t>Sanavartalo</a:t>
            </a:r>
            <a:r>
              <a:rPr lang="fi-FI" dirty="0"/>
              <a:t> jää jäljelle, kun taivutetusta sanasta erotetaan </a:t>
            </a:r>
            <a:r>
              <a:rPr lang="fi-FI" b="1" dirty="0" smtClean="0"/>
              <a:t>päätteet </a:t>
            </a:r>
            <a:r>
              <a:rPr lang="fi-FI" dirty="0"/>
              <a:t>ja </a:t>
            </a:r>
            <a:r>
              <a:rPr lang="fi-FI" b="1" dirty="0"/>
              <a:t>tunnukset</a:t>
            </a:r>
            <a:r>
              <a:rPr lang="fi-FI" b="1" dirty="0" smtClean="0"/>
              <a:t>.</a:t>
            </a:r>
            <a:endParaRPr lang="cs-CZ" b="1" dirty="0" smtClean="0"/>
          </a:p>
          <a:p>
            <a:r>
              <a:rPr lang="fi-FI" dirty="0"/>
              <a:t>Kaikilla sanoilla ei ole kaikenlaisia vartaloita.</a:t>
            </a:r>
            <a:endParaRPr lang="cs-CZ" dirty="0"/>
          </a:p>
          <a:p>
            <a:r>
              <a:rPr lang="fi-FI" dirty="0"/>
              <a:t>Sanavartalo ei aina ole näkyvissä sellaisenaan </a:t>
            </a:r>
            <a:r>
              <a:rPr lang="fi-FI" dirty="0" smtClean="0"/>
              <a:t>sanan </a:t>
            </a:r>
            <a:r>
              <a:rPr lang="fi-FI" dirty="0"/>
              <a:t>perus- tai taivutusmuodoissa.  </a:t>
            </a:r>
            <a:endParaRPr lang="cs-CZ" dirty="0" smtClean="0"/>
          </a:p>
          <a:p>
            <a:r>
              <a:rPr lang="fi-FI" dirty="0" smtClean="0"/>
              <a:t>Usein </a:t>
            </a:r>
            <a:r>
              <a:rPr lang="fi-FI" dirty="0"/>
              <a:t>sanavartalon </a:t>
            </a:r>
            <a:r>
              <a:rPr lang="fi-FI" dirty="0" smtClean="0"/>
              <a:t>lopussa </a:t>
            </a:r>
            <a:r>
              <a:rPr lang="fi-FI" dirty="0"/>
              <a:t>on </a:t>
            </a:r>
            <a:r>
              <a:rPr lang="fi-FI" b="1" dirty="0"/>
              <a:t>vaihtelua</a:t>
            </a:r>
            <a:r>
              <a:rPr lang="fi-FI" dirty="0"/>
              <a:t>, kun tunnuksia, päätteitä ja johtimia liitetään.</a:t>
            </a:r>
            <a:endParaRPr lang="cs-CZ" dirty="0"/>
          </a:p>
          <a:p>
            <a:r>
              <a:rPr lang="fi-FI" dirty="0"/>
              <a:t>Vaihtelu </a:t>
            </a:r>
            <a:r>
              <a:rPr lang="fi-FI" b="1" dirty="0"/>
              <a:t>ei aina ole säännöllistä</a:t>
            </a:r>
            <a:r>
              <a:rPr lang="fi-FI" dirty="0"/>
              <a:t>.</a:t>
            </a:r>
            <a:endParaRPr lang="cs-CZ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talo</a:t>
            </a:r>
            <a:r>
              <a:rPr lang="cs-CZ" i="1" dirty="0" smtClean="0"/>
              <a:t>-i-</a:t>
            </a:r>
            <a:r>
              <a:rPr lang="cs-CZ" i="1" dirty="0" err="1" smtClean="0"/>
              <a:t>ssa</a:t>
            </a:r>
            <a:r>
              <a:rPr lang="cs-CZ" i="1" dirty="0" smtClean="0"/>
              <a:t>-</a:t>
            </a:r>
            <a:r>
              <a:rPr lang="cs-CZ" i="1" dirty="0" err="1" smtClean="0"/>
              <a:t>mme</a:t>
            </a:r>
            <a:r>
              <a:rPr lang="cs-CZ" i="1" dirty="0" smtClean="0"/>
              <a:t>-kin</a:t>
            </a:r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i</a:t>
            </a:r>
            <a:r>
              <a:rPr lang="fi-FI" i="1" dirty="0" smtClean="0">
                <a:solidFill>
                  <a:srgbClr val="FF0000"/>
                </a:solidFill>
              </a:rPr>
              <a:t>stu</a:t>
            </a:r>
            <a:r>
              <a:rPr lang="cs-CZ" i="1" dirty="0" smtClean="0"/>
              <a:t>-</a:t>
            </a:r>
            <a:r>
              <a:rPr lang="fi-FI" i="1" dirty="0" smtClean="0"/>
              <a:t>isi</a:t>
            </a:r>
            <a:r>
              <a:rPr lang="cs-CZ" i="1" dirty="0" smtClean="0"/>
              <a:t>-</a:t>
            </a:r>
            <a:r>
              <a:rPr lang="fi-FI" i="1" dirty="0" smtClean="0"/>
              <a:t>mme</a:t>
            </a:r>
            <a:r>
              <a:rPr lang="cs-CZ" i="1" dirty="0" smtClean="0"/>
              <a:t>-</a:t>
            </a:r>
            <a:r>
              <a:rPr lang="fi-FI" i="1" dirty="0" smtClean="0"/>
              <a:t>han</a:t>
            </a:r>
            <a:endParaRPr lang="cs-CZ" i="1" dirty="0"/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j</a:t>
            </a:r>
            <a:r>
              <a:rPr lang="fi-FI" i="1" dirty="0" smtClean="0">
                <a:solidFill>
                  <a:srgbClr val="FF0000"/>
                </a:solidFill>
              </a:rPr>
              <a:t>uokse</a:t>
            </a:r>
            <a:r>
              <a:rPr lang="cs-CZ" i="1" dirty="0" err="1" smtClean="0">
                <a:solidFill>
                  <a:srgbClr val="FF0000"/>
                </a:solidFill>
              </a:rPr>
              <a:t>ntele</a:t>
            </a:r>
            <a:r>
              <a:rPr lang="cs-CZ" i="1" dirty="0" smtClean="0">
                <a:solidFill>
                  <a:srgbClr val="FF0000"/>
                </a:solidFill>
              </a:rPr>
              <a:t>-</a:t>
            </a:r>
            <a:r>
              <a:rPr lang="fi-FI" i="1" dirty="0" smtClean="0"/>
              <a:t>tte </a:t>
            </a:r>
            <a:endParaRPr lang="cs-CZ" i="1" dirty="0"/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p</a:t>
            </a:r>
            <a:r>
              <a:rPr lang="fi-FI" i="1" dirty="0" smtClean="0">
                <a:solidFill>
                  <a:srgbClr val="FF0000"/>
                </a:solidFill>
              </a:rPr>
              <a:t>öyd</a:t>
            </a:r>
            <a:r>
              <a:rPr lang="cs-CZ" i="1" dirty="0" smtClean="0"/>
              <a:t>-</a:t>
            </a:r>
            <a:r>
              <a:rPr lang="fi-FI" i="1" dirty="0" smtClean="0"/>
              <a:t>i</a:t>
            </a:r>
            <a:r>
              <a:rPr lang="cs-CZ" i="1" dirty="0"/>
              <a:t>-</a:t>
            </a:r>
            <a:r>
              <a:rPr lang="fi-FI" i="1" dirty="0" smtClean="0"/>
              <a:t>ssä</a:t>
            </a:r>
            <a:r>
              <a:rPr lang="cs-CZ" i="1" dirty="0" smtClean="0"/>
              <a:t>-</a:t>
            </a:r>
            <a:r>
              <a:rPr lang="cs-CZ" i="1" dirty="0" err="1" smtClean="0"/>
              <a:t>nne</a:t>
            </a:r>
            <a:r>
              <a:rPr lang="fi-FI" i="1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vartalo</a:t>
            </a:r>
            <a:r>
              <a:rPr lang="cs-CZ" i="1" dirty="0" smtClean="0"/>
              <a:t>: </a:t>
            </a:r>
            <a:r>
              <a:rPr lang="cs-CZ" i="1" dirty="0" err="1" smtClean="0">
                <a:solidFill>
                  <a:srgbClr val="FF0000"/>
                </a:solidFill>
              </a:rPr>
              <a:t>pöydä</a:t>
            </a:r>
            <a:r>
              <a:rPr lang="cs-CZ" i="1" dirty="0" smtClean="0"/>
              <a:t>-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k</a:t>
            </a:r>
            <a:r>
              <a:rPr lang="fi-FI" i="1" dirty="0" smtClean="0">
                <a:solidFill>
                  <a:srgbClr val="FF0000"/>
                </a:solidFill>
              </a:rPr>
              <a:t>äde</a:t>
            </a:r>
            <a:r>
              <a:rPr lang="cs-CZ" i="1" dirty="0" smtClean="0"/>
              <a:t>-</a:t>
            </a:r>
            <a:r>
              <a:rPr lang="fi-FI" i="1" dirty="0" smtClean="0"/>
              <a:t>ssä</a:t>
            </a:r>
            <a:r>
              <a:rPr lang="cs-CZ" i="1" dirty="0" smtClean="0"/>
              <a:t>-</a:t>
            </a:r>
            <a:r>
              <a:rPr lang="fi-FI" i="1" dirty="0" smtClean="0"/>
              <a:t>si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19017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VOKAALIVARTALO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päättyy </a:t>
            </a:r>
            <a:r>
              <a:rPr lang="fi-FI" b="1" dirty="0" smtClean="0">
                <a:solidFill>
                  <a:srgbClr val="FF0000"/>
                </a:solidFill>
              </a:rPr>
              <a:t>vokaaliin</a:t>
            </a:r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err="1" smtClean="0"/>
              <a:t>Jokaisella</a:t>
            </a:r>
            <a:r>
              <a:rPr lang="cs-CZ" b="1" dirty="0" smtClean="0"/>
              <a:t> </a:t>
            </a:r>
            <a:r>
              <a:rPr lang="cs-CZ" b="1" dirty="0" err="1" smtClean="0"/>
              <a:t>sanalla</a:t>
            </a:r>
            <a:r>
              <a:rPr lang="cs-CZ" b="1" dirty="0" smtClean="0"/>
              <a:t> on </a:t>
            </a:r>
            <a:r>
              <a:rPr lang="cs-CZ" b="1" dirty="0" err="1" smtClean="0"/>
              <a:t>vokaalivartalo</a:t>
            </a:r>
            <a:r>
              <a:rPr lang="cs-CZ" b="1" dirty="0" smtClean="0"/>
              <a:t>!</a:t>
            </a:r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fi-FI" i="1" dirty="0" smtClean="0">
                <a:solidFill>
                  <a:srgbClr val="FF0000"/>
                </a:solidFill>
              </a:rPr>
              <a:t>hullu</a:t>
            </a:r>
            <a:r>
              <a:rPr lang="fi-FI" dirty="0" smtClean="0"/>
              <a:t>- </a:t>
            </a:r>
            <a:r>
              <a:rPr lang="fi-FI" dirty="0"/>
              <a:t>on adj.:n </a:t>
            </a:r>
            <a:r>
              <a:rPr lang="fi-FI" i="1" dirty="0"/>
              <a:t>'hullu'</a:t>
            </a:r>
            <a:r>
              <a:rPr lang="fi-FI" dirty="0"/>
              <a:t> </a:t>
            </a:r>
            <a:r>
              <a:rPr lang="fi-FI" dirty="0" smtClean="0"/>
              <a:t>vartalo </a:t>
            </a:r>
            <a:endParaRPr lang="cs-CZ" dirty="0" smtClean="0"/>
          </a:p>
          <a:p>
            <a:pPr marL="0" indent="0">
              <a:buNone/>
            </a:pPr>
            <a:r>
              <a:rPr lang="fi-FI" i="1" dirty="0" smtClean="0">
                <a:solidFill>
                  <a:srgbClr val="FF0000"/>
                </a:solidFill>
              </a:rPr>
              <a:t>puhu</a:t>
            </a:r>
            <a:r>
              <a:rPr lang="fi-FI" dirty="0" smtClean="0"/>
              <a:t>- </a:t>
            </a:r>
            <a:r>
              <a:rPr lang="fi-FI" dirty="0"/>
              <a:t>on verbin </a:t>
            </a:r>
            <a:r>
              <a:rPr lang="fi-FI" dirty="0" smtClean="0"/>
              <a:t>'</a:t>
            </a:r>
            <a:r>
              <a:rPr lang="fi-FI" i="1" dirty="0" smtClean="0"/>
              <a:t>puhua</a:t>
            </a:r>
            <a:r>
              <a:rPr lang="fi-FI" dirty="0"/>
              <a:t>' </a:t>
            </a:r>
            <a:r>
              <a:rPr lang="fi-FI" dirty="0" smtClean="0"/>
              <a:t>vartalo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019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VOKAALIVARTALO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Jos</a:t>
            </a:r>
            <a:r>
              <a:rPr lang="cs-CZ" dirty="0" smtClean="0"/>
              <a:t> s</a:t>
            </a:r>
            <a:r>
              <a:rPr lang="fi-FI" dirty="0" smtClean="0"/>
              <a:t>anavartalossa </a:t>
            </a:r>
            <a:r>
              <a:rPr lang="fi-FI" dirty="0"/>
              <a:t>on </a:t>
            </a:r>
            <a:r>
              <a:rPr lang="fi-FI" b="1" dirty="0"/>
              <a:t>astevaihtelun </a:t>
            </a:r>
            <a:r>
              <a:rPr lang="fi-FI" dirty="0" smtClean="0"/>
              <a:t>alainen konsonantti</a:t>
            </a:r>
            <a:r>
              <a:rPr lang="cs-CZ" dirty="0" smtClean="0"/>
              <a:t>,</a:t>
            </a:r>
            <a:r>
              <a:rPr lang="fi-FI" dirty="0" smtClean="0"/>
              <a:t> </a:t>
            </a:r>
            <a:r>
              <a:rPr lang="fi-FI" dirty="0"/>
              <a:t>sanalla on sekä </a:t>
            </a:r>
            <a:r>
              <a:rPr lang="fi-FI" b="1" dirty="0">
                <a:solidFill>
                  <a:srgbClr val="FF0000"/>
                </a:solidFill>
              </a:rPr>
              <a:t>vahva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/>
              <a:t>että </a:t>
            </a:r>
            <a:r>
              <a:rPr lang="fi-FI" b="1" dirty="0">
                <a:solidFill>
                  <a:srgbClr val="FF0000"/>
                </a:solidFill>
              </a:rPr>
              <a:t>heikko</a:t>
            </a:r>
            <a:r>
              <a:rPr lang="fi-FI" b="1" dirty="0"/>
              <a:t> </a:t>
            </a:r>
            <a:r>
              <a:rPr lang="fi-FI" b="1" dirty="0" smtClean="0"/>
              <a:t>vokaalivartalo </a:t>
            </a:r>
            <a:endParaRPr lang="cs-CZ" b="1" dirty="0" smtClean="0"/>
          </a:p>
          <a:p>
            <a:pPr marL="0" indent="0">
              <a:buNone/>
            </a:pPr>
            <a:r>
              <a:rPr lang="cs-CZ" i="1" dirty="0" err="1"/>
              <a:t>k</a:t>
            </a:r>
            <a:r>
              <a:rPr lang="cs-CZ" i="1" dirty="0" err="1" smtClean="0"/>
              <a:t>äsi</a:t>
            </a:r>
            <a:r>
              <a:rPr lang="cs-CZ" b="1" i="1" dirty="0" smtClean="0"/>
              <a:t>: </a:t>
            </a:r>
            <a:r>
              <a:rPr lang="fi-FI" b="1" i="1" dirty="0" smtClean="0"/>
              <a:t>käde</a:t>
            </a:r>
            <a:r>
              <a:rPr lang="fi-FI" i="1" dirty="0" smtClean="0"/>
              <a:t>-n</a:t>
            </a:r>
            <a:r>
              <a:rPr lang="fi-FI" i="1" dirty="0"/>
              <a:t>, </a:t>
            </a:r>
            <a:r>
              <a:rPr lang="fi-FI" b="1" i="1" dirty="0" smtClean="0"/>
              <a:t>käte</a:t>
            </a:r>
            <a:r>
              <a:rPr lang="fi-FI" i="1" dirty="0" smtClean="0"/>
              <a:t>-en</a:t>
            </a:r>
            <a:r>
              <a:rPr lang="fi-FI" b="1" i="1" dirty="0" smtClean="0"/>
              <a:t> </a:t>
            </a:r>
            <a:endParaRPr lang="cs-CZ" b="1" i="1" dirty="0" smtClean="0"/>
          </a:p>
          <a:p>
            <a:pPr marL="0" indent="0">
              <a:buNone/>
            </a:pPr>
            <a:r>
              <a:rPr lang="cs-CZ" i="1" dirty="0" err="1"/>
              <a:t>l</a:t>
            </a:r>
            <a:r>
              <a:rPr lang="cs-CZ" i="1" dirty="0" err="1" smtClean="0"/>
              <a:t>ukea</a:t>
            </a:r>
            <a:r>
              <a:rPr lang="cs-CZ" b="1" i="1" dirty="0" smtClean="0"/>
              <a:t>: </a:t>
            </a:r>
            <a:r>
              <a:rPr lang="fi-FI" b="1" i="1" dirty="0" smtClean="0"/>
              <a:t>lue</a:t>
            </a:r>
            <a:r>
              <a:rPr lang="fi-FI" i="1" dirty="0" smtClean="0"/>
              <a:t>-n</a:t>
            </a:r>
            <a:r>
              <a:rPr lang="fi-FI" i="1" dirty="0"/>
              <a:t>, </a:t>
            </a:r>
            <a:r>
              <a:rPr lang="fi-FI" b="1" i="1" dirty="0" smtClean="0"/>
              <a:t>luke</a:t>
            </a:r>
            <a:r>
              <a:rPr lang="fi-FI" i="1" dirty="0" smtClean="0"/>
              <a:t>-e</a:t>
            </a:r>
            <a:endParaRPr lang="cs-CZ" i="1" dirty="0" smtClean="0"/>
          </a:p>
          <a:p>
            <a:pPr marL="0" indent="0">
              <a:buNone/>
            </a:pPr>
            <a:endParaRPr lang="cs-CZ" dirty="0"/>
          </a:p>
          <a:p>
            <a:r>
              <a:rPr lang="fi-FI" dirty="0"/>
              <a:t>Vokaalivartalo voi olla myös </a:t>
            </a:r>
            <a:r>
              <a:rPr lang="fi-FI" b="1" dirty="0" smtClean="0"/>
              <a:t>vaihteluton</a:t>
            </a:r>
            <a:endParaRPr lang="cs-CZ" b="1" dirty="0" smtClean="0"/>
          </a:p>
          <a:p>
            <a:pPr marL="0" indent="0">
              <a:buNone/>
            </a:pPr>
            <a:r>
              <a:rPr lang="cs-CZ" i="1" dirty="0" err="1"/>
              <a:t>h</a:t>
            </a:r>
            <a:r>
              <a:rPr lang="cs-CZ" i="1" dirty="0" err="1" smtClean="0"/>
              <a:t>ammas</a:t>
            </a:r>
            <a:r>
              <a:rPr lang="cs-CZ" b="1" i="1" dirty="0" smtClean="0"/>
              <a:t>: </a:t>
            </a:r>
            <a:r>
              <a:rPr lang="fi-FI" b="1" i="1" dirty="0" smtClean="0"/>
              <a:t>hampaa-ssa</a:t>
            </a:r>
            <a:r>
              <a:rPr lang="cs-CZ" b="1" i="1" dirty="0" smtClean="0"/>
              <a:t> </a:t>
            </a:r>
            <a:r>
              <a:rPr lang="cs-CZ" i="1" dirty="0" smtClean="0"/>
              <a:t>(+ </a:t>
            </a:r>
            <a:r>
              <a:rPr lang="cs-CZ" i="1" dirty="0" err="1" smtClean="0"/>
              <a:t>konsonanttivartalo</a:t>
            </a:r>
            <a:r>
              <a:rPr lang="cs-CZ" i="1" dirty="0" smtClean="0"/>
              <a:t>: </a:t>
            </a:r>
            <a:r>
              <a:rPr lang="cs-CZ" b="1" i="1" dirty="0" err="1" smtClean="0"/>
              <a:t>hammas</a:t>
            </a:r>
            <a:r>
              <a:rPr lang="cs-CZ" b="1" i="1" dirty="0" smtClean="0"/>
              <a:t>-</a:t>
            </a:r>
            <a:r>
              <a:rPr lang="cs-CZ" i="1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i="1" dirty="0" err="1"/>
              <a:t>h</a:t>
            </a:r>
            <a:r>
              <a:rPr lang="cs-CZ" i="1" dirty="0" err="1" smtClean="0"/>
              <a:t>aluta</a:t>
            </a:r>
            <a:r>
              <a:rPr lang="cs-CZ" b="1" i="1" dirty="0" smtClean="0"/>
              <a:t>:</a:t>
            </a:r>
            <a:r>
              <a:rPr lang="fi-FI" b="1" i="1" dirty="0" smtClean="0"/>
              <a:t> </a:t>
            </a:r>
            <a:r>
              <a:rPr lang="fi-FI" b="1" i="1" dirty="0"/>
              <a:t>halua</a:t>
            </a:r>
            <a:r>
              <a:rPr lang="fi-FI" i="1" dirty="0"/>
              <a:t>-n </a:t>
            </a:r>
            <a:r>
              <a:rPr lang="fi-FI" i="1" dirty="0" smtClean="0"/>
              <a:t>(</a:t>
            </a:r>
            <a:r>
              <a:rPr lang="cs-CZ" b="1" i="1" dirty="0" smtClean="0"/>
              <a:t>+ </a:t>
            </a:r>
            <a:r>
              <a:rPr lang="cs-CZ" dirty="0" err="1" smtClean="0"/>
              <a:t>konsonanttivartalo</a:t>
            </a:r>
            <a:r>
              <a:rPr lang="fi-FI" b="1" i="1" dirty="0" smtClean="0"/>
              <a:t> </a:t>
            </a:r>
            <a:r>
              <a:rPr lang="fi-FI" b="1" i="1" dirty="0"/>
              <a:t>halut-).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17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KONSONANTTIVARTALO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päättyy </a:t>
            </a:r>
            <a:r>
              <a:rPr lang="fi-FI" dirty="0" smtClean="0">
                <a:solidFill>
                  <a:srgbClr val="FF0000"/>
                </a:solidFill>
              </a:rPr>
              <a:t>konsonanttiin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 err="1"/>
              <a:t>n</a:t>
            </a:r>
            <a:r>
              <a:rPr lang="cs-CZ" i="1" dirty="0" err="1" smtClean="0"/>
              <a:t>ousta</a:t>
            </a:r>
            <a:r>
              <a:rPr lang="cs-CZ" b="1" i="1" dirty="0" smtClean="0"/>
              <a:t>: </a:t>
            </a:r>
            <a:r>
              <a:rPr lang="fi-FI" b="1" i="1" dirty="0" smtClean="0"/>
              <a:t>nous-</a:t>
            </a:r>
            <a:r>
              <a:rPr lang="fi-FI" i="1" dirty="0" smtClean="0"/>
              <a:t>ta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/>
              <a:t>t</a:t>
            </a:r>
            <a:r>
              <a:rPr lang="cs-CZ" i="1" dirty="0" err="1" smtClean="0"/>
              <a:t>ulla</a:t>
            </a:r>
            <a:r>
              <a:rPr lang="cs-CZ" i="1" dirty="0" smtClean="0"/>
              <a:t>: </a:t>
            </a:r>
            <a:r>
              <a:rPr lang="cs-CZ" b="1" i="1" dirty="0" smtClean="0"/>
              <a:t>tul</a:t>
            </a:r>
            <a:r>
              <a:rPr lang="cs-CZ" i="1" dirty="0" smtClean="0"/>
              <a:t>-</a:t>
            </a:r>
            <a:r>
              <a:rPr lang="cs-CZ" i="1" dirty="0" err="1" smtClean="0"/>
              <a:t>lut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/>
              <a:t>h</a:t>
            </a:r>
            <a:r>
              <a:rPr lang="cs-CZ" i="1" dirty="0" err="1" smtClean="0"/>
              <a:t>erätä</a:t>
            </a:r>
            <a:r>
              <a:rPr lang="cs-CZ" i="1" dirty="0" smtClean="0"/>
              <a:t>: </a:t>
            </a:r>
            <a:r>
              <a:rPr lang="cs-CZ" b="1" i="1" dirty="0" err="1" smtClean="0"/>
              <a:t>herät</a:t>
            </a:r>
            <a:r>
              <a:rPr lang="cs-CZ" i="1" dirty="0" smtClean="0"/>
              <a:t>-ty</a:t>
            </a:r>
          </a:p>
          <a:p>
            <a:pPr marL="0" indent="0">
              <a:buNone/>
            </a:pPr>
            <a:r>
              <a:rPr lang="cs-CZ" i="1" dirty="0" err="1"/>
              <a:t>a</a:t>
            </a:r>
            <a:r>
              <a:rPr lang="cs-CZ" i="1" dirty="0" err="1" smtClean="0"/>
              <a:t>vain</a:t>
            </a:r>
            <a:r>
              <a:rPr lang="cs-CZ" i="1" dirty="0" smtClean="0"/>
              <a:t>: </a:t>
            </a:r>
            <a:r>
              <a:rPr lang="cs-CZ" b="1" i="1" dirty="0" err="1" smtClean="0"/>
              <a:t>avain</a:t>
            </a:r>
            <a:r>
              <a:rPr lang="cs-CZ" i="1" dirty="0" smtClean="0"/>
              <a:t>-ta</a:t>
            </a:r>
            <a:endParaRPr lang="cs-CZ" dirty="0"/>
          </a:p>
          <a:p>
            <a:pPr marL="0" indent="0">
              <a:buNone/>
            </a:pPr>
            <a:r>
              <a:rPr lang="cs-CZ" i="1" dirty="0" err="1"/>
              <a:t>v</a:t>
            </a:r>
            <a:r>
              <a:rPr lang="cs-CZ" i="1" dirty="0" err="1" smtClean="0"/>
              <a:t>esi</a:t>
            </a:r>
            <a:r>
              <a:rPr lang="cs-CZ" b="1" i="1" dirty="0" smtClean="0"/>
              <a:t>: </a:t>
            </a:r>
            <a:r>
              <a:rPr lang="fi-FI" b="1" i="1" dirty="0" smtClean="0"/>
              <a:t>vet</a:t>
            </a:r>
            <a:r>
              <a:rPr lang="fi-FI" i="1" dirty="0" smtClean="0"/>
              <a:t>-tä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err="1"/>
              <a:t>n</a:t>
            </a:r>
            <a:r>
              <a:rPr lang="cs-CZ" i="1" dirty="0" err="1" smtClean="0"/>
              <a:t>ainen</a:t>
            </a:r>
            <a:r>
              <a:rPr lang="cs-CZ" i="1" dirty="0" smtClean="0"/>
              <a:t>: </a:t>
            </a:r>
            <a:r>
              <a:rPr lang="cs-CZ" b="1" i="1" dirty="0" err="1" smtClean="0"/>
              <a:t>nais</a:t>
            </a:r>
            <a:r>
              <a:rPr lang="cs-CZ" i="1" dirty="0" smtClean="0"/>
              <a:t>-ta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50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KAKSIVARTALOISUUS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8615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= </a:t>
            </a:r>
            <a:r>
              <a:rPr lang="cs-CZ" b="1" dirty="0" err="1" smtClean="0"/>
              <a:t>sanalla</a:t>
            </a:r>
            <a:r>
              <a:rPr lang="cs-CZ" b="1" dirty="0" smtClean="0"/>
              <a:t> on </a:t>
            </a:r>
            <a:r>
              <a:rPr lang="cs-CZ" b="1" dirty="0" err="1" smtClean="0"/>
              <a:t>vokaali</a:t>
            </a:r>
            <a:r>
              <a:rPr lang="cs-CZ" b="1" dirty="0" smtClean="0"/>
              <a:t>- </a:t>
            </a:r>
            <a:r>
              <a:rPr lang="cs-CZ" b="1" dirty="0" err="1" smtClean="0"/>
              <a:t>sekä</a:t>
            </a:r>
            <a:r>
              <a:rPr lang="cs-CZ" b="1" dirty="0" smtClean="0"/>
              <a:t> </a:t>
            </a:r>
            <a:r>
              <a:rPr lang="cs-CZ" b="1" dirty="0" err="1" smtClean="0"/>
              <a:t>konsonanttivartalo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err="1" smtClean="0"/>
              <a:t>Kaksivartaloisia</a:t>
            </a:r>
            <a:r>
              <a:rPr lang="cs-CZ" b="1" dirty="0" smtClean="0"/>
              <a:t> </a:t>
            </a:r>
            <a:r>
              <a:rPr lang="cs-CZ" b="1" dirty="0" err="1"/>
              <a:t>nomineja</a:t>
            </a:r>
            <a:r>
              <a:rPr lang="cs-CZ" dirty="0"/>
              <a:t> </a:t>
            </a:r>
            <a:r>
              <a:rPr lang="cs-CZ" dirty="0" err="1"/>
              <a:t>ovat</a:t>
            </a:r>
            <a:r>
              <a:rPr lang="cs-CZ" dirty="0"/>
              <a:t> </a:t>
            </a:r>
            <a:r>
              <a:rPr lang="cs-CZ" dirty="0" err="1"/>
              <a:t>nykysuomessa</a:t>
            </a:r>
            <a:r>
              <a:rPr lang="cs-CZ" dirty="0"/>
              <a:t> ne, </a:t>
            </a:r>
            <a:r>
              <a:rPr lang="cs-CZ" dirty="0" err="1"/>
              <a:t>jotka</a:t>
            </a:r>
            <a:r>
              <a:rPr lang="cs-CZ" dirty="0"/>
              <a:t> </a:t>
            </a:r>
            <a:r>
              <a:rPr lang="cs-CZ" dirty="0" err="1" smtClean="0"/>
              <a:t>loppuvat</a:t>
            </a:r>
            <a:r>
              <a:rPr lang="cs-CZ" dirty="0" smtClean="0"/>
              <a:t> </a:t>
            </a:r>
            <a:r>
              <a:rPr lang="cs-CZ" b="1" dirty="0" err="1"/>
              <a:t>yksikön</a:t>
            </a:r>
            <a:r>
              <a:rPr lang="cs-CZ" b="1" dirty="0"/>
              <a:t> </a:t>
            </a:r>
            <a:r>
              <a:rPr lang="cs-CZ" b="1" dirty="0" err="1" smtClean="0"/>
              <a:t>nominatiivissa</a:t>
            </a:r>
            <a:r>
              <a:rPr lang="cs-CZ" b="1" dirty="0" smtClean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a) </a:t>
            </a:r>
            <a:r>
              <a:rPr lang="cs-CZ" b="1" dirty="0" err="1"/>
              <a:t>konsonanttiin</a:t>
            </a:r>
            <a:r>
              <a:rPr lang="cs-CZ" b="1" dirty="0"/>
              <a:t> - l, </a:t>
            </a:r>
            <a:r>
              <a:rPr lang="cs-CZ" b="1" dirty="0" smtClean="0"/>
              <a:t>-n</a:t>
            </a:r>
            <a:r>
              <a:rPr lang="cs-CZ" b="1" dirty="0"/>
              <a:t>, </a:t>
            </a:r>
            <a:r>
              <a:rPr lang="cs-CZ" b="1" dirty="0" smtClean="0"/>
              <a:t>-r</a:t>
            </a:r>
            <a:r>
              <a:rPr lang="cs-CZ" b="1" dirty="0"/>
              <a:t>, </a:t>
            </a:r>
            <a:r>
              <a:rPr lang="cs-CZ" b="1" dirty="0" smtClean="0"/>
              <a:t>-s</a:t>
            </a:r>
            <a:r>
              <a:rPr lang="cs-CZ" b="1" dirty="0"/>
              <a:t>, </a:t>
            </a:r>
            <a:r>
              <a:rPr lang="cs-CZ" b="1" dirty="0" smtClean="0"/>
              <a:t>-t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i="1" dirty="0"/>
              <a:t>   </a:t>
            </a:r>
            <a:r>
              <a:rPr lang="cs-CZ" i="1" dirty="0" err="1"/>
              <a:t>askel</a:t>
            </a:r>
            <a:r>
              <a:rPr lang="cs-CZ" i="1" dirty="0"/>
              <a:t>      : </a:t>
            </a:r>
            <a:r>
              <a:rPr lang="cs-CZ" i="1" dirty="0" err="1"/>
              <a:t>askel+ta</a:t>
            </a:r>
            <a:r>
              <a:rPr lang="cs-CZ" i="1" dirty="0"/>
              <a:t>       </a:t>
            </a:r>
            <a:r>
              <a:rPr lang="cs-CZ" i="1" dirty="0" smtClean="0"/>
              <a:t>	</a:t>
            </a:r>
            <a:r>
              <a:rPr lang="cs-CZ" i="1" dirty="0" err="1" smtClean="0"/>
              <a:t>avain</a:t>
            </a:r>
            <a:r>
              <a:rPr lang="cs-CZ" i="1" dirty="0" smtClean="0"/>
              <a:t>   	: </a:t>
            </a:r>
            <a:r>
              <a:rPr lang="cs-CZ" i="1" dirty="0" err="1"/>
              <a:t>avain+ta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   </a:t>
            </a:r>
            <a:r>
              <a:rPr lang="cs-CZ" i="1" dirty="0" err="1"/>
              <a:t>manner</a:t>
            </a:r>
            <a:r>
              <a:rPr lang="cs-CZ" i="1" dirty="0"/>
              <a:t>  : </a:t>
            </a:r>
            <a:r>
              <a:rPr lang="cs-CZ" i="1" dirty="0" err="1"/>
              <a:t>manner+ta</a:t>
            </a:r>
            <a:r>
              <a:rPr lang="cs-CZ" i="1" dirty="0"/>
              <a:t>     </a:t>
            </a:r>
            <a:r>
              <a:rPr lang="cs-CZ" i="1" dirty="0" smtClean="0"/>
              <a:t>	</a:t>
            </a:r>
            <a:r>
              <a:rPr lang="cs-CZ" i="1" dirty="0" err="1" smtClean="0"/>
              <a:t>allas</a:t>
            </a:r>
            <a:r>
              <a:rPr lang="cs-CZ" i="1" dirty="0" smtClean="0"/>
              <a:t>   	: </a:t>
            </a:r>
            <a:r>
              <a:rPr lang="cs-CZ" i="1" dirty="0" err="1"/>
              <a:t>allas+ta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   </a:t>
            </a:r>
            <a:r>
              <a:rPr lang="cs-CZ" i="1" dirty="0" err="1"/>
              <a:t>olut</a:t>
            </a:r>
            <a:r>
              <a:rPr lang="cs-CZ" i="1" dirty="0"/>
              <a:t>        : </a:t>
            </a:r>
            <a:r>
              <a:rPr lang="cs-CZ" i="1" dirty="0" err="1"/>
              <a:t>olut+ta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dirty="0"/>
              <a:t>b) </a:t>
            </a:r>
            <a:r>
              <a:rPr lang="cs-CZ" b="1" dirty="0" err="1" smtClean="0"/>
              <a:t>jäännöslopukkeeseen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i="1" dirty="0"/>
              <a:t>   </a:t>
            </a:r>
            <a:r>
              <a:rPr lang="cs-CZ" i="1" dirty="0" err="1"/>
              <a:t>kaste</a:t>
            </a:r>
            <a:r>
              <a:rPr lang="cs-CZ" i="1" dirty="0"/>
              <a:t>': </a:t>
            </a:r>
            <a:r>
              <a:rPr lang="cs-CZ" i="1" dirty="0" err="1"/>
              <a:t>kastet+ta</a:t>
            </a:r>
            <a:r>
              <a:rPr lang="cs-CZ" i="1" dirty="0"/>
              <a:t>; </a:t>
            </a:r>
            <a:r>
              <a:rPr lang="cs-CZ" i="1" dirty="0" err="1"/>
              <a:t>vuode</a:t>
            </a:r>
            <a:r>
              <a:rPr lang="cs-CZ" i="1" dirty="0"/>
              <a:t>': </a:t>
            </a:r>
            <a:r>
              <a:rPr lang="cs-CZ" i="1" dirty="0" err="1"/>
              <a:t>vuodet+ta</a:t>
            </a:r>
            <a:r>
              <a:rPr lang="cs-CZ" i="1" dirty="0"/>
              <a:t>; </a:t>
            </a:r>
            <a:r>
              <a:rPr lang="cs-CZ" i="1" dirty="0" err="1"/>
              <a:t>kirje</a:t>
            </a:r>
            <a:r>
              <a:rPr lang="cs-CZ" i="1" dirty="0"/>
              <a:t>': </a:t>
            </a:r>
            <a:r>
              <a:rPr lang="cs-CZ" i="1" dirty="0" err="1"/>
              <a:t>kirjet+tä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Poikkeukset</a:t>
            </a:r>
            <a:r>
              <a:rPr lang="cs-CZ" dirty="0"/>
              <a:t>: </a:t>
            </a:r>
            <a:r>
              <a:rPr lang="cs-CZ" i="1" dirty="0" err="1"/>
              <a:t>kolme</a:t>
            </a:r>
            <a:r>
              <a:rPr lang="cs-CZ" i="1" dirty="0"/>
              <a:t>' (</a:t>
            </a:r>
            <a:r>
              <a:rPr lang="cs-CZ" i="1" dirty="0" err="1"/>
              <a:t>kolme</a:t>
            </a:r>
            <a:r>
              <a:rPr lang="cs-CZ" i="1" dirty="0"/>
              <a:t>-</a:t>
            </a:r>
            <a:r>
              <a:rPr lang="cs-CZ" dirty="0"/>
              <a:t>)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i="1" dirty="0" err="1"/>
              <a:t>itse</a:t>
            </a:r>
            <a:r>
              <a:rPr lang="cs-CZ" i="1" dirty="0"/>
              <a:t>'</a:t>
            </a:r>
            <a:r>
              <a:rPr lang="cs-CZ" dirty="0"/>
              <a:t> </a:t>
            </a:r>
            <a:r>
              <a:rPr lang="cs-CZ" dirty="0" err="1"/>
              <a:t>ovat</a:t>
            </a:r>
            <a:r>
              <a:rPr lang="cs-CZ" dirty="0"/>
              <a:t> </a:t>
            </a:r>
            <a:r>
              <a:rPr lang="cs-CZ" b="1" dirty="0" err="1"/>
              <a:t>yksivartaloisia</a:t>
            </a:r>
            <a:r>
              <a:rPr lang="cs-CZ" dirty="0" smtClean="0"/>
              <a:t>.</a:t>
            </a: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224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KAKSIVARTALOISUUS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57200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c) </a:t>
            </a:r>
            <a:r>
              <a:rPr lang="cs-CZ" dirty="0" err="1" smtClean="0"/>
              <a:t>sanat</a:t>
            </a:r>
            <a:r>
              <a:rPr lang="cs-CZ" dirty="0" smtClean="0"/>
              <a:t>, </a:t>
            </a:r>
            <a:r>
              <a:rPr lang="cs-CZ" dirty="0" err="1" smtClean="0"/>
              <a:t>jotka</a:t>
            </a:r>
            <a:r>
              <a:rPr lang="cs-CZ" dirty="0" smtClean="0"/>
              <a:t> </a:t>
            </a:r>
            <a:r>
              <a:rPr lang="cs-CZ" dirty="0" err="1" smtClean="0"/>
              <a:t>loppuvat</a:t>
            </a:r>
            <a:r>
              <a:rPr lang="cs-CZ" dirty="0" smtClean="0"/>
              <a:t> </a:t>
            </a:r>
            <a:r>
              <a:rPr lang="cs-CZ" b="1" dirty="0" smtClean="0"/>
              <a:t>i:hin</a:t>
            </a:r>
            <a:r>
              <a:rPr lang="cs-CZ" dirty="0"/>
              <a:t>, </a:t>
            </a:r>
            <a:r>
              <a:rPr lang="cs-CZ" b="1" dirty="0" err="1"/>
              <a:t>sanavartalossa</a:t>
            </a:r>
            <a:r>
              <a:rPr lang="cs-CZ" b="1" dirty="0"/>
              <a:t> </a:t>
            </a:r>
            <a:r>
              <a:rPr lang="cs-CZ" dirty="0"/>
              <a:t>on</a:t>
            </a:r>
            <a:r>
              <a:rPr lang="cs-CZ" b="1" dirty="0"/>
              <a:t> e </a:t>
            </a:r>
            <a:r>
              <a:rPr lang="cs-CZ" dirty="0" err="1"/>
              <a:t>ja</a:t>
            </a:r>
            <a:r>
              <a:rPr lang="cs-CZ" dirty="0"/>
              <a:t> sen </a:t>
            </a:r>
            <a:r>
              <a:rPr lang="cs-CZ" dirty="0" err="1"/>
              <a:t>edellä</a:t>
            </a:r>
            <a:r>
              <a:rPr lang="cs-CZ" dirty="0"/>
              <a:t> </a:t>
            </a:r>
            <a:r>
              <a:rPr lang="cs-CZ" b="1" dirty="0"/>
              <a:t>h, l, m, n, r, </a:t>
            </a:r>
            <a:r>
              <a:rPr lang="cs-CZ" b="1" dirty="0" smtClean="0"/>
              <a:t>s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  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vuohi</a:t>
            </a:r>
            <a:r>
              <a:rPr lang="cs-CZ" i="1" dirty="0" smtClean="0"/>
              <a:t>: 	</a:t>
            </a:r>
            <a:r>
              <a:rPr lang="cs-CZ" i="1" dirty="0" err="1" smtClean="0"/>
              <a:t>vuohe+n</a:t>
            </a:r>
            <a:r>
              <a:rPr lang="cs-CZ" i="1" dirty="0" smtClean="0"/>
              <a:t> </a:t>
            </a:r>
            <a:r>
              <a:rPr lang="cs-CZ" i="1" dirty="0"/>
              <a:t>: </a:t>
            </a:r>
            <a:r>
              <a:rPr lang="cs-CZ" i="1" dirty="0" err="1"/>
              <a:t>vuoh+ta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tuli</a:t>
            </a:r>
            <a:r>
              <a:rPr lang="cs-CZ" i="1" dirty="0" smtClean="0"/>
              <a:t>: 		</a:t>
            </a:r>
            <a:r>
              <a:rPr lang="cs-CZ" i="1" dirty="0" err="1" smtClean="0"/>
              <a:t>tule+n</a:t>
            </a:r>
            <a:r>
              <a:rPr lang="cs-CZ" i="1" dirty="0" smtClean="0"/>
              <a:t>     </a:t>
            </a:r>
            <a:r>
              <a:rPr lang="cs-CZ" i="1" dirty="0"/>
              <a:t>: </a:t>
            </a:r>
            <a:r>
              <a:rPr lang="cs-CZ" i="1" dirty="0" err="1" smtClean="0"/>
              <a:t>tul+ta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lumi</a:t>
            </a:r>
            <a:r>
              <a:rPr lang="cs-CZ" i="1" dirty="0" smtClean="0"/>
              <a:t>: 		</a:t>
            </a:r>
            <a:r>
              <a:rPr lang="cs-CZ" i="1" dirty="0" err="1" smtClean="0"/>
              <a:t>lume+n</a:t>
            </a:r>
            <a:r>
              <a:rPr lang="cs-CZ" i="1" dirty="0" smtClean="0"/>
              <a:t>   </a:t>
            </a:r>
            <a:r>
              <a:rPr lang="cs-CZ" i="1" dirty="0"/>
              <a:t>: </a:t>
            </a:r>
            <a:r>
              <a:rPr lang="cs-CZ" i="1" dirty="0" err="1"/>
              <a:t>lun+ta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sieni</a:t>
            </a:r>
            <a:r>
              <a:rPr lang="cs-CZ" i="1" dirty="0" smtClean="0"/>
              <a:t>: 		</a:t>
            </a:r>
            <a:r>
              <a:rPr lang="cs-CZ" i="1" dirty="0" err="1" smtClean="0"/>
              <a:t>siene+n</a:t>
            </a:r>
            <a:r>
              <a:rPr lang="cs-CZ" i="1" dirty="0" smtClean="0"/>
              <a:t>  </a:t>
            </a:r>
            <a:r>
              <a:rPr lang="cs-CZ" i="1" dirty="0"/>
              <a:t>: </a:t>
            </a:r>
            <a:r>
              <a:rPr lang="cs-CZ" i="1" dirty="0" err="1"/>
              <a:t>sien+tä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saari</a:t>
            </a:r>
            <a:r>
              <a:rPr lang="cs-CZ" i="1" dirty="0" smtClean="0"/>
              <a:t>: 		</a:t>
            </a:r>
            <a:r>
              <a:rPr lang="cs-CZ" i="1" dirty="0" err="1" smtClean="0"/>
              <a:t>saare+n</a:t>
            </a:r>
            <a:r>
              <a:rPr lang="cs-CZ" i="1" dirty="0" smtClean="0"/>
              <a:t>  </a:t>
            </a:r>
            <a:r>
              <a:rPr lang="cs-CZ" i="1" dirty="0"/>
              <a:t>: </a:t>
            </a:r>
            <a:r>
              <a:rPr lang="cs-CZ" i="1" dirty="0" err="1"/>
              <a:t>saar+ta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lapsi</a:t>
            </a:r>
            <a:r>
              <a:rPr lang="cs-CZ" i="1" dirty="0" smtClean="0"/>
              <a:t>: 		</a:t>
            </a:r>
            <a:r>
              <a:rPr lang="cs-CZ" i="1" dirty="0" err="1" smtClean="0"/>
              <a:t>lapse+n</a:t>
            </a:r>
            <a:r>
              <a:rPr lang="cs-CZ" i="1" dirty="0" smtClean="0"/>
              <a:t>  </a:t>
            </a:r>
            <a:r>
              <a:rPr lang="cs-CZ" i="1" dirty="0"/>
              <a:t>: </a:t>
            </a:r>
            <a:r>
              <a:rPr lang="cs-CZ" i="1" dirty="0" err="1"/>
              <a:t>las+ta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309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7809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KONSONANTTIVARTALO</a:t>
            </a:r>
            <a:r>
              <a:rPr lang="cs-CZ" sz="3200" dirty="0"/>
              <a:t> PARTITIIVISSA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Jos</a:t>
            </a:r>
            <a:r>
              <a:rPr lang="cs-CZ" dirty="0"/>
              <a:t> </a:t>
            </a:r>
            <a:r>
              <a:rPr lang="cs-CZ" dirty="0" err="1"/>
              <a:t>sanalla</a:t>
            </a:r>
            <a:r>
              <a:rPr lang="cs-CZ" dirty="0"/>
              <a:t> on </a:t>
            </a:r>
            <a:r>
              <a:rPr lang="cs-CZ" b="1" dirty="0" err="1"/>
              <a:t>konsonanttivartalo</a:t>
            </a:r>
            <a:r>
              <a:rPr lang="cs-CZ" dirty="0"/>
              <a:t>, </a:t>
            </a:r>
            <a:r>
              <a:rPr lang="cs-CZ" dirty="0" err="1"/>
              <a:t>yks</a:t>
            </a:r>
            <a:r>
              <a:rPr lang="cs-CZ" dirty="0"/>
              <a:t>. </a:t>
            </a:r>
            <a:r>
              <a:rPr lang="cs-CZ" dirty="0" err="1"/>
              <a:t>partitiivi</a:t>
            </a:r>
            <a:r>
              <a:rPr lang="cs-CZ" dirty="0"/>
              <a:t> </a:t>
            </a:r>
            <a:r>
              <a:rPr lang="cs-CZ" dirty="0" err="1" smtClean="0"/>
              <a:t>muodostetaan</a:t>
            </a:r>
            <a:r>
              <a:rPr lang="cs-CZ" dirty="0" smtClean="0"/>
              <a:t> </a:t>
            </a:r>
            <a:r>
              <a:rPr lang="cs-CZ" dirty="0" err="1" smtClean="0"/>
              <a:t>siitä</a:t>
            </a:r>
            <a:r>
              <a:rPr lang="cs-CZ" dirty="0"/>
              <a:t>.  </a:t>
            </a:r>
            <a:endParaRPr lang="cs-CZ" dirty="0" smtClean="0"/>
          </a:p>
          <a:p>
            <a:r>
              <a:rPr lang="cs-CZ" dirty="0" smtClean="0"/>
              <a:t>On </a:t>
            </a:r>
            <a:r>
              <a:rPr lang="cs-CZ" dirty="0" err="1" smtClean="0"/>
              <a:t>tapauksia</a:t>
            </a:r>
            <a:r>
              <a:rPr lang="cs-CZ" dirty="0"/>
              <a:t>, </a:t>
            </a:r>
            <a:r>
              <a:rPr lang="cs-CZ" dirty="0" err="1"/>
              <a:t>jolloin</a:t>
            </a:r>
            <a:r>
              <a:rPr lang="cs-CZ" dirty="0"/>
              <a:t> </a:t>
            </a:r>
            <a:r>
              <a:rPr lang="cs-CZ" dirty="0" err="1"/>
              <a:t>partitiivi</a:t>
            </a:r>
            <a:r>
              <a:rPr lang="cs-CZ" dirty="0"/>
              <a:t> </a:t>
            </a:r>
            <a:r>
              <a:rPr lang="cs-CZ" dirty="0" err="1" smtClean="0"/>
              <a:t>horjuu</a:t>
            </a:r>
            <a:r>
              <a:rPr lang="cs-CZ" dirty="0"/>
              <a:t> </a:t>
            </a:r>
            <a:r>
              <a:rPr lang="cs-CZ" dirty="0" err="1" smtClean="0"/>
              <a:t>konsonantti</a:t>
            </a:r>
            <a:r>
              <a:rPr lang="cs-CZ" dirty="0" smtClean="0"/>
              <a:t>- </a:t>
            </a:r>
            <a:r>
              <a:rPr lang="cs-CZ" dirty="0" err="1"/>
              <a:t>ja</a:t>
            </a:r>
            <a:r>
              <a:rPr lang="cs-CZ" dirty="0"/>
              <a:t> </a:t>
            </a:r>
            <a:r>
              <a:rPr lang="cs-CZ" dirty="0" err="1"/>
              <a:t>vokaalivartalon</a:t>
            </a:r>
            <a:r>
              <a:rPr lang="cs-CZ" dirty="0"/>
              <a:t> </a:t>
            </a:r>
            <a:r>
              <a:rPr lang="cs-CZ" dirty="0" err="1" smtClean="0"/>
              <a:t>välillä</a:t>
            </a:r>
            <a:r>
              <a:rPr lang="cs-CZ" dirty="0"/>
              <a:t>: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i="1" dirty="0" err="1" smtClean="0"/>
              <a:t>toimi</a:t>
            </a:r>
            <a:r>
              <a:rPr lang="cs-CZ" i="1" dirty="0" smtClean="0"/>
              <a:t> </a:t>
            </a:r>
            <a:r>
              <a:rPr lang="cs-CZ" i="1" dirty="0"/>
              <a:t>: </a:t>
            </a:r>
            <a:r>
              <a:rPr lang="cs-CZ" i="1" dirty="0" err="1" smtClean="0"/>
              <a:t>toime</a:t>
            </a:r>
            <a:r>
              <a:rPr lang="cs-CZ" i="1" dirty="0" smtClean="0"/>
              <a:t>-a </a:t>
            </a:r>
            <a:r>
              <a:rPr lang="cs-CZ" i="1" dirty="0"/>
              <a:t>-  </a:t>
            </a:r>
            <a:r>
              <a:rPr lang="cs-CZ" i="1" dirty="0" err="1" smtClean="0"/>
              <a:t>toin</a:t>
            </a:r>
            <a:r>
              <a:rPr lang="cs-CZ" i="1" dirty="0" smtClean="0"/>
              <a:t>-ta</a:t>
            </a:r>
            <a:r>
              <a:rPr lang="cs-CZ" i="1" dirty="0"/>
              <a:t>; </a:t>
            </a:r>
            <a:r>
              <a:rPr lang="cs-CZ" i="1" dirty="0" err="1"/>
              <a:t>toimien</a:t>
            </a:r>
            <a:r>
              <a:rPr lang="cs-CZ" i="1" dirty="0"/>
              <a:t> - </a:t>
            </a:r>
            <a:r>
              <a:rPr lang="cs-CZ" i="1" dirty="0" err="1"/>
              <a:t>tointen</a:t>
            </a:r>
            <a:endParaRPr lang="cs-CZ" dirty="0"/>
          </a:p>
          <a:p>
            <a:pPr marL="0" indent="0">
              <a:buNone/>
            </a:pPr>
            <a:r>
              <a:rPr lang="cs-CZ" i="1" dirty="0" err="1"/>
              <a:t>taimi</a:t>
            </a:r>
            <a:r>
              <a:rPr lang="cs-CZ" i="1" dirty="0"/>
              <a:t> : </a:t>
            </a:r>
            <a:r>
              <a:rPr lang="cs-CZ" i="1" dirty="0" err="1" smtClean="0"/>
              <a:t>taime</a:t>
            </a:r>
            <a:r>
              <a:rPr lang="cs-CZ" i="1" dirty="0" smtClean="0"/>
              <a:t>-a </a:t>
            </a:r>
            <a:r>
              <a:rPr lang="cs-CZ" i="1" dirty="0"/>
              <a:t>-  </a:t>
            </a:r>
            <a:r>
              <a:rPr lang="cs-CZ" i="1" dirty="0" err="1" smtClean="0"/>
              <a:t>tain</a:t>
            </a:r>
            <a:r>
              <a:rPr lang="cs-CZ" i="1" dirty="0" smtClean="0"/>
              <a:t>-ta</a:t>
            </a:r>
            <a:r>
              <a:rPr lang="cs-CZ" i="1" dirty="0"/>
              <a:t>;  </a:t>
            </a:r>
            <a:r>
              <a:rPr lang="cs-CZ" i="1" dirty="0" err="1"/>
              <a:t>taimien</a:t>
            </a:r>
            <a:r>
              <a:rPr lang="cs-CZ" i="1" dirty="0"/>
              <a:t> - </a:t>
            </a:r>
            <a:r>
              <a:rPr lang="cs-CZ" i="1" dirty="0" err="1"/>
              <a:t>tainten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22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KONSONANTTIVARTALO MONIKON GENETIIVISSÄ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Konsonanttivartaloisten</a:t>
            </a:r>
            <a:r>
              <a:rPr lang="cs-CZ" dirty="0"/>
              <a:t> </a:t>
            </a:r>
            <a:r>
              <a:rPr lang="cs-CZ" b="1" dirty="0" err="1"/>
              <a:t>monikon</a:t>
            </a:r>
            <a:r>
              <a:rPr lang="cs-CZ" b="1" dirty="0"/>
              <a:t> </a:t>
            </a:r>
            <a:r>
              <a:rPr lang="cs-CZ" b="1" dirty="0" err="1"/>
              <a:t>genetiivien</a:t>
            </a:r>
            <a:r>
              <a:rPr lang="cs-CZ" dirty="0"/>
              <a:t> </a:t>
            </a:r>
            <a:r>
              <a:rPr lang="cs-CZ" dirty="0" err="1" smtClean="0"/>
              <a:t>rinnakkaismuotoina</a:t>
            </a:r>
            <a:r>
              <a:rPr lang="cs-CZ" dirty="0"/>
              <a:t> </a:t>
            </a:r>
            <a:r>
              <a:rPr lang="cs-CZ" dirty="0" smtClean="0"/>
              <a:t>on </a:t>
            </a:r>
            <a:r>
              <a:rPr lang="cs-CZ" b="1" dirty="0" err="1"/>
              <a:t>vokaalivartaloinen</a:t>
            </a:r>
            <a:r>
              <a:rPr lang="cs-CZ" b="1" dirty="0"/>
              <a:t> </a:t>
            </a:r>
            <a:r>
              <a:rPr lang="cs-CZ" b="1" dirty="0" err="1"/>
              <a:t>muoto</a:t>
            </a:r>
            <a:r>
              <a:rPr lang="cs-CZ" dirty="0"/>
              <a:t> </a:t>
            </a:r>
            <a:r>
              <a:rPr lang="cs-CZ" b="1" dirty="0" err="1"/>
              <a:t>aina</a:t>
            </a:r>
            <a:r>
              <a:rPr lang="cs-CZ" b="1" dirty="0"/>
              <a:t> </a:t>
            </a:r>
            <a:r>
              <a:rPr lang="cs-CZ" b="1" dirty="0" err="1" smtClean="0"/>
              <a:t>mahdollinen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/>
              <a:t>Käytännössä</a:t>
            </a:r>
            <a:r>
              <a:rPr lang="cs-CZ" dirty="0"/>
              <a:t> </a:t>
            </a:r>
            <a:r>
              <a:rPr lang="cs-CZ" dirty="0" err="1"/>
              <a:t>esiintyy</a:t>
            </a:r>
            <a:r>
              <a:rPr lang="cs-CZ" dirty="0"/>
              <a:t> </a:t>
            </a:r>
            <a:r>
              <a:rPr lang="cs-CZ" dirty="0" err="1"/>
              <a:t>jonkun</a:t>
            </a:r>
            <a:r>
              <a:rPr lang="cs-CZ" dirty="0"/>
              <a:t> </a:t>
            </a:r>
            <a:r>
              <a:rPr lang="cs-CZ" dirty="0" err="1"/>
              <a:t>variantin</a:t>
            </a:r>
            <a:r>
              <a:rPr lang="cs-CZ" dirty="0"/>
              <a:t> </a:t>
            </a:r>
            <a:r>
              <a:rPr lang="cs-CZ" dirty="0" err="1"/>
              <a:t>suosintaa</a:t>
            </a:r>
            <a:r>
              <a:rPr lang="cs-CZ" dirty="0"/>
              <a:t>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/>
              <a:t>k</a:t>
            </a:r>
            <a:r>
              <a:rPr lang="fi-FI" i="1" dirty="0" smtClean="0"/>
              <a:t>äsi: </a:t>
            </a:r>
            <a:r>
              <a:rPr lang="cs-CZ" i="1" dirty="0" smtClean="0"/>
              <a:t>		</a:t>
            </a:r>
            <a:r>
              <a:rPr lang="cs-CZ" i="1" dirty="0" err="1" smtClean="0"/>
              <a:t>käsien</a:t>
            </a:r>
            <a:r>
              <a:rPr lang="cs-CZ" i="1" dirty="0" smtClean="0"/>
              <a:t>        	</a:t>
            </a:r>
            <a:r>
              <a:rPr lang="cs-CZ" i="1" dirty="0" err="1" smtClean="0"/>
              <a:t>kätten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jänis</a:t>
            </a:r>
            <a:r>
              <a:rPr lang="cs-CZ" i="1" dirty="0" smtClean="0"/>
              <a:t>: 		</a:t>
            </a:r>
            <a:r>
              <a:rPr lang="cs-CZ" i="1" dirty="0" err="1" smtClean="0"/>
              <a:t>jäniksien</a:t>
            </a:r>
            <a:r>
              <a:rPr lang="cs-CZ" i="1" dirty="0" smtClean="0"/>
              <a:t>    	</a:t>
            </a:r>
            <a:r>
              <a:rPr lang="cs-CZ" i="1" dirty="0" err="1" smtClean="0"/>
              <a:t>jänisten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ihminen</a:t>
            </a:r>
            <a:r>
              <a:rPr lang="cs-CZ" i="1" dirty="0" smtClean="0"/>
              <a:t>: 	</a:t>
            </a:r>
            <a:r>
              <a:rPr lang="cs-CZ" i="1" dirty="0" err="1" smtClean="0"/>
              <a:t>ihmisien</a:t>
            </a:r>
            <a:r>
              <a:rPr lang="cs-CZ" i="1" dirty="0" smtClean="0"/>
              <a:t>    </a:t>
            </a:r>
            <a:r>
              <a:rPr lang="cs-CZ" i="1" dirty="0"/>
              <a:t>	</a:t>
            </a:r>
            <a:r>
              <a:rPr lang="cs-CZ" i="1" dirty="0" err="1" smtClean="0"/>
              <a:t>ihmisten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lammas</a:t>
            </a:r>
            <a:r>
              <a:rPr lang="cs-CZ" i="1" dirty="0" smtClean="0"/>
              <a:t>: 	</a:t>
            </a:r>
            <a:r>
              <a:rPr lang="cs-CZ" i="1" dirty="0" err="1" smtClean="0"/>
              <a:t>lampaiden</a:t>
            </a:r>
            <a:r>
              <a:rPr lang="cs-CZ" i="1" dirty="0" smtClean="0"/>
              <a:t> </a:t>
            </a:r>
            <a:r>
              <a:rPr lang="cs-CZ" i="1" dirty="0"/>
              <a:t>	</a:t>
            </a:r>
            <a:r>
              <a:rPr lang="cs-CZ" i="1" dirty="0" err="1" smtClean="0"/>
              <a:t>lammasten</a:t>
            </a:r>
            <a:endParaRPr lang="cs-CZ" dirty="0"/>
          </a:p>
          <a:p>
            <a:pPr marL="0" indent="0">
              <a:buNone/>
            </a:pPr>
            <a:r>
              <a:rPr lang="cs-CZ" i="1" dirty="0" err="1" smtClean="0"/>
              <a:t>lapsi</a:t>
            </a:r>
            <a:r>
              <a:rPr lang="cs-CZ" i="1" dirty="0" smtClean="0"/>
              <a:t>: 		</a:t>
            </a:r>
            <a:r>
              <a:rPr lang="cs-CZ" i="1" dirty="0" err="1" smtClean="0"/>
              <a:t>lapsien</a:t>
            </a:r>
            <a:r>
              <a:rPr lang="cs-CZ" i="1" dirty="0" smtClean="0"/>
              <a:t>       </a:t>
            </a:r>
            <a:r>
              <a:rPr lang="cs-CZ" i="1" dirty="0"/>
              <a:t>	</a:t>
            </a:r>
            <a:r>
              <a:rPr lang="cs-CZ" i="1" dirty="0" err="1" smtClean="0"/>
              <a:t>lasten</a:t>
            </a:r>
            <a:r>
              <a:rPr lang="cs-CZ" i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4274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818</TotalTime>
  <Words>681</Words>
  <Application>Microsoft Office PowerPoint</Application>
  <PresentationFormat>Předvádění na obrazovce (4:3)</PresentationFormat>
  <Paragraphs>171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Jmění</vt:lpstr>
      <vt:lpstr>MORFOLOGIA</vt:lpstr>
      <vt:lpstr>VARTALO</vt:lpstr>
      <vt:lpstr>VOKAALIVARTALO</vt:lpstr>
      <vt:lpstr>VOKAALIVARTALO</vt:lpstr>
      <vt:lpstr>KONSONANTTIVARTALO</vt:lpstr>
      <vt:lpstr>KAKSIVARTALOISUUS</vt:lpstr>
      <vt:lpstr>KAKSIVARTALOISUUS</vt:lpstr>
      <vt:lpstr>KONSONANTTIVARTALO PARTITIIVISSA </vt:lpstr>
      <vt:lpstr>KONSONANTTIVARTALO MONIKON GENETIIVISSÄ</vt:lpstr>
      <vt:lpstr>KAKSIVARTALOISET VERBIT</vt:lpstr>
      <vt:lpstr>KAKSIVARTALOISET VERBIT</vt:lpstr>
      <vt:lpstr>KAKSIVARTALOISET VERBIT</vt:lpstr>
      <vt:lpstr>KAKSIVARTALOISET VERBIT</vt:lpstr>
      <vt:lpstr>KATSAUS HISTORIAAN</vt:lpstr>
      <vt:lpstr>NYKYTILANNE</vt:lpstr>
      <vt:lpstr>NYKYTILANNE</vt:lpstr>
      <vt:lpstr>HARJOITUS 1</vt:lpstr>
      <vt:lpstr>SANASTO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MORFOLOGIA</dc:title>
  <dc:creator>HP</dc:creator>
  <cp:lastModifiedBy>HP</cp:lastModifiedBy>
  <cp:revision>13</cp:revision>
  <dcterms:created xsi:type="dcterms:W3CDTF">2020-10-07T07:47:09Z</dcterms:created>
  <dcterms:modified xsi:type="dcterms:W3CDTF">2020-10-14T10:23:13Z</dcterms:modified>
</cp:coreProperties>
</file>