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63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43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38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44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07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1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90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25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41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2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1647B-26E7-7940-B4D1-18E74DD7906D}" type="datetimeFigureOut">
              <a:rPr lang="it-IT" smtClean="0"/>
              <a:t>04/04/18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EEC37-8F44-1445-B769-4D50658D165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81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83200"/>
            <a:ext cx="7772400" cy="147002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6-Subalternité, voix et représentation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26087"/>
            <a:ext cx="6400800" cy="1752600"/>
          </a:xfrm>
        </p:spPr>
        <p:txBody>
          <a:bodyPr/>
          <a:lstStyle/>
          <a:p>
            <a:r>
              <a:rPr lang="it-IT" dirty="0" smtClean="0"/>
              <a:t>G. C. </a:t>
            </a:r>
            <a:r>
              <a:rPr lang="it-IT" dirty="0" err="1" smtClean="0"/>
              <a:t>Spivak</a:t>
            </a:r>
            <a:r>
              <a:rPr lang="it-IT" dirty="0" smtClean="0"/>
              <a:t> – M. </a:t>
            </a:r>
            <a:r>
              <a:rPr lang="it-IT" dirty="0" err="1" smtClean="0"/>
              <a:t>Condé</a:t>
            </a:r>
            <a:r>
              <a:rPr lang="it-IT" dirty="0" smtClean="0"/>
              <a:t>  </a:t>
            </a:r>
            <a:endParaRPr lang="it-IT" dirty="0"/>
          </a:p>
        </p:txBody>
      </p:sp>
      <p:pic>
        <p:nvPicPr>
          <p:cNvPr id="4" name="Immagin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0"/>
            <a:ext cx="3429000" cy="2374900"/>
          </a:xfrm>
          <a:prstGeom prst="rect">
            <a:avLst/>
          </a:prstGeom>
        </p:spPr>
      </p:pic>
      <p:pic>
        <p:nvPicPr>
          <p:cNvPr id="5" name="Immagine 4" descr="maxresdefaul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13828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9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153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le/la subalterne peut-il/elle parler ? </a:t>
            </a:r>
            <a:endParaRPr lang="fr-FR" dirty="0" smtClean="0"/>
          </a:p>
          <a:p>
            <a:r>
              <a:rPr lang="fr-FR" dirty="0" smtClean="0"/>
              <a:t>« </a:t>
            </a:r>
            <a:r>
              <a:rPr lang="fr-FR" dirty="0" err="1" smtClean="0"/>
              <a:t>sulbalterne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Antonio Gramsci, </a:t>
            </a:r>
            <a:r>
              <a:rPr lang="fr-FR" i="1" dirty="0" smtClean="0"/>
              <a:t>Cahiers de Prison </a:t>
            </a:r>
          </a:p>
          <a:p>
            <a:r>
              <a:rPr lang="fr-FR" dirty="0"/>
              <a:t>flexible et transversal</a:t>
            </a:r>
            <a:r>
              <a:rPr lang="it-IT" dirty="0" smtClean="0">
                <a:effectLst/>
              </a:rPr>
              <a:t> </a:t>
            </a:r>
          </a:p>
          <a:p>
            <a:r>
              <a:rPr lang="it-IT" dirty="0" smtClean="0"/>
              <a:t>Subalterne =</a:t>
            </a:r>
            <a:r>
              <a:rPr lang="it-IT" dirty="0"/>
              <a:t> </a:t>
            </a:r>
            <a:r>
              <a:rPr lang="it-IT" dirty="0" smtClean="0"/>
              <a:t>position sans </a:t>
            </a:r>
            <a:r>
              <a:rPr lang="it-IT" dirty="0" err="1" smtClean="0"/>
              <a:t>identité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Epistemic</a:t>
            </a:r>
            <a:r>
              <a:rPr lang="it-IT" dirty="0" smtClean="0"/>
              <a:t> </a:t>
            </a:r>
            <a:r>
              <a:rPr lang="it-IT" dirty="0" err="1" smtClean="0"/>
              <a:t>violence</a:t>
            </a:r>
            <a:endParaRPr lang="it-IT" dirty="0" smtClean="0"/>
          </a:p>
          <a:p>
            <a:r>
              <a:rPr lang="fr-FR" dirty="0"/>
              <a:t>« </a:t>
            </a:r>
            <a:r>
              <a:rPr lang="fr-FR" dirty="0" err="1"/>
              <a:t>Subaltern</a:t>
            </a:r>
            <a:r>
              <a:rPr lang="fr-FR" dirty="0"/>
              <a:t> </a:t>
            </a:r>
            <a:r>
              <a:rPr lang="fr-FR" dirty="0" err="1"/>
              <a:t>Studies</a:t>
            </a:r>
            <a:r>
              <a:rPr lang="fr-FR" dirty="0"/>
              <a:t> » </a:t>
            </a:r>
            <a:r>
              <a:rPr lang="fr-FR" dirty="0" smtClean="0"/>
              <a:t>(</a:t>
            </a:r>
            <a:r>
              <a:rPr lang="fr-FR" dirty="0" smtClean="0"/>
              <a:t>années 1980)</a:t>
            </a:r>
            <a:endParaRPr lang="fr-FR" dirty="0" smtClean="0"/>
          </a:p>
          <a:p>
            <a:r>
              <a:rPr lang="fr-FR" dirty="0" err="1"/>
              <a:t>Ranajit</a:t>
            </a:r>
            <a:r>
              <a:rPr lang="fr-FR" dirty="0"/>
              <a:t> </a:t>
            </a:r>
            <a:r>
              <a:rPr lang="fr-FR" dirty="0" err="1" smtClean="0"/>
              <a:t>Guha</a:t>
            </a:r>
            <a:endParaRPr lang="fr-FR" dirty="0" smtClean="0"/>
          </a:p>
          <a:p>
            <a:r>
              <a:rPr lang="fr-FR" dirty="0" smtClean="0"/>
              <a:t>Écrire une contre-histoire de l’Inde et de son indépendance (point de vue des classes rurales)</a:t>
            </a:r>
          </a:p>
          <a:p>
            <a:r>
              <a:rPr lang="fr-FR" dirty="0" smtClean="0"/>
              <a:t>Archives écrits et monopolisés par les élites (coloniales ou indiennes)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820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err="1" smtClean="0"/>
              <a:t>Guha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The </a:t>
            </a:r>
            <a:r>
              <a:rPr lang="fr-FR" dirty="0" err="1"/>
              <a:t>historiography</a:t>
            </a:r>
            <a:r>
              <a:rPr lang="fr-FR" dirty="0"/>
              <a:t> of </a:t>
            </a:r>
            <a:r>
              <a:rPr lang="fr-FR" dirty="0" err="1"/>
              <a:t>Indian</a:t>
            </a:r>
            <a:r>
              <a:rPr lang="fr-FR" dirty="0"/>
              <a:t> </a:t>
            </a:r>
            <a:r>
              <a:rPr lang="fr-FR" dirty="0" err="1"/>
              <a:t>nationalism</a:t>
            </a:r>
            <a:r>
              <a:rPr lang="fr-FR" dirty="0"/>
              <a:t> has for a long time been </a:t>
            </a:r>
            <a:r>
              <a:rPr lang="fr-FR" dirty="0" err="1"/>
              <a:t>dominated</a:t>
            </a:r>
            <a:r>
              <a:rPr lang="fr-FR" dirty="0"/>
              <a:t> by </a:t>
            </a:r>
            <a:r>
              <a:rPr lang="fr-FR" dirty="0" err="1"/>
              <a:t>elitism</a:t>
            </a:r>
            <a:r>
              <a:rPr lang="fr-FR" dirty="0"/>
              <a:t> – colonial </a:t>
            </a:r>
            <a:r>
              <a:rPr lang="fr-FR" dirty="0" err="1"/>
              <a:t>elitism</a:t>
            </a:r>
            <a:r>
              <a:rPr lang="fr-FR" dirty="0"/>
              <a:t> and bourgeois-</a:t>
            </a:r>
            <a:r>
              <a:rPr lang="fr-FR" dirty="0" err="1"/>
              <a:t>nationalist</a:t>
            </a:r>
            <a:r>
              <a:rPr lang="fr-FR" dirty="0"/>
              <a:t> </a:t>
            </a:r>
            <a:r>
              <a:rPr lang="fr-FR" dirty="0" err="1"/>
              <a:t>elitism</a:t>
            </a:r>
            <a:r>
              <a:rPr lang="fr-FR" dirty="0"/>
              <a:t> … sharing the </a:t>
            </a:r>
            <a:r>
              <a:rPr lang="fr-FR" dirty="0" err="1"/>
              <a:t>prejudice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making</a:t>
            </a:r>
            <a:r>
              <a:rPr lang="fr-FR" dirty="0"/>
              <a:t> of the </a:t>
            </a:r>
            <a:r>
              <a:rPr lang="fr-FR" dirty="0" err="1"/>
              <a:t>Indian</a:t>
            </a:r>
            <a:r>
              <a:rPr lang="fr-FR" dirty="0"/>
              <a:t> nation and the </a:t>
            </a:r>
            <a:r>
              <a:rPr lang="fr-FR" dirty="0" err="1"/>
              <a:t>development</a:t>
            </a:r>
            <a:r>
              <a:rPr lang="fr-FR" dirty="0"/>
              <a:t> of the </a:t>
            </a:r>
            <a:r>
              <a:rPr lang="fr-FR" dirty="0" err="1"/>
              <a:t>consciousness</a:t>
            </a:r>
            <a:r>
              <a:rPr lang="fr-FR" dirty="0"/>
              <a:t> – </a:t>
            </a:r>
            <a:r>
              <a:rPr lang="fr-FR" dirty="0" err="1"/>
              <a:t>nationalism</a:t>
            </a:r>
            <a:r>
              <a:rPr lang="fr-FR" dirty="0"/>
              <a:t> –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confirmed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process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exclusively</a:t>
            </a:r>
            <a:r>
              <a:rPr lang="fr-FR" dirty="0"/>
              <a:t> or </a:t>
            </a:r>
            <a:r>
              <a:rPr lang="fr-FR" dirty="0" err="1"/>
              <a:t>predominantley</a:t>
            </a:r>
            <a:r>
              <a:rPr lang="fr-FR" dirty="0"/>
              <a:t> </a:t>
            </a:r>
            <a:r>
              <a:rPr lang="fr-FR" dirty="0" err="1"/>
              <a:t>elite</a:t>
            </a:r>
            <a:r>
              <a:rPr lang="fr-FR" dirty="0"/>
              <a:t> </a:t>
            </a:r>
            <a:r>
              <a:rPr lang="fr-FR" dirty="0" err="1"/>
              <a:t>achievements</a:t>
            </a:r>
            <a:r>
              <a:rPr lang="fr-FR" dirty="0"/>
              <a:t>. In the </a:t>
            </a:r>
            <a:r>
              <a:rPr lang="fr-FR" dirty="0" err="1"/>
              <a:t>colonialists</a:t>
            </a:r>
            <a:r>
              <a:rPr lang="fr-FR" dirty="0"/>
              <a:t> and </a:t>
            </a:r>
            <a:r>
              <a:rPr lang="fr-FR" dirty="0" err="1"/>
              <a:t>neo-colonialist</a:t>
            </a:r>
            <a:r>
              <a:rPr lang="fr-FR" dirty="0"/>
              <a:t> historiographies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achievements</a:t>
            </a:r>
            <a:r>
              <a:rPr lang="fr-FR" dirty="0"/>
              <a:t> are </a:t>
            </a:r>
            <a:r>
              <a:rPr lang="fr-FR" dirty="0" err="1"/>
              <a:t>credited</a:t>
            </a:r>
            <a:r>
              <a:rPr lang="fr-FR" dirty="0"/>
              <a:t> to British colonial </a:t>
            </a:r>
            <a:r>
              <a:rPr lang="fr-FR" dirty="0" err="1"/>
              <a:t>rulers</a:t>
            </a:r>
            <a:r>
              <a:rPr lang="fr-FR" dirty="0"/>
              <a:t>, </a:t>
            </a:r>
            <a:r>
              <a:rPr lang="fr-FR" dirty="0" err="1"/>
              <a:t>administrators</a:t>
            </a:r>
            <a:r>
              <a:rPr lang="fr-FR" dirty="0"/>
              <a:t>, </a:t>
            </a:r>
            <a:r>
              <a:rPr lang="fr-FR" dirty="0" err="1"/>
              <a:t>policies</a:t>
            </a:r>
            <a:r>
              <a:rPr lang="fr-FR" dirty="0"/>
              <a:t>, institutions and culture ; in the </a:t>
            </a:r>
            <a:r>
              <a:rPr lang="fr-FR" dirty="0" err="1"/>
              <a:t>nationalist</a:t>
            </a:r>
            <a:r>
              <a:rPr lang="fr-FR" dirty="0"/>
              <a:t> and </a:t>
            </a:r>
            <a:r>
              <a:rPr lang="fr-FR" dirty="0" err="1"/>
              <a:t>neo-nationalist</a:t>
            </a:r>
            <a:r>
              <a:rPr lang="fr-FR" dirty="0"/>
              <a:t> </a:t>
            </a:r>
            <a:r>
              <a:rPr lang="fr-FR" dirty="0" err="1"/>
              <a:t>writings</a:t>
            </a:r>
            <a:r>
              <a:rPr lang="fr-FR" dirty="0"/>
              <a:t> – to </a:t>
            </a:r>
            <a:r>
              <a:rPr lang="fr-FR" dirty="0" err="1"/>
              <a:t>Indian</a:t>
            </a:r>
            <a:r>
              <a:rPr lang="fr-FR" dirty="0"/>
              <a:t> </a:t>
            </a:r>
            <a:r>
              <a:rPr lang="fr-FR" dirty="0" err="1"/>
              <a:t>elite</a:t>
            </a:r>
            <a:r>
              <a:rPr lang="fr-FR" dirty="0"/>
              <a:t> </a:t>
            </a:r>
            <a:r>
              <a:rPr lang="fr-FR" dirty="0" err="1"/>
              <a:t>personalities</a:t>
            </a:r>
            <a:r>
              <a:rPr lang="fr-FR" dirty="0"/>
              <a:t>, institutions, </a:t>
            </a:r>
            <a:r>
              <a:rPr lang="fr-FR" dirty="0" err="1"/>
              <a:t>activities</a:t>
            </a:r>
            <a:r>
              <a:rPr lang="fr-FR" dirty="0"/>
              <a:t> and </a:t>
            </a:r>
            <a:r>
              <a:rPr lang="fr-FR" dirty="0" err="1"/>
              <a:t>ideas</a:t>
            </a:r>
            <a:r>
              <a:rPr lang="fr-FR" dirty="0"/>
              <a:t>. 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0201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Stratification </a:t>
            </a:r>
            <a:r>
              <a:rPr lang="fr-FR" dirty="0"/>
              <a:t>sociale de l’Inde décrite par le </a:t>
            </a:r>
            <a:r>
              <a:rPr lang="fr-FR" dirty="0" smtClean="0"/>
              <a:t>groupe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1) Dominant </a:t>
            </a:r>
            <a:r>
              <a:rPr lang="fr-FR" dirty="0" err="1"/>
              <a:t>foreign</a:t>
            </a:r>
            <a:r>
              <a:rPr lang="fr-FR" dirty="0"/>
              <a:t> groups</a:t>
            </a:r>
            <a:endParaRPr lang="it-IT" dirty="0"/>
          </a:p>
          <a:p>
            <a:r>
              <a:rPr lang="fr-FR" dirty="0"/>
              <a:t>2) Dominant </a:t>
            </a:r>
            <a:r>
              <a:rPr lang="fr-FR" dirty="0" err="1"/>
              <a:t>indigenous</a:t>
            </a:r>
            <a:r>
              <a:rPr lang="fr-FR" dirty="0"/>
              <a:t> groups on the all-</a:t>
            </a:r>
            <a:r>
              <a:rPr lang="fr-FR" dirty="0" err="1"/>
              <a:t>India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it-IT" dirty="0"/>
          </a:p>
          <a:p>
            <a:r>
              <a:rPr lang="fr-FR" dirty="0"/>
              <a:t>3) Dominant </a:t>
            </a:r>
            <a:r>
              <a:rPr lang="fr-FR" dirty="0" err="1"/>
              <a:t>indigenous</a:t>
            </a:r>
            <a:r>
              <a:rPr lang="fr-FR" dirty="0"/>
              <a:t> groups </a:t>
            </a:r>
            <a:r>
              <a:rPr lang="fr-FR" dirty="0" err="1"/>
              <a:t>at</a:t>
            </a:r>
            <a:r>
              <a:rPr lang="fr-FR" dirty="0"/>
              <a:t> the </a:t>
            </a:r>
            <a:r>
              <a:rPr lang="fr-FR" dirty="0" err="1"/>
              <a:t>regional</a:t>
            </a:r>
            <a:r>
              <a:rPr lang="fr-FR" dirty="0"/>
              <a:t> and </a:t>
            </a:r>
            <a:r>
              <a:rPr lang="fr-FR" dirty="0" err="1"/>
              <a:t>loval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it-IT" dirty="0"/>
          </a:p>
          <a:p>
            <a:r>
              <a:rPr lang="fr-FR" dirty="0"/>
              <a:t>4) People or </a:t>
            </a:r>
            <a:r>
              <a:rPr lang="fr-FR" dirty="0" err="1"/>
              <a:t>subaltern</a:t>
            </a:r>
            <a:r>
              <a:rPr lang="fr-FR" dirty="0"/>
              <a:t> classes (concept différentiel = tous ce qui ne rentrent pas dans les premières trois catégories).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8992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Critiques adressées par </a:t>
            </a:r>
            <a:r>
              <a:rPr lang="fr-FR" dirty="0" err="1" smtClean="0"/>
              <a:t>Spivak</a:t>
            </a:r>
            <a:r>
              <a:rPr lang="fr-FR" dirty="0" smtClean="0"/>
              <a:t> au groupe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1) Emploi d’une méthodologie strictement marxiste (notions de classe et de lutte de classe)</a:t>
            </a:r>
          </a:p>
          <a:p>
            <a:r>
              <a:rPr lang="fr-FR" dirty="0" smtClean="0"/>
              <a:t>2) Essentialisme  </a:t>
            </a:r>
            <a:r>
              <a:rPr lang="fr-FR" dirty="0" smtClean="0">
                <a:sym typeface="Wingdings"/>
              </a:rPr>
              <a:t> ils cherchent une pure conscience subalterne analogue à la notion marxiste de conscience de classe  plutôt que chercher dans les archives la « conscience » irrécupérable des subalternes, il faudrait étudier les modalités de son effacement</a:t>
            </a:r>
          </a:p>
          <a:p>
            <a:r>
              <a:rPr lang="fr-FR" dirty="0" smtClean="0">
                <a:sym typeface="Wingdings"/>
              </a:rPr>
              <a:t>Subalterne = effet du discours dominant des élites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219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9444"/>
            <a:ext cx="8229600" cy="4926719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 smtClean="0"/>
              <a:t>Dans</a:t>
            </a:r>
            <a:r>
              <a:rPr lang="it-IT" dirty="0" smtClean="0"/>
              <a:t> ‘Can the </a:t>
            </a:r>
            <a:r>
              <a:rPr lang="it-IT" dirty="0" err="1" smtClean="0"/>
              <a:t>subaltern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‘, le subalterne </a:t>
            </a:r>
            <a:r>
              <a:rPr lang="it-IT" dirty="0" err="1" smtClean="0"/>
              <a:t>désigne</a:t>
            </a:r>
            <a:r>
              <a:rPr lang="it-IT" dirty="0" smtClean="0"/>
              <a:t> </a:t>
            </a:r>
            <a:r>
              <a:rPr lang="it-IT" dirty="0" err="1" smtClean="0"/>
              <a:t>surtout</a:t>
            </a:r>
            <a:r>
              <a:rPr lang="it-IT" dirty="0" smtClean="0"/>
              <a:t> la femme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tiers</a:t>
            </a:r>
            <a:r>
              <a:rPr lang="it-IT" dirty="0" smtClean="0"/>
              <a:t> monde</a:t>
            </a:r>
          </a:p>
          <a:p>
            <a:r>
              <a:rPr lang="it-IT" dirty="0" smtClean="0"/>
              <a:t>Elle est </a:t>
            </a:r>
            <a:r>
              <a:rPr lang="it-IT" dirty="0" err="1" smtClean="0"/>
              <a:t>doublement</a:t>
            </a:r>
            <a:r>
              <a:rPr lang="it-IT" dirty="0" smtClean="0"/>
              <a:t> </a:t>
            </a:r>
            <a:r>
              <a:rPr lang="it-IT" dirty="0" err="1" smtClean="0"/>
              <a:t>effacée</a:t>
            </a:r>
            <a:r>
              <a:rPr lang="it-IT" dirty="0" smtClean="0"/>
              <a:t> (à la fois par le </a:t>
            </a:r>
            <a:r>
              <a:rPr lang="it-IT" dirty="0" err="1" smtClean="0"/>
              <a:t>pouvoir</a:t>
            </a:r>
            <a:r>
              <a:rPr lang="it-IT" dirty="0" smtClean="0"/>
              <a:t> </a:t>
            </a:r>
            <a:r>
              <a:rPr lang="it-IT" dirty="0" err="1" smtClean="0"/>
              <a:t>colonial</a:t>
            </a:r>
            <a:r>
              <a:rPr lang="it-IT" dirty="0" smtClean="0"/>
              <a:t> et par le </a:t>
            </a:r>
            <a:r>
              <a:rPr lang="it-IT" dirty="0" err="1" smtClean="0"/>
              <a:t>pouvoir</a:t>
            </a:r>
            <a:r>
              <a:rPr lang="it-IT" dirty="0" smtClean="0"/>
              <a:t> patriarcale </a:t>
            </a:r>
            <a:r>
              <a:rPr lang="it-IT" dirty="0" err="1" smtClean="0"/>
              <a:t>local</a:t>
            </a:r>
            <a:r>
              <a:rPr lang="it-IT" dirty="0" smtClean="0"/>
              <a:t>)</a:t>
            </a:r>
          </a:p>
          <a:p>
            <a:r>
              <a:rPr lang="fr-FR" dirty="0"/>
              <a:t>« </a:t>
            </a:r>
            <a:r>
              <a:rPr lang="fr-FR" dirty="0" err="1"/>
              <a:t>Within</a:t>
            </a:r>
            <a:r>
              <a:rPr lang="fr-FR" dirty="0"/>
              <a:t> the </a:t>
            </a:r>
            <a:r>
              <a:rPr lang="fr-FR" dirty="0" err="1"/>
              <a:t>effaced</a:t>
            </a:r>
            <a:r>
              <a:rPr lang="fr-FR" dirty="0"/>
              <a:t> </a:t>
            </a:r>
            <a:r>
              <a:rPr lang="fr-FR" dirty="0" err="1"/>
              <a:t>itinerary</a:t>
            </a:r>
            <a:r>
              <a:rPr lang="fr-FR" dirty="0"/>
              <a:t> of the </a:t>
            </a:r>
            <a:r>
              <a:rPr lang="fr-FR" dirty="0" err="1"/>
              <a:t>subaltern</a:t>
            </a:r>
            <a:r>
              <a:rPr lang="fr-FR" dirty="0"/>
              <a:t> </a:t>
            </a:r>
            <a:r>
              <a:rPr lang="fr-FR" dirty="0" err="1"/>
              <a:t>subject</a:t>
            </a:r>
            <a:r>
              <a:rPr lang="fr-FR" dirty="0"/>
              <a:t>, the </a:t>
            </a:r>
            <a:r>
              <a:rPr lang="fr-FR" dirty="0" err="1"/>
              <a:t>track</a:t>
            </a:r>
            <a:r>
              <a:rPr lang="fr-FR" dirty="0"/>
              <a:t> of </a:t>
            </a:r>
            <a:r>
              <a:rPr lang="fr-FR" dirty="0" err="1"/>
              <a:t>sexual</a:t>
            </a:r>
            <a:r>
              <a:rPr lang="fr-FR" dirty="0"/>
              <a:t> </a:t>
            </a:r>
            <a:r>
              <a:rPr lang="fr-FR" dirty="0" err="1"/>
              <a:t>difference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doubly</a:t>
            </a:r>
            <a:r>
              <a:rPr lang="fr-FR" dirty="0"/>
              <a:t> </a:t>
            </a:r>
            <a:r>
              <a:rPr lang="fr-FR" dirty="0" err="1"/>
              <a:t>effaced</a:t>
            </a:r>
            <a:r>
              <a:rPr lang="fr-FR" dirty="0"/>
              <a:t>. […] </a:t>
            </a:r>
            <a:r>
              <a:rPr lang="fr-FR" dirty="0" err="1"/>
              <a:t>Both</a:t>
            </a:r>
            <a:r>
              <a:rPr lang="fr-FR" dirty="0"/>
              <a:t> as </a:t>
            </a:r>
            <a:r>
              <a:rPr lang="fr-FR" dirty="0" err="1"/>
              <a:t>object</a:t>
            </a:r>
            <a:r>
              <a:rPr lang="fr-FR" dirty="0"/>
              <a:t> of </a:t>
            </a:r>
            <a:r>
              <a:rPr lang="fr-FR" dirty="0" err="1"/>
              <a:t>colonialist</a:t>
            </a:r>
            <a:r>
              <a:rPr lang="fr-FR" dirty="0"/>
              <a:t> </a:t>
            </a:r>
            <a:r>
              <a:rPr lang="fr-FR" dirty="0" err="1"/>
              <a:t>historiography</a:t>
            </a:r>
            <a:r>
              <a:rPr lang="fr-FR" dirty="0"/>
              <a:t> </a:t>
            </a:r>
            <a:r>
              <a:rPr lang="fr-FR" dirty="0" smtClean="0"/>
              <a:t>and </a:t>
            </a:r>
            <a:r>
              <a:rPr lang="fr-FR" dirty="0"/>
              <a:t>as </a:t>
            </a:r>
            <a:r>
              <a:rPr lang="fr-FR" dirty="0" err="1"/>
              <a:t>subject</a:t>
            </a:r>
            <a:r>
              <a:rPr lang="fr-FR" dirty="0"/>
              <a:t> of </a:t>
            </a:r>
            <a:r>
              <a:rPr lang="fr-FR" dirty="0" err="1"/>
              <a:t>insurgency</a:t>
            </a:r>
            <a:r>
              <a:rPr lang="fr-FR" dirty="0"/>
              <a:t>, the </a:t>
            </a:r>
            <a:r>
              <a:rPr lang="fr-FR" dirty="0" err="1"/>
              <a:t>ideological</a:t>
            </a:r>
            <a:r>
              <a:rPr lang="fr-FR" dirty="0"/>
              <a:t> construction of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keeps</a:t>
            </a:r>
            <a:r>
              <a:rPr lang="fr-FR" dirty="0"/>
              <a:t> the male dominant </a:t>
            </a:r>
            <a:r>
              <a:rPr lang="fr-FR" dirty="0" smtClean="0"/>
              <a:t>» (p. 82)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566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Représentation </a:t>
            </a:r>
          </a:p>
          <a:p>
            <a:r>
              <a:rPr lang="fr-FR" dirty="0" smtClean="0"/>
              <a:t>1) </a:t>
            </a:r>
            <a:r>
              <a:rPr lang="fr-FR" i="1" dirty="0" err="1" smtClean="0"/>
              <a:t>vertreten</a:t>
            </a:r>
            <a:r>
              <a:rPr lang="fr-FR" i="1" dirty="0" smtClean="0"/>
              <a:t> </a:t>
            </a:r>
            <a:r>
              <a:rPr lang="fr-FR" dirty="0" smtClean="0"/>
              <a:t>(au sens politique = parler au nom de)</a:t>
            </a:r>
          </a:p>
          <a:p>
            <a:r>
              <a:rPr lang="fr-FR" dirty="0" smtClean="0"/>
              <a:t>2) </a:t>
            </a:r>
            <a:r>
              <a:rPr lang="fr-FR" i="1" dirty="0" err="1" smtClean="0"/>
              <a:t>Darstellen</a:t>
            </a:r>
            <a:r>
              <a:rPr lang="fr-FR" i="1" dirty="0" smtClean="0"/>
              <a:t> </a:t>
            </a:r>
            <a:r>
              <a:rPr lang="fr-FR" dirty="0" smtClean="0"/>
              <a:t>(au sens esthétique et littéraire = </a:t>
            </a:r>
            <a:r>
              <a:rPr lang="fr-FR" dirty="0" err="1" smtClean="0"/>
              <a:t>re-présentation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Ils s’impliquent l’un l’</a:t>
            </a:r>
            <a:r>
              <a:rPr lang="fr-FR" dirty="0" err="1" smtClean="0"/>
              <a:t>altre</a:t>
            </a:r>
            <a:endParaRPr lang="fr-FR" dirty="0" smtClean="0"/>
          </a:p>
          <a:p>
            <a:r>
              <a:rPr lang="fr-FR" dirty="0" smtClean="0"/>
              <a:t>Aucune forme de représentation politique (</a:t>
            </a:r>
            <a:r>
              <a:rPr lang="fr-FR" dirty="0" err="1" smtClean="0"/>
              <a:t>vertreten</a:t>
            </a:r>
            <a:r>
              <a:rPr lang="fr-FR" dirty="0" smtClean="0"/>
              <a:t>) n’est possible sans la constitution d’un sujet politique cohérent (</a:t>
            </a:r>
            <a:r>
              <a:rPr lang="fr-FR" dirty="0" err="1" smtClean="0"/>
              <a:t>darstellen</a:t>
            </a:r>
            <a:r>
              <a:rPr lang="fr-FR" dirty="0" smtClean="0"/>
              <a:t>) / vice-versa, l’attribution d’une identité collective aux subalternes engage l’intellectuel qui est à l’origine de cette représentation (</a:t>
            </a:r>
            <a:r>
              <a:rPr lang="fr-FR" dirty="0" err="1" smtClean="0"/>
              <a:t>darstellen</a:t>
            </a:r>
            <a:r>
              <a:rPr lang="fr-FR" dirty="0" smtClean="0"/>
              <a:t>) dans une opération de médiation, représentation politique (</a:t>
            </a:r>
            <a:r>
              <a:rPr lang="fr-FR" dirty="0" err="1" smtClean="0"/>
              <a:t>vertreten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1761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8556"/>
            <a:ext cx="8229600" cy="5547607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La Rani de </a:t>
            </a:r>
            <a:r>
              <a:rPr lang="fr-FR" dirty="0" err="1" smtClean="0"/>
              <a:t>Sirmur</a:t>
            </a:r>
            <a:r>
              <a:rPr lang="fr-FR" dirty="0" smtClean="0"/>
              <a:t> </a:t>
            </a:r>
          </a:p>
          <a:p>
            <a:r>
              <a:rPr lang="fr-FR" dirty="0" smtClean="0"/>
              <a:t>Analogie avec Tituba </a:t>
            </a:r>
          </a:p>
          <a:p>
            <a:r>
              <a:rPr lang="fr-FR" dirty="0" smtClean="0"/>
              <a:t>Doublement effacée par le pouvoir </a:t>
            </a:r>
          </a:p>
          <a:p>
            <a:r>
              <a:rPr lang="fr-FR" dirty="0" smtClean="0"/>
              <a:t>‘White men are </a:t>
            </a:r>
            <a:r>
              <a:rPr lang="fr-FR" dirty="0" err="1" smtClean="0"/>
              <a:t>saving</a:t>
            </a:r>
            <a:r>
              <a:rPr lang="fr-FR" dirty="0" smtClean="0"/>
              <a:t> </a:t>
            </a:r>
            <a:r>
              <a:rPr lang="fr-FR" dirty="0" err="1" smtClean="0"/>
              <a:t>brown</a:t>
            </a:r>
            <a:r>
              <a:rPr lang="fr-FR" dirty="0" smtClean="0"/>
              <a:t> </a:t>
            </a:r>
            <a:r>
              <a:rPr lang="fr-FR" dirty="0" err="1" smtClean="0"/>
              <a:t>women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brown</a:t>
            </a:r>
            <a:r>
              <a:rPr lang="fr-FR" dirty="0" smtClean="0"/>
              <a:t> men‘ </a:t>
            </a:r>
            <a:r>
              <a:rPr lang="fr-FR" dirty="0" smtClean="0">
                <a:sym typeface="Wingdings"/>
              </a:rPr>
              <a:t> ‘the </a:t>
            </a:r>
            <a:r>
              <a:rPr lang="fr-FR" dirty="0" err="1" smtClean="0">
                <a:sym typeface="Wingdings"/>
              </a:rPr>
              <a:t>women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actually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want</a:t>
            </a:r>
            <a:r>
              <a:rPr lang="fr-FR" dirty="0" smtClean="0">
                <a:sym typeface="Wingdings"/>
              </a:rPr>
              <a:t> to die‘</a:t>
            </a:r>
          </a:p>
          <a:p>
            <a:r>
              <a:rPr lang="fr-FR" dirty="0" smtClean="0">
                <a:sym typeface="Wingdings"/>
              </a:rPr>
              <a:t>‘the </a:t>
            </a:r>
            <a:r>
              <a:rPr lang="fr-FR" dirty="0" err="1" smtClean="0">
                <a:sym typeface="Wingdings"/>
              </a:rPr>
              <a:t>two</a:t>
            </a:r>
            <a:r>
              <a:rPr lang="fr-FR" dirty="0" smtClean="0">
                <a:sym typeface="Wingdings"/>
              </a:rPr>
              <a:t> sentences go a long </a:t>
            </a:r>
            <a:r>
              <a:rPr lang="fr-FR" dirty="0" err="1" smtClean="0">
                <a:sym typeface="Wingdings"/>
              </a:rPr>
              <a:t>way</a:t>
            </a:r>
            <a:r>
              <a:rPr lang="fr-FR" dirty="0" smtClean="0">
                <a:sym typeface="Wingdings"/>
              </a:rPr>
              <a:t> to </a:t>
            </a:r>
            <a:r>
              <a:rPr lang="fr-FR" dirty="0" err="1" smtClean="0">
                <a:sym typeface="Wingdings"/>
              </a:rPr>
              <a:t>legitimize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each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other</a:t>
            </a:r>
            <a:r>
              <a:rPr lang="fr-FR" dirty="0" smtClean="0">
                <a:sym typeface="Wingdings"/>
              </a:rPr>
              <a:t>. One </a:t>
            </a:r>
            <a:r>
              <a:rPr lang="fr-FR" dirty="0" err="1" smtClean="0">
                <a:sym typeface="Wingdings"/>
              </a:rPr>
              <a:t>never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encounters</a:t>
            </a:r>
            <a:r>
              <a:rPr lang="fr-FR" dirty="0" smtClean="0">
                <a:sym typeface="Wingdings"/>
              </a:rPr>
              <a:t> the </a:t>
            </a:r>
            <a:r>
              <a:rPr lang="fr-FR" dirty="0" err="1" smtClean="0">
                <a:sym typeface="Wingdings"/>
              </a:rPr>
              <a:t>testimony</a:t>
            </a:r>
            <a:r>
              <a:rPr lang="fr-FR" dirty="0" smtClean="0">
                <a:sym typeface="Wingdings"/>
              </a:rPr>
              <a:t> of the </a:t>
            </a:r>
            <a:r>
              <a:rPr lang="fr-FR" dirty="0" err="1" smtClean="0">
                <a:sym typeface="Wingdings"/>
              </a:rPr>
              <a:t>women’s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voice-consciousness</a:t>
            </a:r>
            <a:r>
              <a:rPr lang="fr-FR" dirty="0" smtClean="0">
                <a:sym typeface="Wingdings"/>
              </a:rPr>
              <a:t>‘</a:t>
            </a:r>
          </a:p>
          <a:p>
            <a:r>
              <a:rPr lang="fr-FR" dirty="0" smtClean="0">
                <a:sym typeface="Wingdings"/>
              </a:rPr>
              <a:t>D’un coté = femme indigène = objet fragile à protéger</a:t>
            </a:r>
          </a:p>
          <a:p>
            <a:r>
              <a:rPr lang="fr-FR" dirty="0" smtClean="0">
                <a:sym typeface="Wingdings"/>
              </a:rPr>
              <a:t>De l’autre = femme vertueuse qui s’immole pour son mari = objet au service de son époux </a:t>
            </a:r>
          </a:p>
          <a:p>
            <a:r>
              <a:rPr lang="fr-FR" dirty="0" err="1" smtClean="0">
                <a:sym typeface="Wingdings"/>
              </a:rPr>
              <a:t>Vertreten</a:t>
            </a:r>
            <a:r>
              <a:rPr lang="fr-FR" dirty="0" smtClean="0">
                <a:sym typeface="Wingdings"/>
              </a:rPr>
              <a:t> et </a:t>
            </a:r>
            <a:r>
              <a:rPr lang="fr-FR" dirty="0" err="1" smtClean="0">
                <a:sym typeface="Wingdings"/>
              </a:rPr>
              <a:t>darstellen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0210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Histoire de </a:t>
            </a:r>
            <a:r>
              <a:rPr lang="it-IT" dirty="0" err="1" smtClean="0"/>
              <a:t>Bhubaneswari</a:t>
            </a:r>
            <a:r>
              <a:rPr lang="it-IT" dirty="0" smtClean="0"/>
              <a:t> </a:t>
            </a:r>
            <a:r>
              <a:rPr lang="it-IT" dirty="0" err="1" smtClean="0"/>
              <a:t>Bhaduri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Tentative</a:t>
            </a:r>
            <a:r>
              <a:rPr lang="it-IT" dirty="0" smtClean="0"/>
              <a:t> de </a:t>
            </a:r>
            <a:r>
              <a:rPr lang="it-IT" dirty="0" err="1" smtClean="0"/>
              <a:t>réécrire</a:t>
            </a:r>
            <a:r>
              <a:rPr lang="it-IT" dirty="0" smtClean="0"/>
              <a:t> ‘the social text of sati-suicide in an </a:t>
            </a:r>
            <a:r>
              <a:rPr lang="it-IT" dirty="0" err="1" smtClean="0"/>
              <a:t>interventionist</a:t>
            </a:r>
            <a:r>
              <a:rPr lang="it-IT" dirty="0" smtClean="0"/>
              <a:t> way‘</a:t>
            </a:r>
          </a:p>
          <a:p>
            <a:r>
              <a:rPr lang="it-IT" dirty="0" err="1" smtClean="0"/>
              <a:t>Conclusion</a:t>
            </a:r>
            <a:r>
              <a:rPr lang="it-IT" dirty="0"/>
              <a:t> </a:t>
            </a:r>
            <a:r>
              <a:rPr lang="it-IT" dirty="0" smtClean="0"/>
              <a:t>‘the </a:t>
            </a:r>
            <a:r>
              <a:rPr lang="it-IT" dirty="0" err="1" smtClean="0"/>
              <a:t>subaltern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</a:t>
            </a:r>
            <a:r>
              <a:rPr lang="it-IT" dirty="0" err="1" smtClean="0"/>
              <a:t>speak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when</a:t>
            </a:r>
            <a:r>
              <a:rPr lang="it-IT" dirty="0" smtClean="0"/>
              <a:t> the </a:t>
            </a:r>
            <a:r>
              <a:rPr lang="it-IT" dirty="0" err="1" smtClean="0"/>
              <a:t>subaltern</a:t>
            </a:r>
            <a:r>
              <a:rPr lang="it-IT" dirty="0" smtClean="0"/>
              <a:t> </a:t>
            </a:r>
            <a:r>
              <a:rPr lang="it-IT" dirty="0" err="1" smtClean="0"/>
              <a:t>makes</a:t>
            </a:r>
            <a:r>
              <a:rPr lang="it-IT" dirty="0" smtClean="0"/>
              <a:t> an </a:t>
            </a:r>
            <a:r>
              <a:rPr lang="it-IT" dirty="0" err="1" smtClean="0"/>
              <a:t>effort</a:t>
            </a:r>
            <a:r>
              <a:rPr lang="it-IT" dirty="0" smtClean="0"/>
              <a:t> to the </a:t>
            </a:r>
            <a:r>
              <a:rPr lang="it-IT" dirty="0" err="1" smtClean="0"/>
              <a:t>death</a:t>
            </a:r>
            <a:r>
              <a:rPr lang="it-IT" dirty="0" smtClean="0"/>
              <a:t> to </a:t>
            </a:r>
            <a:r>
              <a:rPr lang="it-IT" dirty="0" err="1" smtClean="0"/>
              <a:t>speak</a:t>
            </a:r>
            <a:r>
              <a:rPr lang="it-IT" dirty="0" smtClean="0"/>
              <a:t>,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be </a:t>
            </a:r>
            <a:r>
              <a:rPr lang="it-IT" dirty="0" err="1" smtClean="0"/>
              <a:t>able</a:t>
            </a:r>
            <a:r>
              <a:rPr lang="it-IT" dirty="0" smtClean="0"/>
              <a:t> to be </a:t>
            </a:r>
            <a:r>
              <a:rPr lang="it-IT" dirty="0" err="1" smtClean="0"/>
              <a:t>heard</a:t>
            </a:r>
            <a:r>
              <a:rPr lang="it-IT" dirty="0" smtClean="0"/>
              <a:t>‘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609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473</Words>
  <Application>Microsoft Macintosh PowerPoint</Application>
  <PresentationFormat>Presentazione su schermo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6-Subalternité, voix et représentation</vt:lpstr>
      <vt:lpstr>Presentazione di PowerPoint</vt:lpstr>
      <vt:lpstr>Guha</vt:lpstr>
      <vt:lpstr>Stratification sociale de l’Inde décrite par le groupe</vt:lpstr>
      <vt:lpstr>Critiques adressées par Spivak au groupe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6-Subalternité, voix et représentation</dc:title>
  <dc:creator>Chiara Mengozzi</dc:creator>
  <cp:lastModifiedBy>Chiara Mengozzi</cp:lastModifiedBy>
  <cp:revision>34</cp:revision>
  <dcterms:created xsi:type="dcterms:W3CDTF">2018-04-04T09:00:26Z</dcterms:created>
  <dcterms:modified xsi:type="dcterms:W3CDTF">2018-04-04T09:49:27Z</dcterms:modified>
</cp:coreProperties>
</file>