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257" r:id="rId4"/>
    <p:sldId id="263" r:id="rId5"/>
    <p:sldId id="258" r:id="rId6"/>
    <p:sldId id="264" r:id="rId7"/>
    <p:sldId id="265" r:id="rId8"/>
    <p:sldId id="260" r:id="rId9"/>
    <p:sldId id="268" r:id="rId10"/>
    <p:sldId id="261" r:id="rId11"/>
    <p:sldId id="259" r:id="rId12"/>
    <p:sldId id="262" r:id="rId13"/>
    <p:sldId id="26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ronika SN" initials="VS" lastIdx="1" clrIdx="0">
    <p:extLst>
      <p:ext uri="{19B8F6BF-5375-455C-9EA6-DF929625EA0E}">
        <p15:presenceInfo xmlns:p15="http://schemas.microsoft.com/office/powerpoint/2012/main" userId="c8d1e214591e741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BF6-8C9D-4D12-86D3-187BFDA2169C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E455E-CD8A-4A1F-A7AF-2BF0883546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63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957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08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8731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3940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7328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География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D224EA8-8B34-FEF7-7F92-4B66CB3E282B}"/>
              </a:ext>
            </a:extLst>
          </p:cNvPr>
          <p:cNvSpPr txBox="1"/>
          <p:nvPr/>
        </p:nvSpPr>
        <p:spPr>
          <a:xfrm>
            <a:off x="2876203" y="786938"/>
            <a:ext cx="3402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Что Вы узнали о Кавказе?</a:t>
            </a:r>
            <a:endParaRPr lang="cs-CZ" sz="2000" b="1" dirty="0"/>
          </a:p>
        </p:txBody>
      </p:sp>
      <p:pic>
        <p:nvPicPr>
          <p:cNvPr id="3" name="90__20North_20Caucasus">
            <a:hlinkClick r:id="" action="ppaction://media"/>
            <a:extLst>
              <a:ext uri="{FF2B5EF4-FFF2-40B4-BE49-F238E27FC236}">
                <a16:creationId xmlns:a16="http://schemas.microsoft.com/office/drawing/2014/main" id="{B965559B-4224-18CE-AFF2-D3B11663C1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65806" y="1549572"/>
            <a:ext cx="883285" cy="88328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EAD8418-8AB5-1B01-93E9-9DC1123CD6AA}"/>
              </a:ext>
            </a:extLst>
          </p:cNvPr>
          <p:cNvSpPr txBox="1"/>
          <p:nvPr/>
        </p:nvSpPr>
        <p:spPr>
          <a:xfrm>
            <a:off x="182880" y="228078"/>
            <a:ext cx="6096000" cy="392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6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2140354" y="792481"/>
            <a:ext cx="733182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3836DDE-CD12-519E-9AC4-6B7EF04B7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0354" y="1852081"/>
            <a:ext cx="8983287" cy="188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Географическое положение как преимущество / слабое место страны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Столица и регионы: разные модели жизни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ru-RU" sz="2000" dirty="0">
                <a:latin typeface="Arial" panose="020B0604020202020204" pitchFamily="34" charset="0"/>
              </a:rPr>
              <a:t>Уровень и условия жизни в столице и в регионах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Туризм как результат географического разнообразия</a:t>
            </a: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55B747F-95EA-F312-4148-71ABEBC4256D}"/>
              </a:ext>
            </a:extLst>
          </p:cNvPr>
          <p:cNvSpPr txBox="1"/>
          <p:nvPr/>
        </p:nvSpPr>
        <p:spPr>
          <a:xfrm>
            <a:off x="185651" y="259323"/>
            <a:ext cx="118206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“География” </a:t>
            </a: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825F6B1-8250-AF91-EF8A-4413663ED35F}"/>
              </a:ext>
            </a:extLst>
          </p:cNvPr>
          <p:cNvSpPr txBox="1"/>
          <p:nvPr/>
        </p:nvSpPr>
        <p:spPr>
          <a:xfrm>
            <a:off x="249382" y="946831"/>
            <a:ext cx="11756967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/>
              <a:t>Географические понятия:</a:t>
            </a:r>
            <a:br>
              <a:rPr lang="ru-RU" sz="2000" dirty="0"/>
            </a:br>
            <a:r>
              <a:rPr lang="ru-RU" sz="2000" dirty="0"/>
              <a:t>география, территория, площадь, граница, центр, регион, край, часть страны, столица, город, население, карта</a:t>
            </a:r>
          </a:p>
          <a:p>
            <a:pPr>
              <a:buNone/>
            </a:pPr>
            <a:r>
              <a:rPr lang="ru-RU" sz="2000" b="1" dirty="0"/>
              <a:t>Природа и ландшафт:</a:t>
            </a:r>
            <a:br>
              <a:rPr lang="ru-RU" sz="2000" dirty="0"/>
            </a:br>
            <a:r>
              <a:rPr lang="ru-RU" sz="2000" dirty="0"/>
              <a:t>горы, река, лес, равнина, долина, пещера, заповедник, ландшафт, природа, климат, погода</a:t>
            </a:r>
          </a:p>
          <a:p>
            <a:pPr>
              <a:buNone/>
            </a:pPr>
            <a:r>
              <a:rPr lang="ru-RU" sz="2000" b="1" dirty="0"/>
              <a:t>Объекты и места:</a:t>
            </a:r>
            <a:br>
              <a:rPr lang="ru-RU" sz="2000" dirty="0"/>
            </a:br>
            <a:r>
              <a:rPr lang="ru-RU" sz="2000" dirty="0"/>
              <a:t>страна, республика, Европа, столица, туристический центр, национальный парк, населённый пункт</a:t>
            </a:r>
          </a:p>
          <a:p>
            <a:pPr>
              <a:buNone/>
            </a:pPr>
            <a:r>
              <a:rPr lang="ru-RU" sz="2000" b="1" dirty="0"/>
              <a:t>Люди и общество:</a:t>
            </a:r>
            <a:br>
              <a:rPr lang="ru-RU" sz="2000" dirty="0"/>
            </a:br>
            <a:r>
              <a:rPr lang="ru-RU" sz="2000" dirty="0"/>
              <a:t>народ, нация, жители, население, турист, гид, культура, язык, традиция</a:t>
            </a:r>
          </a:p>
          <a:p>
            <a:pPr>
              <a:buNone/>
            </a:pPr>
            <a:r>
              <a:rPr lang="ru-RU" sz="2000" b="1" dirty="0"/>
              <a:t>Действия:</a:t>
            </a:r>
            <a:br>
              <a:rPr lang="ru-RU" sz="2000" dirty="0"/>
            </a:br>
            <a:r>
              <a:rPr lang="ru-RU" sz="2000" dirty="0"/>
              <a:t>находиться, граничить, протекать, располагаться, жить, путешествовать, посещать, исследовать, развиваться</a:t>
            </a:r>
          </a:p>
          <a:p>
            <a:pPr>
              <a:buNone/>
            </a:pPr>
            <a:r>
              <a:rPr lang="ru-RU" sz="2000" b="1" dirty="0"/>
              <a:t>Прилагательные:</a:t>
            </a:r>
            <a:br>
              <a:rPr lang="ru-RU" sz="2000" dirty="0"/>
            </a:br>
            <a:r>
              <a:rPr lang="ru-RU" sz="2000" dirty="0"/>
              <a:t>центральный, крупный, высокий, красивый, разнообразный, исторический, популярный, природный, туристический</a:t>
            </a:r>
          </a:p>
          <a:p>
            <a:pPr>
              <a:buNone/>
            </a:pPr>
            <a:r>
              <a:rPr lang="ru-RU" sz="2000" b="1" dirty="0"/>
              <a:t>Понятия:</a:t>
            </a:r>
            <a:br>
              <a:rPr lang="ru-RU" sz="2000" dirty="0"/>
            </a:br>
            <a:r>
              <a:rPr lang="ru-RU" sz="2000" dirty="0"/>
              <a:t>экономика, торговля, образование, туризм, связи, история, развитие, идентичность</a:t>
            </a:r>
          </a:p>
        </p:txBody>
      </p:sp>
    </p:spTree>
    <p:extLst>
      <p:ext uri="{BB962C8B-B14F-4D97-AF65-F5344CB8AC3E}">
        <p14:creationId xmlns:p14="http://schemas.microsoft.com/office/powerpoint/2010/main" val="3398752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B58792A-0317-BA30-02AE-314ABC6197D4}"/>
              </a:ext>
            </a:extLst>
          </p:cNvPr>
          <p:cNvSpPr txBox="1"/>
          <p:nvPr/>
        </p:nvSpPr>
        <p:spPr>
          <a:xfrm>
            <a:off x="737060" y="751503"/>
            <a:ext cx="9326881" cy="4549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 язык (ПИСЬМЕННОЕ ДОМАШНЕЕ ЗАДАНИЕ)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Česká republika leží ve střední Evropě.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 severu sousedí s Polskem a na jihu s Rakouskem.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Praha je hlavní a největší město naší země.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 Itálii je v létě velmi horké počasí.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Dunaj je nejdelší řeka, která protéká Slovenskem.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 západě Čech jsou krásné hory </a:t>
            </a:r>
            <a:r>
              <a:rPr lang="bg-BG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hluboké lesy.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Chtěl bych navštívit Island, protože tam jsou sopky a ledovce.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Afrika je velmi velký kontinent s mnoha pouštěmi.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Sněžka je nejvyšší hora v České republice.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 České republice je mírné klima a čtyři roční období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Žijeme v moderním městě blízko velkého jezera.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 mapě vidím lesy, hory, řeky a města.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Cesta k oceánu trvá letadlem asi deset hodin.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24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59A85B4-885E-1DD8-322D-BEAD28695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982" y="1612670"/>
            <a:ext cx="9863615" cy="413129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80CEE97D-5375-A86C-A8B2-8B8F156C2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9951" y="0"/>
            <a:ext cx="5182049" cy="345673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B674E37-787A-EDE6-7824-A6EFAB59E868}"/>
              </a:ext>
            </a:extLst>
          </p:cNvPr>
          <p:cNvSpPr txBox="1"/>
          <p:nvPr/>
        </p:nvSpPr>
        <p:spPr>
          <a:xfrm>
            <a:off x="11200015" y="3580015"/>
            <a:ext cx="919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1930</a:t>
            </a:r>
            <a:endParaRPr lang="cs-CZ" sz="2400" b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3B2C19B-DD57-F3A0-4E01-752BD0693F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79252"/>
            <a:ext cx="2382982" cy="178723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6174B21-EC36-7914-F2CD-E3DE77A132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7012249" cy="202276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A6D5F49-E470-6896-B82E-7F9481EDA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0233" y="5349642"/>
            <a:ext cx="4156364" cy="150835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643FB86-94EF-F02C-C199-85ACD552D6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4125855"/>
            <a:ext cx="5120640" cy="277534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0324D49E-F933-04C6-FD9A-9E650C64333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13544"/>
          <a:stretch>
            <a:fillRect/>
          </a:stretch>
        </p:blipFill>
        <p:spPr>
          <a:xfrm>
            <a:off x="5120641" y="5149185"/>
            <a:ext cx="2969591" cy="170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09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E190BC4-3B4E-EC3C-1348-19521689BE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381" t="27636" r="24565" b="10060"/>
          <a:stretch>
            <a:fillRect/>
          </a:stretch>
        </p:blipFill>
        <p:spPr>
          <a:xfrm>
            <a:off x="0" y="131216"/>
            <a:ext cx="8628417" cy="648392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B858B51-C60A-C07E-2E74-992671CE99C7}"/>
              </a:ext>
            </a:extLst>
          </p:cNvPr>
          <p:cNvSpPr txBox="1"/>
          <p:nvPr/>
        </p:nvSpPr>
        <p:spPr>
          <a:xfrm>
            <a:off x="9515302" y="197719"/>
            <a:ext cx="18953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000" b="1" i="0" u="none" strike="noStrike" baseline="0" dirty="0">
                <a:latin typeface="SkolarPE-Bold"/>
              </a:rPr>
              <a:t>ГЕОГРАФИЯ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380BEA0-0940-AEDF-0208-48BC531072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59" t="44120" r="24851" b="6829"/>
          <a:stretch>
            <a:fillRect/>
          </a:stretch>
        </p:blipFill>
        <p:spPr>
          <a:xfrm>
            <a:off x="99751" y="185650"/>
            <a:ext cx="8548006" cy="513726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A8DB608-D8EB-62D2-2C5A-AD14D4E3EA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469" t="25535" r="27002" b="59919"/>
          <a:stretch>
            <a:fillRect/>
          </a:stretch>
        </p:blipFill>
        <p:spPr>
          <a:xfrm>
            <a:off x="99751" y="5199657"/>
            <a:ext cx="8304348" cy="147269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1FA37A4-D87F-F56E-2ECD-E43B1FC64882}"/>
              </a:ext>
            </a:extLst>
          </p:cNvPr>
          <p:cNvSpPr txBox="1"/>
          <p:nvPr/>
        </p:nvSpPr>
        <p:spPr>
          <a:xfrm>
            <a:off x="8839199" y="65130"/>
            <a:ext cx="3197630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900" b="1" i="0" u="none" strike="noStrike" baseline="0" dirty="0">
                <a:latin typeface="SkolarPE"/>
              </a:rPr>
              <a:t>С какими государствами граничит Чешская республика?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900" b="1" i="0" u="none" strike="noStrike" baseline="0" dirty="0">
                <a:latin typeface="SkolarPE"/>
              </a:rPr>
              <a:t>Как называется самая высокая гора в Чехии?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900" b="1" i="0" u="none" strike="noStrike" baseline="0" dirty="0">
                <a:latin typeface="SkolarPE"/>
              </a:rPr>
              <a:t>Какие народы живут в Чехии?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900" b="1" i="0" u="none" strike="noStrike" baseline="0" dirty="0">
                <a:latin typeface="SkolarPE"/>
              </a:rPr>
              <a:t>Сколько человек живет в Праге?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900" b="1" i="0" u="none" strike="noStrike" baseline="0" dirty="0">
                <a:latin typeface="SkolarPE"/>
              </a:rPr>
              <a:t>Какой город является вторым по величине после Праги?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bg-BG" sz="1900" b="1" i="0" u="none" strike="noStrike" baseline="0" dirty="0">
                <a:latin typeface="SkolarPE"/>
              </a:rPr>
              <a:t>Какой ландшафт в Чехии?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900" b="1" i="0" u="none" strike="noStrike" baseline="0" dirty="0">
                <a:latin typeface="SkolarPE"/>
              </a:rPr>
              <a:t>В какой части страны находится ≪курортный треугольник≫?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bg-BG" sz="1900" b="1" i="0" u="none" strike="noStrike" baseline="0" dirty="0">
                <a:latin typeface="SkolarPE"/>
              </a:rPr>
              <a:t>Назовите крупные города Чехии.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900" b="1" dirty="0"/>
              <a:t>Какие реки в Чехии являются судоходными?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bg-BG" sz="1900" b="1" dirty="0"/>
              <a:t>Какой климат в Чехии?</a:t>
            </a:r>
            <a:endParaRPr lang="cs-CZ" sz="1900" b="1" dirty="0"/>
          </a:p>
        </p:txBody>
      </p:sp>
    </p:spTree>
    <p:extLst>
      <p:ext uri="{BB962C8B-B14F-4D97-AF65-F5344CB8AC3E}">
        <p14:creationId xmlns:p14="http://schemas.microsoft.com/office/powerpoint/2010/main" val="714126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79" y="129155"/>
            <a:ext cx="10396451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BE0D39A-49D3-805A-C169-B89E06F4B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5" y="3429884"/>
            <a:ext cx="11743114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4ADBD88-D24B-2C89-F101-947CD0C6EE75}"/>
              </a:ext>
            </a:extLst>
          </p:cNvPr>
          <p:cNvSpPr txBox="1"/>
          <p:nvPr/>
        </p:nvSpPr>
        <p:spPr>
          <a:xfrm>
            <a:off x="748145" y="974264"/>
            <a:ext cx="10396451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Считаете ли Вы Прагу лучшим городом для учёбы в Чехии? Почему да или почему нет? Где, по-вашему, студенту жить комфортнее: в большом городе или в небольшом чешском городе?</a:t>
            </a:r>
          </a:p>
          <a:p>
            <a:pPr>
              <a:buFont typeface="+mj-lt"/>
              <a:buAutoNum type="arabicPeriod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Какие регионы Чехии Вам кажутся самыми интересными для путешествий?</a:t>
            </a:r>
          </a:p>
          <a:p>
            <a:pPr>
              <a:buFont typeface="+mj-lt"/>
              <a:buAutoNum type="arabicPeriod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Хотели бы Вы после учёбы жить в Праге или в другом чешском городе / деревне? Почему? Чувствуете ли Вы разницу между жизнью в столице и в регионах Чехии?</a:t>
            </a:r>
          </a:p>
          <a:p>
            <a:pPr>
              <a:buFont typeface="+mj-lt"/>
              <a:buAutoNum type="arabicPeriod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Как климат и погода в Чехии влияют на образ жизни в разных регионах, если сравнить это с другими странами?</a:t>
            </a:r>
          </a:p>
          <a:p>
            <a:pPr>
              <a:buFont typeface="+mj-lt"/>
              <a:buAutoNum type="arabicPeriod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Какие места в Чехии помогают Вам отдыхать и восстанавливаться? Какие места в Чехии Вы бы посоветовали посетить другим студентам?</a:t>
            </a:r>
          </a:p>
          <a:p>
            <a:pPr>
              <a:buFont typeface="+mj-lt"/>
              <a:buAutoNum type="arabicPeriod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Выберите один чешский город и расскажите о нем.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73993B6-D966-ED13-02CC-B1E97FEB25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453" t="53024" r="33457" b="1362"/>
          <a:stretch>
            <a:fillRect/>
          </a:stretch>
        </p:blipFill>
        <p:spPr>
          <a:xfrm>
            <a:off x="-1" y="0"/>
            <a:ext cx="8684029" cy="687492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76AD094-6789-46FF-FCBF-827ED0A361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219" t="27233" r="46222" b="60404"/>
          <a:stretch>
            <a:fillRect/>
          </a:stretch>
        </p:blipFill>
        <p:spPr>
          <a:xfrm>
            <a:off x="9664930" y="0"/>
            <a:ext cx="2155767" cy="1842638"/>
          </a:xfrm>
          <a:prstGeom prst="rect">
            <a:avLst/>
          </a:prstGeom>
        </p:spPr>
      </p:pic>
      <p:sp>
        <p:nvSpPr>
          <p:cNvPr id="6" name="Šipka: doleva 5">
            <a:extLst>
              <a:ext uri="{FF2B5EF4-FFF2-40B4-BE49-F238E27FC236}">
                <a16:creationId xmlns:a16="http://schemas.microsoft.com/office/drawing/2014/main" id="{57C0DB3D-D445-6CDB-2DA0-D01A3884727A}"/>
              </a:ext>
            </a:extLst>
          </p:cNvPr>
          <p:cNvSpPr/>
          <p:nvPr/>
        </p:nvSpPr>
        <p:spPr>
          <a:xfrm>
            <a:off x="8686522" y="110837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02F6B65-78BC-08AB-54F5-6E3412A142FF}"/>
              </a:ext>
            </a:extLst>
          </p:cNvPr>
          <p:cNvSpPr txBox="1"/>
          <p:nvPr/>
        </p:nvSpPr>
        <p:spPr>
          <a:xfrm>
            <a:off x="8806225" y="2075134"/>
            <a:ext cx="3219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Расскажите про географию любой страны мира.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64207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16DA65E-BA01-12B6-1B13-B4742272C9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357" t="28040" r="44645" b="16849"/>
          <a:stretch>
            <a:fillRect/>
          </a:stretch>
        </p:blipFill>
        <p:spPr>
          <a:xfrm>
            <a:off x="0" y="0"/>
            <a:ext cx="5508567" cy="688328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0A37989-FE06-C901-3EF9-D7E80719C5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376" t="25859" r="30541" b="22101"/>
          <a:stretch>
            <a:fillRect/>
          </a:stretch>
        </p:blipFill>
        <p:spPr>
          <a:xfrm>
            <a:off x="5508567" y="0"/>
            <a:ext cx="6500553" cy="356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60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95E28A5-7929-B3A9-7145-F8F6A41C54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9697"/>
          <a:stretch>
            <a:fillRect/>
          </a:stretch>
        </p:blipFill>
        <p:spPr>
          <a:xfrm>
            <a:off x="75165" y="55417"/>
            <a:ext cx="7175613" cy="307570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6DEE516-83CD-1BB8-6DAE-62E1550ECC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060" b="13455"/>
          <a:stretch>
            <a:fillRect/>
          </a:stretch>
        </p:blipFill>
        <p:spPr>
          <a:xfrm>
            <a:off x="6467303" y="2284121"/>
            <a:ext cx="5724698" cy="457387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C2015C1-63C5-FFCC-0CE9-336D097906AD}"/>
              </a:ext>
            </a:extLst>
          </p:cNvPr>
          <p:cNvSpPr txBox="1"/>
          <p:nvPr/>
        </p:nvSpPr>
        <p:spPr>
          <a:xfrm>
            <a:off x="471055" y="3624349"/>
            <a:ext cx="55750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Какая валюта используется в этих странах?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Что Вы знаете о них, кроме приведенных стереотипов?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В какой стране Вы бы хотели пожить?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023759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0FE78E-AAE3-C152-B5A5-ACE5B3CF3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794" y="939770"/>
            <a:ext cx="11750412" cy="3693319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Основные типы ландшафтов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Арктические пустыни и тундра: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Территории на крайнем севере с суровым климатом, многолетней мерзлотой, мхами и лишайниками.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Тайга: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Огромные хвойные леса (сосна, ель, кедр, лиственница), занимающие большую часть Сибири.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Смешанные и широколиственные леса: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Ландшафты с преобладанием берёзы, дуба и липы, характерные для центральной части страны.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Степь: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Обширные безлесные равнины с травянистой растительностью, преобладающие на юге.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Пустыни и полупустыни: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Встречаются в Прикаспийской низменности, характеризуются засушливым климатом и скудной растительностью.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Горные ландшафты: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Уникальные экосистемы Урала, Кавказа, Алтая и Саян с вертикальной поясностью (от лесов у подножия до ледников на вершинах). 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DB51FF-D8FC-4BCA-A8F1-CC13FADD7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01" y="4983733"/>
            <a:ext cx="8412303" cy="123110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Краткий словарь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: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Рельеф: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 гора, равнина, холм, долина.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Водные объекты: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 река, озеро (например, Байкал), болото, водопад.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Растительность: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 лес (роща), луг, опушка, поле.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7D437E4-D0CB-4B38-ECB2-F4D578F584DA}"/>
              </a:ext>
            </a:extLst>
          </p:cNvPr>
          <p:cNvSpPr txBox="1"/>
          <p:nvPr/>
        </p:nvSpPr>
        <p:spPr>
          <a:xfrm>
            <a:off x="642850" y="127462"/>
            <a:ext cx="1052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/>
              <a:t>Выберите две страны и расскажите о типичных для них типах ландшафтов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1921867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3542</TotalTime>
  <Words>749</Words>
  <Application>Microsoft Office PowerPoint</Application>
  <PresentationFormat>Širokoúhlá obrazovka</PresentationFormat>
  <Paragraphs>76</Paragraphs>
  <Slides>13</Slides>
  <Notes>5</Notes>
  <HiddenSlides>0</HiddenSlides>
  <MMClips>1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SkolarPE</vt:lpstr>
      <vt:lpstr>SkolarPE-Bold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17</cp:revision>
  <dcterms:created xsi:type="dcterms:W3CDTF">2026-01-21T15:50:39Z</dcterms:created>
  <dcterms:modified xsi:type="dcterms:W3CDTF">2026-02-02T14:46:11Z</dcterms:modified>
</cp:coreProperties>
</file>