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4C1F-4DD0-42C2-AC6D-B3ED39D0FCAA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DAC4-DE12-4EC4-96E6-21F24A2973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3195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4C1F-4DD0-42C2-AC6D-B3ED39D0FCAA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DAC4-DE12-4EC4-96E6-21F24A2973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284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4C1F-4DD0-42C2-AC6D-B3ED39D0FCAA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DAC4-DE12-4EC4-96E6-21F24A2973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70554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4C1F-4DD0-42C2-AC6D-B3ED39D0FCAA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DAC4-DE12-4EC4-96E6-21F24A2973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9819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4C1F-4DD0-42C2-AC6D-B3ED39D0FCAA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DAC4-DE12-4EC4-96E6-21F24A2973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26326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4C1F-4DD0-42C2-AC6D-B3ED39D0FCAA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DAC4-DE12-4EC4-96E6-21F24A2973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85155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4C1F-4DD0-42C2-AC6D-B3ED39D0FCAA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DAC4-DE12-4EC4-96E6-21F24A2973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6194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4C1F-4DD0-42C2-AC6D-B3ED39D0FCAA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DAC4-DE12-4EC4-96E6-21F24A2973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866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4C1F-4DD0-42C2-AC6D-B3ED39D0FCAA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DAC4-DE12-4EC4-96E6-21F24A2973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9619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4C1F-4DD0-42C2-AC6D-B3ED39D0FCAA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DAC4-DE12-4EC4-96E6-21F24A2973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8811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C94C1F-4DD0-42C2-AC6D-B3ED39D0FCAA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7DAC4-DE12-4EC4-96E6-21F24A2973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4172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C94C1F-4DD0-42C2-AC6D-B3ED39D0FCAA}" type="datetimeFigureOut">
              <a:rPr lang="cs-CZ" smtClean="0"/>
              <a:t>31.5.2018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87DAC4-DE12-4EC4-96E6-21F24A29734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69116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Zásady pro vypracování seminární práce</a:t>
            </a:r>
            <a:br>
              <a:rPr lang="cs-CZ" dirty="0" smtClean="0"/>
            </a:br>
            <a:r>
              <a:rPr lang="cs-CZ" dirty="0" smtClean="0"/>
              <a:t>Podpůrná maketa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3580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pro vypracování seminární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Podle struktury IMRAD</a:t>
            </a:r>
          </a:p>
          <a:p>
            <a:r>
              <a:rPr lang="cs-CZ" dirty="0" smtClean="0"/>
              <a:t>Osu určuje téma- problém – výzkumná otázka</a:t>
            </a:r>
          </a:p>
          <a:p>
            <a:r>
              <a:rPr lang="cs-CZ" dirty="0" smtClean="0"/>
              <a:t>Data = literatura s níž pracujete</a:t>
            </a:r>
          </a:p>
          <a:p>
            <a:r>
              <a:rPr lang="cs-CZ" dirty="0" smtClean="0"/>
              <a:t>Pracuje se výhradně s akademickými texty, které jsou publikovány jako monografie, kapitoly v knihách, články – nikoliv závěrečné práce.</a:t>
            </a:r>
          </a:p>
          <a:p>
            <a:r>
              <a:rPr lang="cs-CZ" dirty="0" smtClean="0"/>
              <a:t>V případě, že nelze jinak, dovoluji jednu závěrečnou práci – a to tak, že bude využita nikoliv pro druhotné citace, ale jako poznatek, k němuž autor dospěl.</a:t>
            </a:r>
          </a:p>
          <a:p>
            <a:r>
              <a:rPr lang="cs-CZ" dirty="0" smtClean="0"/>
              <a:t>Odkazy dle citační normy</a:t>
            </a:r>
          </a:p>
          <a:p>
            <a:r>
              <a:rPr lang="cs-CZ" dirty="0" smtClean="0"/>
              <a:t>V textu použijete min. 3 parafráze a 3 citace – a to v náležité podobě.</a:t>
            </a:r>
          </a:p>
          <a:p>
            <a:r>
              <a:rPr lang="cs-CZ" dirty="0" smtClean="0"/>
              <a:t>Text bude mít v závěru soupis literatury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545636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- </a:t>
            </a:r>
            <a:r>
              <a:rPr lang="cs-CZ" dirty="0" err="1" smtClean="0"/>
              <a:t>Introduction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Jaké téma, problém – výzkumnou otázku řeším a jaké </a:t>
            </a:r>
            <a:r>
              <a:rPr lang="cs-CZ" dirty="0" err="1" smtClean="0"/>
              <a:t>poddotázky</a:t>
            </a:r>
            <a:endParaRPr lang="cs-CZ" dirty="0" smtClean="0"/>
          </a:p>
          <a:p>
            <a:r>
              <a:rPr lang="cs-CZ" dirty="0" smtClean="0"/>
              <a:t>Za jakým účelem</a:t>
            </a:r>
          </a:p>
          <a:p>
            <a:r>
              <a:rPr lang="cs-CZ" dirty="0" smtClean="0"/>
              <a:t>Proč jsem si zvolil</a:t>
            </a:r>
          </a:p>
          <a:p>
            <a:r>
              <a:rPr lang="cs-CZ" dirty="0" smtClean="0"/>
              <a:t>K čemu chci přispět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36143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Data - </a:t>
            </a:r>
            <a:r>
              <a:rPr lang="cs-CZ" dirty="0" err="1" smtClean="0"/>
              <a:t>Methodology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danému tématu mnoho x málo publikací, proto si vybírám podle těchto kritérií</a:t>
            </a:r>
          </a:p>
          <a:p>
            <a:r>
              <a:rPr lang="cs-CZ" dirty="0" smtClean="0"/>
              <a:t>Dodržel/a jsem požadavek 5 povinných publikací x překročil/ jsem ho</a:t>
            </a:r>
          </a:p>
          <a:p>
            <a:r>
              <a:rPr lang="cs-CZ" dirty="0" smtClean="0"/>
              <a:t>Jedná se o texty, které spojuje to a to, ale liší se tím a tím (např. daty na nichž je teorie konstruována, roky vydání, badatelskou školou atd.)</a:t>
            </a:r>
            <a:endParaRPr lang="cs-CZ" dirty="0"/>
          </a:p>
          <a:p>
            <a:r>
              <a:rPr lang="cs-CZ" dirty="0" smtClean="0"/>
              <a:t>To přináší pro moji práci jisté limity – jaké</a:t>
            </a:r>
          </a:p>
          <a:p>
            <a:pPr lvl="1"/>
            <a:r>
              <a:rPr lang="cs-CZ" sz="2800" dirty="0" smtClean="0"/>
              <a:t>Zde již pracuji s odkazy na literatury dle citační normy, vpisuji si to do makety, abych to pak nemusela dohledávat. Jestliže mám nainstalované ZOTERO – je to </a:t>
            </a:r>
            <a:r>
              <a:rPr lang="cs-CZ" sz="2800" dirty="0" err="1" smtClean="0"/>
              <a:t>snažší</a:t>
            </a:r>
            <a:r>
              <a:rPr lang="cs-CZ" sz="2800" dirty="0" smtClean="0"/>
              <a:t>.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2575312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Výsledky - </a:t>
            </a:r>
            <a:r>
              <a:rPr lang="cs-CZ" dirty="0" err="1" smtClean="0"/>
              <a:t>Results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Výzkumné podotázky by měly strukturovat výklad. </a:t>
            </a:r>
            <a:r>
              <a:rPr lang="cs-CZ" sz="1900" i="1" dirty="0" smtClean="0">
                <a:solidFill>
                  <a:srgbClr val="FF0000"/>
                </a:solidFill>
              </a:rPr>
              <a:t>Kdo jsou podle literatury </a:t>
            </a:r>
            <a:r>
              <a:rPr lang="cs-CZ" sz="1900" i="1" dirty="0" err="1" smtClean="0">
                <a:solidFill>
                  <a:srgbClr val="FF0000"/>
                </a:solidFill>
              </a:rPr>
              <a:t>lifestyloví</a:t>
            </a:r>
            <a:r>
              <a:rPr lang="cs-CZ" sz="1900" i="1" dirty="0" smtClean="0">
                <a:solidFill>
                  <a:srgbClr val="FF0000"/>
                </a:solidFill>
              </a:rPr>
              <a:t> migranti?</a:t>
            </a:r>
          </a:p>
          <a:p>
            <a:r>
              <a:rPr lang="cs-CZ" dirty="0" smtClean="0"/>
              <a:t>Výklad by měl směřovat od vymezení pojmů k vztahům mezi pojmy, a to v logice, v kombinaci logik</a:t>
            </a:r>
          </a:p>
          <a:p>
            <a:pPr lvl="1"/>
            <a:r>
              <a:rPr lang="cs-CZ" b="1" dirty="0" smtClean="0"/>
              <a:t>Od očekávaného k překvapivému</a:t>
            </a:r>
            <a:r>
              <a:rPr lang="cs-CZ" sz="1900" b="1" dirty="0" smtClean="0"/>
              <a:t> </a:t>
            </a:r>
            <a:r>
              <a:rPr lang="cs-CZ" sz="1900" dirty="0" smtClean="0"/>
              <a:t>(</a:t>
            </a:r>
            <a:r>
              <a:rPr lang="cs-CZ" sz="1900" i="1" dirty="0" err="1" smtClean="0"/>
              <a:t>lifestylová</a:t>
            </a:r>
            <a:r>
              <a:rPr lang="cs-CZ" sz="1900" i="1" dirty="0" smtClean="0"/>
              <a:t> migrace je migrací z bohatého Severu do chudých míst světa – tito lidé profitují ze svého privilegia obyvatele Severu – na nových místech, bez sociálního zabezpečení se stávají zranitelní = </a:t>
            </a:r>
            <a:r>
              <a:rPr lang="cs-CZ" sz="1900" i="1" dirty="0" smtClean="0">
                <a:solidFill>
                  <a:srgbClr val="FF0000"/>
                </a:solidFill>
              </a:rPr>
              <a:t>Jsou to zranitelní lidé.</a:t>
            </a:r>
            <a:r>
              <a:rPr lang="cs-CZ" sz="1900" dirty="0" smtClean="0"/>
              <a:t>)</a:t>
            </a:r>
          </a:p>
          <a:p>
            <a:pPr lvl="1"/>
            <a:r>
              <a:rPr lang="cs-CZ" b="1" dirty="0" smtClean="0"/>
              <a:t>Podle typů </a:t>
            </a:r>
            <a:r>
              <a:rPr lang="cs-CZ" sz="1900" dirty="0" smtClean="0"/>
              <a:t>(</a:t>
            </a:r>
            <a:r>
              <a:rPr lang="cs-CZ" sz="1900" i="1" dirty="0" smtClean="0"/>
              <a:t>do </a:t>
            </a:r>
            <a:r>
              <a:rPr lang="cs-CZ" sz="1900" i="1" dirty="0" err="1" smtClean="0"/>
              <a:t>lifestylová</a:t>
            </a:r>
            <a:r>
              <a:rPr lang="cs-CZ" sz="1900" i="1" dirty="0" smtClean="0"/>
              <a:t> migrace badatelé řadí: migraci důchodců, sportovní migraci, ekologickou migraci = </a:t>
            </a:r>
            <a:r>
              <a:rPr lang="cs-CZ" sz="1900" i="1" dirty="0" smtClean="0">
                <a:solidFill>
                  <a:srgbClr val="FF0000"/>
                </a:solidFill>
              </a:rPr>
              <a:t>lidé různých zájmů, které korespondují se v současnosti uznávanými kategoriemi odkazující na kvalitu života</a:t>
            </a:r>
            <a:r>
              <a:rPr lang="cs-CZ" sz="1900" dirty="0" smtClean="0"/>
              <a:t>)</a:t>
            </a:r>
          </a:p>
          <a:p>
            <a:pPr lvl="1"/>
            <a:r>
              <a:rPr lang="cs-CZ" b="1" dirty="0" smtClean="0"/>
              <a:t>Od teze k jejímu objasnění </a:t>
            </a:r>
            <a:r>
              <a:rPr lang="cs-CZ" sz="1900" i="1" dirty="0" smtClean="0"/>
              <a:t>(Literatura se shoduje na tom, že </a:t>
            </a:r>
            <a:r>
              <a:rPr lang="cs-CZ" sz="1900" i="1" dirty="0" err="1" smtClean="0">
                <a:solidFill>
                  <a:srgbClr val="FF0000"/>
                </a:solidFill>
              </a:rPr>
              <a:t>lifestyloví</a:t>
            </a:r>
            <a:r>
              <a:rPr lang="cs-CZ" sz="1900" i="1" dirty="0" smtClean="0">
                <a:solidFill>
                  <a:srgbClr val="FF0000"/>
                </a:solidFill>
              </a:rPr>
              <a:t> migranti hledají místo, které by dalo smysl jejich životu</a:t>
            </a:r>
            <a:r>
              <a:rPr lang="cs-CZ" sz="1900" i="1" dirty="0" smtClean="0"/>
              <a:t>. Můžeme to doložit v motivacích různých LM. Důchodci mojí pocit plného a nezávislého života v rekreačních resortech, surfaři vytvářejí klasifikace pobřeží podle kvality vlny …)</a:t>
            </a:r>
          </a:p>
          <a:p>
            <a:pPr lvl="1"/>
            <a:r>
              <a:rPr lang="cs-CZ" b="1" dirty="0" smtClean="0"/>
              <a:t>Zkonstruování vlastního rámce </a:t>
            </a:r>
            <a:r>
              <a:rPr lang="cs-CZ" sz="1900" i="1" dirty="0" smtClean="0">
                <a:solidFill>
                  <a:srgbClr val="FF0000"/>
                </a:solidFill>
              </a:rPr>
              <a:t>(</a:t>
            </a:r>
            <a:r>
              <a:rPr lang="cs-CZ" sz="1900" i="1" dirty="0" err="1" smtClean="0">
                <a:solidFill>
                  <a:srgbClr val="FF0000"/>
                </a:solidFill>
              </a:rPr>
              <a:t>Lifestyloví</a:t>
            </a:r>
            <a:r>
              <a:rPr lang="cs-CZ" sz="1900" i="1" dirty="0" smtClean="0">
                <a:solidFill>
                  <a:srgbClr val="FF0000"/>
                </a:solidFill>
              </a:rPr>
              <a:t> migranti jsou </a:t>
            </a:r>
            <a:r>
              <a:rPr lang="cs-CZ" sz="1900" i="1" dirty="0" err="1" smtClean="0">
                <a:solidFill>
                  <a:srgbClr val="FF0000"/>
                </a:solidFill>
              </a:rPr>
              <a:t>prouktem</a:t>
            </a:r>
            <a:r>
              <a:rPr lang="cs-CZ" sz="1900" i="1" dirty="0" smtClean="0">
                <a:solidFill>
                  <a:srgbClr val="FF0000"/>
                </a:solidFill>
              </a:rPr>
              <a:t> postmoderní doby (</a:t>
            </a:r>
            <a:r>
              <a:rPr lang="cs-CZ" sz="1900" i="1" dirty="0" err="1" smtClean="0">
                <a:solidFill>
                  <a:srgbClr val="FF0000"/>
                </a:solidFill>
              </a:rPr>
              <a:t>Baumann</a:t>
            </a:r>
            <a:r>
              <a:rPr lang="cs-CZ" sz="1900" i="1" dirty="0" smtClean="0">
                <a:solidFill>
                  <a:srgbClr val="FF0000"/>
                </a:solidFill>
              </a:rPr>
              <a:t>), která posiluje individualitu jedince, lidé kteří jsou součástí současných globálních toků (</a:t>
            </a:r>
            <a:r>
              <a:rPr lang="cs-CZ" sz="1900" i="1" dirty="0" err="1" smtClean="0">
                <a:solidFill>
                  <a:srgbClr val="FF0000"/>
                </a:solidFill>
              </a:rPr>
              <a:t>Appadurai</a:t>
            </a:r>
            <a:r>
              <a:rPr lang="cs-CZ" sz="1900" i="1" dirty="0" smtClean="0">
                <a:solidFill>
                  <a:srgbClr val="FF0000"/>
                </a:solidFill>
              </a:rPr>
              <a:t>), protože.. ….)</a:t>
            </a:r>
          </a:p>
          <a:p>
            <a:pPr lvl="1"/>
            <a:endParaRPr lang="cs-CZ" sz="1900" i="1" dirty="0" smtClean="0">
              <a:solidFill>
                <a:srgbClr val="FF0000"/>
              </a:solidFill>
            </a:endParaRPr>
          </a:p>
          <a:p>
            <a:pPr algn="ctr"/>
            <a:r>
              <a:rPr lang="cs-CZ" sz="3000" i="1" dirty="0" smtClean="0">
                <a:solidFill>
                  <a:srgbClr val="0070C0"/>
                </a:solidFill>
              </a:rPr>
              <a:t>VŠE SPOJUJI S LITERATUROU, KTERÁ SE STALA ZDROJEM PRO MOJE ÚVAHY. Důsledně odlišuji, co jsem řekla já a co jiný autor, </a:t>
            </a:r>
            <a:r>
              <a:rPr lang="cs-CZ" sz="3000" i="1" dirty="0" err="1" smtClean="0">
                <a:solidFill>
                  <a:srgbClr val="0070C0"/>
                </a:solidFill>
              </a:rPr>
              <a:t>protže</a:t>
            </a:r>
            <a:r>
              <a:rPr lang="cs-CZ" sz="3000" i="1" dirty="0" smtClean="0">
                <a:solidFill>
                  <a:srgbClr val="0070C0"/>
                </a:solidFill>
              </a:rPr>
              <a:t> bych byl jinak plagiátorem.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594098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- </a:t>
            </a:r>
            <a:r>
              <a:rPr lang="cs-CZ" dirty="0" err="1" smtClean="0"/>
              <a:t>Diskusion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 čemu jsem na základě </a:t>
            </a:r>
            <a:r>
              <a:rPr lang="cs-CZ" dirty="0" err="1" smtClean="0"/>
              <a:t>literaurury</a:t>
            </a:r>
            <a:r>
              <a:rPr lang="cs-CZ" dirty="0" smtClean="0"/>
              <a:t> </a:t>
            </a:r>
            <a:r>
              <a:rPr lang="cs-CZ" dirty="0" err="1" smtClean="0"/>
              <a:t>dosplěla</a:t>
            </a:r>
            <a:r>
              <a:rPr lang="cs-CZ" dirty="0" smtClean="0"/>
              <a:t>.</a:t>
            </a:r>
          </a:p>
          <a:p>
            <a:r>
              <a:rPr lang="cs-CZ" dirty="0" smtClean="0"/>
              <a:t>= jak mi daná </a:t>
            </a:r>
            <a:r>
              <a:rPr lang="cs-CZ" dirty="0" err="1" smtClean="0"/>
              <a:t>literatra</a:t>
            </a:r>
            <a:r>
              <a:rPr lang="cs-CZ" dirty="0" smtClean="0"/>
              <a:t> pomohla odpovědět na danou otázku.</a:t>
            </a:r>
          </a:p>
          <a:p>
            <a:r>
              <a:rPr lang="cs-CZ" dirty="0" smtClean="0"/>
              <a:t>= v čem jsou rezervy a jakou vidím další cestu.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5841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Soupis literatury dle citační normy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Podle abecedy</a:t>
            </a:r>
          </a:p>
          <a:p>
            <a:r>
              <a:rPr lang="cs-CZ" dirty="0" smtClean="0"/>
              <a:t>Používat předsazení</a:t>
            </a:r>
          </a:p>
          <a:p>
            <a:r>
              <a:rPr lang="cs-CZ" dirty="0" smtClean="0"/>
              <a:t>Zařadit jen tu literaturu, na kterou v textu odkazuji </a:t>
            </a:r>
          </a:p>
          <a:p>
            <a:r>
              <a:rPr lang="cs-CZ" dirty="0" smtClean="0"/>
              <a:t>Chci.li říci, že jsem pracovala s další literaturou, kterou jsem však nevyužila. Vyřeším to v části metodologie, kde napíšu, že tyto texty jsem z toto a toho důvodu  nezařadila. Pak v soupisu samozřejmě jsou, protože na ně odkazuji.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467518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563</Words>
  <Application>Microsoft Office PowerPoint</Application>
  <PresentationFormat>Širokoúhlá obrazovka</PresentationFormat>
  <Paragraphs>39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Motiv Office</vt:lpstr>
      <vt:lpstr>Zásady pro vypracování seminární práce Podpůrná maketa</vt:lpstr>
      <vt:lpstr>Zásady pro vypracování seminární práce</vt:lpstr>
      <vt:lpstr>Úvod - Introduction</vt:lpstr>
      <vt:lpstr>Data - Methodology</vt:lpstr>
      <vt:lpstr>Výsledky - Results</vt:lpstr>
      <vt:lpstr>Závěr - Diskusion</vt:lpstr>
      <vt:lpstr>Soupis literatury dle citační normy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Zásady pro vypracování seminární práce Podpůrná maketa</dc:title>
  <dc:creator>DB</dc:creator>
  <cp:lastModifiedBy>User</cp:lastModifiedBy>
  <cp:revision>6</cp:revision>
  <dcterms:created xsi:type="dcterms:W3CDTF">2018-05-21T09:48:11Z</dcterms:created>
  <dcterms:modified xsi:type="dcterms:W3CDTF">2018-05-31T11:46:15Z</dcterms:modified>
</cp:coreProperties>
</file>