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5" r:id="rId6"/>
    <p:sldId id="258" r:id="rId7"/>
    <p:sldId id="266" r:id="rId8"/>
    <p:sldId id="268" r:id="rId9"/>
    <p:sldId id="267" r:id="rId10"/>
    <p:sldId id="264" r:id="rId11"/>
    <p:sldId id="269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92" d="100"/>
          <a:sy n="92" d="100"/>
        </p:scale>
        <p:origin x="86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EB1F-8603-46C1-8B7F-3D7B3EB71BCA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F3B22-3D53-4B4A-BB6F-A08C7F6E06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6853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EB1F-8603-46C1-8B7F-3D7B3EB71BCA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F3B22-3D53-4B4A-BB6F-A08C7F6E06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491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EB1F-8603-46C1-8B7F-3D7B3EB71BCA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F3B22-3D53-4B4A-BB6F-A08C7F6E06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30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EB1F-8603-46C1-8B7F-3D7B3EB71BCA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F3B22-3D53-4B4A-BB6F-A08C7F6E06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866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EB1F-8603-46C1-8B7F-3D7B3EB71BCA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F3B22-3D53-4B4A-BB6F-A08C7F6E06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1582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EB1F-8603-46C1-8B7F-3D7B3EB71BCA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F3B22-3D53-4B4A-BB6F-A08C7F6E06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9696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EB1F-8603-46C1-8B7F-3D7B3EB71BCA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F3B22-3D53-4B4A-BB6F-A08C7F6E06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9576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EB1F-8603-46C1-8B7F-3D7B3EB71BCA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F3B22-3D53-4B4A-BB6F-A08C7F6E06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6701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EB1F-8603-46C1-8B7F-3D7B3EB71BCA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F3B22-3D53-4B4A-BB6F-A08C7F6E06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9298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EB1F-8603-46C1-8B7F-3D7B3EB71BCA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F3B22-3D53-4B4A-BB6F-A08C7F6E06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1049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EB1F-8603-46C1-8B7F-3D7B3EB71BCA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F3B22-3D53-4B4A-BB6F-A08C7F6E06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8671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5EB1F-8603-46C1-8B7F-3D7B3EB71BCA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F3B22-3D53-4B4A-BB6F-A08C7F6E06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3791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gif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ufar.ff.cuni.cz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124691" y="1122363"/>
            <a:ext cx="11829012" cy="2387600"/>
          </a:xfrm>
        </p:spPr>
        <p:txBody>
          <a:bodyPr>
            <a:normAutofit fontScale="90000"/>
          </a:bodyPr>
          <a:lstStyle/>
          <a:p>
            <a:r>
              <a:rPr lang="cs-CZ" sz="4800" dirty="0"/>
              <a:t/>
            </a:r>
            <a:br>
              <a:rPr lang="cs-CZ" sz="4800" dirty="0"/>
            </a:br>
            <a:r>
              <a:rPr lang="cs-CZ" sz="4800" dirty="0"/>
              <a:t/>
            </a:r>
            <a:br>
              <a:rPr lang="cs-CZ" sz="4800" dirty="0"/>
            </a:br>
            <a:r>
              <a:rPr lang="cs-CZ" sz="4800" dirty="0"/>
              <a:t/>
            </a:r>
            <a:br>
              <a:rPr lang="cs-CZ" sz="4800" dirty="0"/>
            </a:br>
            <a:r>
              <a:rPr lang="cs-CZ" sz="4800" dirty="0"/>
              <a:t/>
            </a:r>
            <a:br>
              <a:rPr lang="cs-CZ" sz="4800" dirty="0"/>
            </a:br>
            <a:r>
              <a:rPr lang="cs-CZ" sz="4800" dirty="0"/>
              <a:t/>
            </a:r>
            <a:br>
              <a:rPr lang="cs-CZ" sz="4800" dirty="0"/>
            </a:br>
            <a:r>
              <a:rPr lang="cs-CZ" sz="4800" b="1" dirty="0" err="1"/>
              <a:t>Introduction</a:t>
            </a:r>
            <a:r>
              <a:rPr lang="cs-CZ" sz="4800" b="1" dirty="0"/>
              <a:t> to </a:t>
            </a:r>
            <a:r>
              <a:rPr lang="cs-CZ" sz="4800" b="1" dirty="0" err="1"/>
              <a:t>Jewish</a:t>
            </a:r>
            <a:r>
              <a:rPr lang="cs-CZ" sz="4800" b="1" dirty="0"/>
              <a:t/>
            </a:r>
            <a:br>
              <a:rPr lang="cs-CZ" sz="4800" b="1" dirty="0"/>
            </a:br>
            <a:r>
              <a:rPr lang="cs-CZ" sz="4800" b="1" dirty="0"/>
              <a:t> </a:t>
            </a:r>
            <a:r>
              <a:rPr lang="cs-CZ" sz="4800" b="1" dirty="0" err="1"/>
              <a:t>Philosophical</a:t>
            </a:r>
            <a:r>
              <a:rPr lang="cs-CZ" sz="4800" b="1" dirty="0"/>
              <a:t> </a:t>
            </a:r>
            <a:r>
              <a:rPr lang="cs-CZ" sz="4800" b="1" dirty="0" err="1"/>
              <a:t>Thought</a:t>
            </a:r>
            <a:endParaRPr lang="cs-CZ" sz="4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003368" y="3602038"/>
            <a:ext cx="7489768" cy="165576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b="1" dirty="0" err="1" smtClean="0"/>
              <a:t>Thursday</a:t>
            </a:r>
            <a:r>
              <a:rPr lang="cs-CZ" b="1" dirty="0" smtClean="0"/>
              <a:t> </a:t>
            </a:r>
            <a:r>
              <a:rPr lang="cs-CZ" b="1" dirty="0"/>
              <a:t>9:10 – 10:45</a:t>
            </a:r>
          </a:p>
          <a:p>
            <a:pPr>
              <a:spcBef>
                <a:spcPts val="0"/>
              </a:spcBef>
            </a:pPr>
            <a:r>
              <a:rPr lang="cs-CZ" b="1" dirty="0" err="1" smtClean="0"/>
              <a:t>Room</a:t>
            </a:r>
            <a:r>
              <a:rPr lang="cs-CZ" b="1" dirty="0" smtClean="0"/>
              <a:t> 217</a:t>
            </a:r>
            <a:endParaRPr lang="cs-CZ" b="1" dirty="0"/>
          </a:p>
          <a:p>
            <a:pPr>
              <a:spcBef>
                <a:spcPts val="0"/>
              </a:spcBef>
            </a:pPr>
            <a:r>
              <a:rPr lang="cs-CZ" b="1" dirty="0"/>
              <a:t>Dita Válová, Jana Tomešová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7400" y="0"/>
            <a:ext cx="2514600" cy="33528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2000" y="3515461"/>
            <a:ext cx="2880000" cy="3342539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84863" cy="37800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98000"/>
            <a:ext cx="2432299" cy="30600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098" y="9564"/>
            <a:ext cx="3168000" cy="2065065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721" y="0"/>
            <a:ext cx="1685156" cy="2052000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757" y="0"/>
            <a:ext cx="1656353" cy="2088000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624" y="4818187"/>
            <a:ext cx="4032000" cy="2016000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801" y="4817949"/>
            <a:ext cx="3149447" cy="16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75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4196" y="532015"/>
            <a:ext cx="11454939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		9</a:t>
            </a:r>
            <a:r>
              <a:rPr lang="cs-CZ" sz="2400" b="1" baseline="30000" dirty="0" smtClean="0"/>
              <a:t>th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century</a:t>
            </a:r>
            <a:r>
              <a:rPr lang="cs-CZ" sz="2400" b="1" dirty="0" smtClean="0"/>
              <a:t> – </a:t>
            </a:r>
            <a:r>
              <a:rPr lang="cs-CZ" sz="2400" b="1" dirty="0" err="1" smtClean="0"/>
              <a:t>The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age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of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translations</a:t>
            </a:r>
            <a:endParaRPr lang="cs-CZ" sz="2400" b="1" dirty="0" smtClean="0"/>
          </a:p>
          <a:p>
            <a:endParaRPr lang="cs-CZ" sz="1000" dirty="0"/>
          </a:p>
          <a:p>
            <a:r>
              <a:rPr lang="cs-CZ" sz="2400" b="1" dirty="0" smtClean="0"/>
              <a:t>Plato</a:t>
            </a:r>
            <a:r>
              <a:rPr lang="cs-CZ" sz="2400" i="1" dirty="0" smtClean="0"/>
              <a:t>: </a:t>
            </a:r>
            <a:r>
              <a:rPr lang="en-US" sz="2400" i="1" dirty="0" err="1" smtClean="0"/>
              <a:t>Tima</a:t>
            </a:r>
            <a:r>
              <a:rPr lang="cs-CZ" sz="2400" i="1" dirty="0" err="1" smtClean="0"/>
              <a:t>eus</a:t>
            </a:r>
            <a:r>
              <a:rPr lang="en-US" sz="2400" i="1" dirty="0" smtClean="0"/>
              <a:t>, So</a:t>
            </a:r>
            <a:r>
              <a:rPr lang="cs-CZ" sz="2400" i="1" dirty="0" err="1" smtClean="0"/>
              <a:t>ph</a:t>
            </a:r>
            <a:r>
              <a:rPr lang="en-US" sz="2400" i="1" dirty="0" err="1" smtClean="0"/>
              <a:t>ist</a:t>
            </a:r>
            <a:r>
              <a:rPr lang="en-US" sz="2400" i="1" dirty="0" smtClean="0"/>
              <a:t>, </a:t>
            </a:r>
            <a:r>
              <a:rPr lang="en-US" sz="2400" i="1" dirty="0"/>
              <a:t>Laws, Republic</a:t>
            </a:r>
            <a:endParaRPr lang="cs-CZ" sz="2400" dirty="0" smtClean="0"/>
          </a:p>
          <a:p>
            <a:endParaRPr lang="cs-CZ" sz="1000" dirty="0"/>
          </a:p>
          <a:p>
            <a:r>
              <a:rPr lang="cs-CZ" sz="2400" b="1" dirty="0" err="1" smtClean="0"/>
              <a:t>Aristotle</a:t>
            </a:r>
            <a:r>
              <a:rPr lang="cs-CZ" sz="2400" dirty="0" smtClean="0"/>
              <a:t>: </a:t>
            </a:r>
          </a:p>
          <a:p>
            <a:r>
              <a:rPr lang="en-US" sz="2400" i="1" dirty="0" err="1"/>
              <a:t>Organon</a:t>
            </a:r>
            <a:r>
              <a:rPr lang="en-US" sz="2400" dirty="0"/>
              <a:t> (</a:t>
            </a:r>
            <a:r>
              <a:rPr lang="en-US" sz="2400" i="1" dirty="0"/>
              <a:t>Categories, On interpretation, Prior Analytics, Posterior Analytics, Topics, On Sophistical Refutations</a:t>
            </a:r>
            <a:r>
              <a:rPr lang="en-US" sz="2400" dirty="0" smtClean="0"/>
              <a:t>)</a:t>
            </a:r>
            <a:r>
              <a:rPr lang="cs-CZ" sz="2400" dirty="0" smtClean="0"/>
              <a:t> +</a:t>
            </a:r>
            <a:r>
              <a:rPr lang="en-US" sz="2400" dirty="0" smtClean="0"/>
              <a:t> </a:t>
            </a:r>
            <a:r>
              <a:rPr lang="en-US" sz="2400" i="1" dirty="0" smtClean="0"/>
              <a:t>Rhetoric, </a:t>
            </a:r>
            <a:r>
              <a:rPr lang="en-US" sz="2400" i="1" dirty="0"/>
              <a:t>Poetics</a:t>
            </a:r>
            <a:endParaRPr lang="cs-CZ" sz="2400" dirty="0" smtClean="0"/>
          </a:p>
          <a:p>
            <a:r>
              <a:rPr lang="en-US" sz="2400" i="1" dirty="0"/>
              <a:t>Physics, On the Heavens, On generation and corruption, Meteorology, On the soul, </a:t>
            </a:r>
            <a:r>
              <a:rPr lang="en-US" sz="2400" dirty="0" smtClean="0"/>
              <a:t> </a:t>
            </a:r>
            <a:r>
              <a:rPr lang="en-US" sz="2400" i="1" dirty="0"/>
              <a:t>Nicomachean Ethics, History of Animals, Parts of </a:t>
            </a:r>
            <a:r>
              <a:rPr lang="en-US" sz="2400" i="1" dirty="0" smtClean="0"/>
              <a:t>Animals</a:t>
            </a:r>
            <a:r>
              <a:rPr lang="cs-CZ" sz="2400" i="1" dirty="0" smtClean="0"/>
              <a:t>.</a:t>
            </a:r>
          </a:p>
          <a:p>
            <a:endParaRPr lang="cs-CZ" sz="1000" i="1" dirty="0" smtClean="0"/>
          </a:p>
          <a:p>
            <a:pPr algn="ctr"/>
            <a:r>
              <a:rPr lang="en-US" sz="2400" i="1" dirty="0" smtClean="0"/>
              <a:t>Metaphysics</a:t>
            </a:r>
            <a:r>
              <a:rPr lang="en-US" sz="2400" dirty="0"/>
              <a:t>.</a:t>
            </a:r>
            <a:endParaRPr lang="cs-CZ" sz="2400" dirty="0"/>
          </a:p>
          <a:p>
            <a:pPr algn="ctr"/>
            <a:endParaRPr lang="cs-CZ" sz="1000" dirty="0" smtClean="0"/>
          </a:p>
          <a:p>
            <a:pPr algn="ctr"/>
            <a:r>
              <a:rPr lang="en-US" sz="2400" dirty="0"/>
              <a:t>Α α Β Γ Δ Ε Ζ Η Θ Ι Κ Λ Μ Ν</a:t>
            </a:r>
            <a:endParaRPr lang="cs-CZ" sz="2400" dirty="0"/>
          </a:p>
          <a:p>
            <a:pPr algn="ctr"/>
            <a:r>
              <a:rPr lang="en-US" sz="2400" dirty="0"/>
              <a:t>α Α Β Γ Δ Ε Ζ Η Θ </a:t>
            </a:r>
            <a:r>
              <a:rPr lang="cs-CZ" sz="2400" dirty="0" smtClean="0"/>
              <a:t>I K</a:t>
            </a:r>
            <a:r>
              <a:rPr lang="en-US" sz="2400" dirty="0" smtClean="0"/>
              <a:t> </a:t>
            </a:r>
            <a:r>
              <a:rPr lang="en-US" sz="2400" dirty="0"/>
              <a:t>Λ _  </a:t>
            </a:r>
            <a:r>
              <a:rPr lang="en-US" sz="2400" dirty="0" smtClean="0"/>
              <a:t>_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b="1" dirty="0" err="1" smtClean="0"/>
              <a:t>Neo-platonism</a:t>
            </a:r>
            <a:r>
              <a:rPr lang="cs-CZ" sz="2400" dirty="0" smtClean="0"/>
              <a:t>:</a:t>
            </a:r>
          </a:p>
          <a:p>
            <a:r>
              <a:rPr lang="cs-CZ" sz="2400" dirty="0" smtClean="0"/>
              <a:t>So-</a:t>
            </a:r>
            <a:r>
              <a:rPr lang="cs-CZ" sz="2400" dirty="0" err="1" smtClean="0"/>
              <a:t>called</a:t>
            </a:r>
            <a:r>
              <a:rPr lang="cs-CZ" sz="2400" i="1" dirty="0" smtClean="0"/>
              <a:t> </a:t>
            </a:r>
            <a:r>
              <a:rPr lang="en-US" sz="2400" i="1" dirty="0" smtClean="0"/>
              <a:t>Aristotle’s </a:t>
            </a:r>
            <a:r>
              <a:rPr lang="en-US" sz="2400" i="1" dirty="0"/>
              <a:t>theology</a:t>
            </a:r>
            <a:r>
              <a:rPr lang="en-US" sz="2400" dirty="0"/>
              <a:t> </a:t>
            </a:r>
            <a:endParaRPr lang="cs-CZ" sz="2400" dirty="0" smtClean="0"/>
          </a:p>
          <a:p>
            <a:r>
              <a:rPr lang="cs-CZ" sz="2400" dirty="0"/>
              <a:t>P</a:t>
            </a:r>
            <a:r>
              <a:rPr lang="en-US" sz="2400" dirty="0" err="1" smtClean="0"/>
              <a:t>araphrase</a:t>
            </a:r>
            <a:r>
              <a:rPr lang="en-US" sz="2400" dirty="0" smtClean="0"/>
              <a:t> </a:t>
            </a:r>
            <a:r>
              <a:rPr lang="en-US" sz="2400" dirty="0"/>
              <a:t>of the 4</a:t>
            </a:r>
            <a:r>
              <a:rPr lang="en-US" sz="2400" baseline="30000" dirty="0"/>
              <a:t>th</a:t>
            </a:r>
            <a:r>
              <a:rPr lang="en-US" sz="2400" dirty="0"/>
              <a:t>, 5</a:t>
            </a:r>
            <a:r>
              <a:rPr lang="en-US" sz="2400" baseline="30000" dirty="0"/>
              <a:t>th</a:t>
            </a:r>
            <a:r>
              <a:rPr lang="en-US" sz="2400" dirty="0"/>
              <a:t> and 6</a:t>
            </a:r>
            <a:r>
              <a:rPr lang="en-US" sz="2400" baseline="30000" dirty="0"/>
              <a:t>th</a:t>
            </a:r>
            <a:r>
              <a:rPr lang="en-US" sz="2400" dirty="0"/>
              <a:t> book of </a:t>
            </a:r>
            <a:r>
              <a:rPr lang="en-US" sz="2400" b="1" dirty="0"/>
              <a:t>Plotinus</a:t>
            </a:r>
            <a:r>
              <a:rPr lang="en-US" sz="2400" dirty="0"/>
              <a:t>’ </a:t>
            </a:r>
            <a:r>
              <a:rPr lang="en-US" sz="2400" i="1" dirty="0"/>
              <a:t>Enneads</a:t>
            </a:r>
            <a:r>
              <a:rPr lang="en-US" sz="2400" dirty="0" smtClean="0"/>
              <a:t>.</a:t>
            </a:r>
            <a:endParaRPr lang="cs-CZ" sz="2400" dirty="0"/>
          </a:p>
          <a:p>
            <a:endParaRPr lang="cs-CZ" dirty="0"/>
          </a:p>
        </p:txBody>
      </p:sp>
      <p:pic>
        <p:nvPicPr>
          <p:cNvPr id="3" name="Zástupný symbol pro obsah 3" descr="platon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52065" y="86472"/>
            <a:ext cx="1404000" cy="1764367"/>
          </a:xfrm>
          <a:prstGeom prst="rect">
            <a:avLst/>
          </a:prstGeom>
        </p:spPr>
      </p:pic>
      <p:pic>
        <p:nvPicPr>
          <p:cNvPr id="4" name="Obrázek 3" descr="aristoteles_ze_stageir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560409" y="3211963"/>
            <a:ext cx="1814402" cy="2592000"/>
          </a:xfrm>
          <a:prstGeom prst="rect">
            <a:avLst/>
          </a:prstGeom>
        </p:spPr>
      </p:pic>
      <p:pic>
        <p:nvPicPr>
          <p:cNvPr id="5" name="Obrázek 4" descr="plotinus_17_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7041" y="3609780"/>
            <a:ext cx="1584000" cy="158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1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73825" y="1055716"/>
            <a:ext cx="11330248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err="1" smtClean="0"/>
              <a:t>Reading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for</a:t>
            </a:r>
            <a:r>
              <a:rPr lang="cs-CZ" sz="2400" b="1" dirty="0" smtClean="0"/>
              <a:t> 5</a:t>
            </a:r>
            <a:r>
              <a:rPr lang="cs-CZ" sz="2400" b="1" baseline="30000" dirty="0" smtClean="0"/>
              <a:t>th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March</a:t>
            </a:r>
            <a:r>
              <a:rPr lang="cs-CZ" sz="2400" b="1" dirty="0" smtClean="0"/>
              <a:t> 2020</a:t>
            </a:r>
          </a:p>
          <a:p>
            <a:endParaRPr lang="cs-CZ" sz="2400" dirty="0" smtClean="0"/>
          </a:p>
          <a:p>
            <a:endParaRPr lang="cs-CZ" sz="2400" dirty="0"/>
          </a:p>
          <a:p>
            <a:pPr algn="ctr">
              <a:spcAft>
                <a:spcPts val="1800"/>
              </a:spcAft>
            </a:pPr>
            <a:r>
              <a:rPr lang="cs-CZ" sz="2800" dirty="0" err="1"/>
              <a:t>Shalom</a:t>
            </a:r>
            <a:r>
              <a:rPr lang="cs-CZ" sz="2800" dirty="0"/>
              <a:t> </a:t>
            </a:r>
            <a:r>
              <a:rPr lang="cs-CZ" sz="2800" dirty="0" err="1"/>
              <a:t>Carmy</a:t>
            </a:r>
            <a:r>
              <a:rPr lang="cs-CZ" sz="2800" dirty="0"/>
              <a:t> and David </a:t>
            </a:r>
            <a:r>
              <a:rPr lang="cs-CZ" sz="2800" dirty="0" err="1" smtClean="0"/>
              <a:t>Shatz</a:t>
            </a:r>
            <a:r>
              <a:rPr lang="cs-CZ" sz="2800" dirty="0" smtClean="0"/>
              <a:t>:</a:t>
            </a:r>
          </a:p>
          <a:p>
            <a:pPr algn="ctr">
              <a:spcAft>
                <a:spcPts val="1800"/>
              </a:spcAft>
            </a:pPr>
            <a:r>
              <a:rPr lang="cs-CZ" sz="2800" b="1" dirty="0" smtClean="0"/>
              <a:t>„</a:t>
            </a:r>
            <a:r>
              <a:rPr lang="cs-CZ" sz="2800" b="1" dirty="0" err="1" smtClean="0"/>
              <a:t>The</a:t>
            </a:r>
            <a:r>
              <a:rPr lang="cs-CZ" sz="2800" b="1" dirty="0" smtClean="0"/>
              <a:t> Bible as a source </a:t>
            </a:r>
            <a:r>
              <a:rPr lang="cs-CZ" sz="2800" b="1" dirty="0" err="1" smtClean="0"/>
              <a:t>for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philosophical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reflection</a:t>
            </a:r>
            <a:r>
              <a:rPr lang="cs-CZ" sz="2800" b="1" dirty="0" smtClean="0"/>
              <a:t>“</a:t>
            </a:r>
          </a:p>
          <a:p>
            <a:pPr algn="ctr">
              <a:spcAft>
                <a:spcPts val="1800"/>
              </a:spcAft>
            </a:pPr>
            <a:r>
              <a:rPr lang="cs-CZ" sz="2400" dirty="0" smtClean="0"/>
              <a:t>in: </a:t>
            </a:r>
            <a:r>
              <a:rPr lang="en-GB" sz="2400" dirty="0"/>
              <a:t>Daniel Frank and Oliver </a:t>
            </a:r>
            <a:r>
              <a:rPr lang="en-GB" sz="2400" dirty="0" err="1"/>
              <a:t>Leaman</a:t>
            </a:r>
            <a:r>
              <a:rPr lang="en-GB" sz="2400" dirty="0"/>
              <a:t>, </a:t>
            </a:r>
            <a:r>
              <a:rPr lang="en-GB" sz="2400" i="1" dirty="0"/>
              <a:t>History of Jewish Philosophy</a:t>
            </a:r>
            <a:r>
              <a:rPr lang="en-GB" sz="2400" dirty="0"/>
              <a:t>, Routledge, </a:t>
            </a:r>
            <a:r>
              <a:rPr lang="en-GB" sz="2400" dirty="0" smtClean="0"/>
              <a:t>1997</a:t>
            </a:r>
            <a:r>
              <a:rPr lang="cs-CZ" sz="2400" dirty="0" smtClean="0"/>
              <a:t>.</a:t>
            </a:r>
          </a:p>
          <a:p>
            <a:pPr>
              <a:spcAft>
                <a:spcPts val="1200"/>
              </a:spcAft>
            </a:pPr>
            <a:endParaRPr lang="cs-CZ" sz="2400" dirty="0" smtClean="0"/>
          </a:p>
          <a:p>
            <a:pPr algn="ctr"/>
            <a:r>
              <a:rPr lang="cs-CZ" sz="2400" dirty="0" smtClean="0">
                <a:solidFill>
                  <a:srgbClr val="FF0000"/>
                </a:solidFill>
              </a:rPr>
              <a:t>! on </a:t>
            </a:r>
            <a:r>
              <a:rPr lang="cs-CZ" sz="2400" dirty="0" err="1" smtClean="0">
                <a:solidFill>
                  <a:srgbClr val="FF0000"/>
                </a:solidFill>
              </a:rPr>
              <a:t>Moodle</a:t>
            </a:r>
            <a:r>
              <a:rPr lang="cs-CZ" sz="2400" dirty="0" smtClean="0">
                <a:solidFill>
                  <a:srgbClr val="FF0000"/>
                </a:solidFill>
              </a:rPr>
              <a:t> !</a:t>
            </a:r>
            <a:endParaRPr lang="cs-CZ" sz="2400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190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1193" y="340822"/>
            <a:ext cx="1187057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1. Texts and contexts</a:t>
            </a:r>
            <a:endParaRPr lang="cs-CZ" dirty="0"/>
          </a:p>
          <a:p>
            <a:r>
              <a:rPr lang="en-GB" dirty="0"/>
              <a:t>A: What is Jewish philosophy</a:t>
            </a:r>
            <a:r>
              <a:rPr lang="en-GB" dirty="0" smtClean="0"/>
              <a:t>?</a:t>
            </a:r>
            <a:endParaRPr lang="cs-CZ" dirty="0"/>
          </a:p>
          <a:p>
            <a:r>
              <a:rPr lang="en-GB" dirty="0"/>
              <a:t>B: Scepticism towards foreign sciences. Talmudic criticism of philosophy and medieval controversy over philosophical teaching.</a:t>
            </a:r>
            <a:endParaRPr lang="cs-CZ" dirty="0"/>
          </a:p>
          <a:p>
            <a:r>
              <a:rPr lang="en-GB" dirty="0"/>
              <a:t>C: Texts: Sh. </a:t>
            </a:r>
            <a:r>
              <a:rPr lang="en-GB" dirty="0" err="1"/>
              <a:t>Carmy</a:t>
            </a:r>
            <a:r>
              <a:rPr lang="en-GB" dirty="0"/>
              <a:t>, D. Schatz: “The Bible as a Source for Philosophical Reflection” </a:t>
            </a:r>
            <a:r>
              <a:rPr lang="en-GB" dirty="0" smtClean="0"/>
              <a:t>+ </a:t>
            </a:r>
            <a:r>
              <a:rPr lang="en-GB" i="1" dirty="0"/>
              <a:t>Anonymous letter against philosophy</a:t>
            </a:r>
            <a:endParaRPr lang="cs-CZ" dirty="0"/>
          </a:p>
          <a:p>
            <a:r>
              <a:rPr lang="en-GB" b="1" dirty="0"/>
              <a:t> </a:t>
            </a:r>
            <a:endParaRPr lang="cs-CZ" dirty="0"/>
          </a:p>
          <a:p>
            <a:r>
              <a:rPr lang="en-GB" b="1" dirty="0"/>
              <a:t>2. Jewish rationalism</a:t>
            </a:r>
            <a:endParaRPr lang="cs-CZ" dirty="0"/>
          </a:p>
          <a:p>
            <a:r>
              <a:rPr lang="en-GB" dirty="0"/>
              <a:t>A: Maimonides. </a:t>
            </a:r>
            <a:r>
              <a:rPr lang="en-GB" i="1" dirty="0"/>
              <a:t>Guide of the Perplexed</a:t>
            </a:r>
            <a:r>
              <a:rPr lang="en-GB" dirty="0"/>
              <a:t> and the Aristotelian background. Theory of prophecy</a:t>
            </a:r>
            <a:r>
              <a:rPr lang="en-GB" dirty="0" smtClean="0"/>
              <a:t>.</a:t>
            </a:r>
            <a:endParaRPr lang="cs-CZ" dirty="0"/>
          </a:p>
          <a:p>
            <a:r>
              <a:rPr lang="en-GB" dirty="0"/>
              <a:t>B: </a:t>
            </a:r>
            <a:r>
              <a:rPr lang="en-GB" i="1" dirty="0" err="1"/>
              <a:t>Haskalah</a:t>
            </a:r>
            <a:r>
              <a:rPr lang="en-GB" dirty="0"/>
              <a:t> and Moses Mendelssohn. Jewish Enlightenment and the Exodus from the ghetto. Rational theology, Reform Judaism.</a:t>
            </a:r>
            <a:endParaRPr lang="cs-CZ" dirty="0"/>
          </a:p>
          <a:p>
            <a:r>
              <a:rPr lang="en-GB" dirty="0"/>
              <a:t>C: Texts: Maimonides, </a:t>
            </a:r>
            <a:r>
              <a:rPr lang="en-GB" i="1" dirty="0"/>
              <a:t>Letter on the Management of health</a:t>
            </a:r>
            <a:r>
              <a:rPr lang="en-GB" dirty="0"/>
              <a:t> and M. Mendelssohn: </a:t>
            </a:r>
            <a:r>
              <a:rPr lang="en-GB" i="1" dirty="0"/>
              <a:t>Jerusalem or On Religious Power and Judaism.</a:t>
            </a:r>
            <a:endParaRPr lang="cs-CZ" dirty="0"/>
          </a:p>
          <a:p>
            <a:pPr fontAlgn="base"/>
            <a:r>
              <a:rPr lang="en-GB" dirty="0"/>
              <a:t> </a:t>
            </a:r>
            <a:endParaRPr lang="cs-CZ" dirty="0"/>
          </a:p>
          <a:p>
            <a:r>
              <a:rPr lang="en-GB" b="1" dirty="0"/>
              <a:t>3. Jewish existentialism</a:t>
            </a:r>
            <a:endParaRPr lang="cs-CZ" dirty="0"/>
          </a:p>
          <a:p>
            <a:r>
              <a:rPr lang="en-GB" dirty="0"/>
              <a:t>A: J. D. </a:t>
            </a:r>
            <a:r>
              <a:rPr lang="en-GB" dirty="0" err="1"/>
              <a:t>Soloveitchik</a:t>
            </a:r>
            <a:r>
              <a:rPr lang="en-GB" dirty="0"/>
              <a:t>. The lonely man of faith in the modern world.</a:t>
            </a:r>
            <a:endParaRPr lang="cs-CZ" dirty="0"/>
          </a:p>
          <a:p>
            <a:r>
              <a:rPr lang="en-GB" dirty="0"/>
              <a:t>B: A. J. </a:t>
            </a:r>
            <a:r>
              <a:rPr lang="en-GB" dirty="0" err="1"/>
              <a:t>Heschel</a:t>
            </a:r>
            <a:r>
              <a:rPr lang="en-GB" dirty="0"/>
              <a:t>. The meaning of Jewish existence.</a:t>
            </a:r>
            <a:endParaRPr lang="cs-CZ" dirty="0"/>
          </a:p>
          <a:p>
            <a:r>
              <a:rPr lang="en-GB" dirty="0"/>
              <a:t>C: Texts: J. D. </a:t>
            </a:r>
            <a:r>
              <a:rPr lang="en-GB" dirty="0" err="1"/>
              <a:t>Soloveitchik</a:t>
            </a:r>
            <a:r>
              <a:rPr lang="en-GB" dirty="0"/>
              <a:t>, </a:t>
            </a:r>
            <a:r>
              <a:rPr lang="en-GB" i="1" dirty="0"/>
              <a:t>The Lonely Man of Faith</a:t>
            </a:r>
            <a:r>
              <a:rPr lang="en-GB" dirty="0"/>
              <a:t>; A. J. </a:t>
            </a:r>
            <a:r>
              <a:rPr lang="en-GB" dirty="0" err="1"/>
              <a:t>Heschel</a:t>
            </a:r>
            <a:r>
              <a:rPr lang="en-GB" dirty="0"/>
              <a:t>, </a:t>
            </a:r>
            <a:r>
              <a:rPr lang="en-GB" i="1" dirty="0"/>
              <a:t>God in Search of Man: A Philosophy of Judaism.</a:t>
            </a:r>
            <a:endParaRPr lang="cs-CZ" dirty="0"/>
          </a:p>
          <a:p>
            <a:r>
              <a:rPr lang="en-GB" dirty="0"/>
              <a:t> </a:t>
            </a:r>
            <a:endParaRPr lang="cs-CZ" dirty="0"/>
          </a:p>
          <a:p>
            <a:r>
              <a:rPr lang="en-GB" b="1" dirty="0"/>
              <a:t>4.  Jewish political and social philosophy</a:t>
            </a:r>
            <a:endParaRPr lang="cs-CZ" dirty="0"/>
          </a:p>
          <a:p>
            <a:r>
              <a:rPr lang="en-GB" dirty="0"/>
              <a:t>A: Spinoza: Comments on the traditional Judaism. </a:t>
            </a:r>
            <a:r>
              <a:rPr lang="en-GB" i="1" dirty="0"/>
              <a:t>The book forged in hell: Spinoza´s Theological-Political Treatise.</a:t>
            </a:r>
            <a:endParaRPr lang="cs-CZ" dirty="0"/>
          </a:p>
          <a:p>
            <a:pPr fontAlgn="base"/>
            <a:r>
              <a:rPr lang="en-GB" dirty="0"/>
              <a:t>B: Hannah Arendt and political philosophy. Totalitarianism, citizenship and action. Nature of evil.</a:t>
            </a:r>
            <a:endParaRPr lang="cs-CZ" dirty="0"/>
          </a:p>
          <a:p>
            <a:r>
              <a:rPr lang="en-GB" dirty="0"/>
              <a:t>C: Texts: Spinoza, </a:t>
            </a:r>
            <a:r>
              <a:rPr lang="en-GB" i="1" dirty="0"/>
              <a:t>Theological-Political Treatise </a:t>
            </a:r>
            <a:r>
              <a:rPr lang="en-GB" dirty="0"/>
              <a:t>(book 1); H. Arendt, </a:t>
            </a:r>
            <a:r>
              <a:rPr lang="en-GB" i="1" dirty="0"/>
              <a:t>Eichmann in Jerusalem. A Report on the Banality of Evil.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6544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23949" y="556953"/>
            <a:ext cx="11105804" cy="5432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err="1" smtClean="0"/>
              <a:t>Course</a:t>
            </a:r>
            <a:r>
              <a:rPr lang="cs-CZ" sz="2400" b="1" dirty="0" smtClean="0"/>
              <a:t> on </a:t>
            </a:r>
            <a:r>
              <a:rPr lang="cs-CZ" sz="2400" b="1" dirty="0" err="1" smtClean="0"/>
              <a:t>Moodle</a:t>
            </a:r>
            <a:endParaRPr lang="cs-CZ" sz="2400" b="1" dirty="0" smtClean="0"/>
          </a:p>
          <a:p>
            <a:r>
              <a:rPr lang="cs-CZ" sz="2400" dirty="0" smtClean="0">
                <a:hlinkClick r:id="rId2"/>
              </a:rPr>
              <a:t>http</a:t>
            </a:r>
            <a:r>
              <a:rPr lang="cs-CZ" sz="2400" dirty="0">
                <a:hlinkClick r:id="rId2"/>
              </a:rPr>
              <a:t>://ufar.ff.cuni.cz</a:t>
            </a:r>
            <a:r>
              <a:rPr lang="cs-CZ" sz="2400" dirty="0" smtClean="0">
                <a:hlinkClick r:id="rId2"/>
              </a:rPr>
              <a:t>/</a:t>
            </a:r>
            <a:r>
              <a:rPr lang="cs-CZ" sz="2400" dirty="0" smtClean="0"/>
              <a:t>    </a:t>
            </a:r>
          </a:p>
          <a:p>
            <a:r>
              <a:rPr lang="cs-CZ" sz="2400" dirty="0"/>
              <a:t>	</a:t>
            </a:r>
            <a:r>
              <a:rPr lang="cs-CZ" sz="2400" dirty="0" smtClean="0"/>
              <a:t>Rozvrh-tabulka</a:t>
            </a:r>
          </a:p>
          <a:p>
            <a:r>
              <a:rPr lang="cs-CZ" sz="2400" dirty="0" smtClean="0"/>
              <a:t>		Tomešová, Válová: </a:t>
            </a:r>
            <a:r>
              <a:rPr lang="cs-CZ" sz="2400" b="1" dirty="0" err="1" smtClean="0"/>
              <a:t>Introduction</a:t>
            </a:r>
            <a:r>
              <a:rPr lang="cs-CZ" sz="2400" b="1" dirty="0" smtClean="0"/>
              <a:t> to </a:t>
            </a:r>
            <a:r>
              <a:rPr lang="cs-CZ" sz="2400" b="1" dirty="0" err="1" smtClean="0"/>
              <a:t>Jewish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Philosophical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Thought</a:t>
            </a:r>
            <a:endParaRPr lang="cs-CZ" sz="2400" b="1" dirty="0" smtClean="0"/>
          </a:p>
          <a:p>
            <a:endParaRPr lang="cs-CZ" sz="1000" dirty="0" smtClean="0"/>
          </a:p>
          <a:p>
            <a:r>
              <a:rPr lang="cs-CZ" sz="2400" dirty="0" smtClean="0">
                <a:solidFill>
                  <a:srgbClr val="FF0000"/>
                </a:solidFill>
              </a:rPr>
              <a:t>https</a:t>
            </a:r>
            <a:r>
              <a:rPr lang="cs-CZ" sz="2400" dirty="0">
                <a:solidFill>
                  <a:srgbClr val="FF0000"/>
                </a:solidFill>
              </a:rPr>
              <a:t>://dl1.cuni.cz/course/view.php?id=7076</a:t>
            </a:r>
          </a:p>
          <a:p>
            <a:endParaRPr lang="cs-CZ" sz="1000" dirty="0" smtClean="0">
              <a:solidFill>
                <a:srgbClr val="FF0000"/>
              </a:solidFill>
            </a:endParaRPr>
          </a:p>
          <a:p>
            <a:r>
              <a:rPr lang="cs-CZ" sz="2400" dirty="0" err="1" smtClean="0"/>
              <a:t>What´s</a:t>
            </a:r>
            <a:r>
              <a:rPr lang="cs-CZ" sz="2400" dirty="0" smtClean="0"/>
              <a:t> </a:t>
            </a:r>
            <a:r>
              <a:rPr lang="cs-CZ" sz="2400" dirty="0" err="1" smtClean="0"/>
              <a:t>there</a:t>
            </a:r>
            <a:r>
              <a:rPr lang="cs-CZ" sz="2400" dirty="0" smtClean="0"/>
              <a:t>?  → </a:t>
            </a:r>
            <a:r>
              <a:rPr lang="cs-CZ" sz="2400" dirty="0" err="1" smtClean="0"/>
              <a:t>primary</a:t>
            </a:r>
            <a:r>
              <a:rPr lang="cs-CZ" sz="2400" dirty="0" smtClean="0"/>
              <a:t> </a:t>
            </a:r>
            <a:r>
              <a:rPr lang="cs-CZ" sz="2400" dirty="0" err="1" smtClean="0"/>
              <a:t>texts</a:t>
            </a:r>
            <a:endParaRPr lang="cs-CZ" sz="2400" dirty="0" smtClean="0"/>
          </a:p>
          <a:p>
            <a:r>
              <a:rPr lang="cs-CZ" sz="2400" dirty="0"/>
              <a:t>		 </a:t>
            </a:r>
            <a:r>
              <a:rPr lang="cs-CZ" sz="2400" dirty="0" smtClean="0"/>
              <a:t>→ PP </a:t>
            </a:r>
            <a:r>
              <a:rPr lang="cs-CZ" sz="2400" dirty="0" err="1" smtClean="0"/>
              <a:t>Presentations</a:t>
            </a:r>
            <a:endParaRPr lang="cs-CZ" sz="2400" dirty="0" smtClean="0"/>
          </a:p>
          <a:p>
            <a:endParaRPr lang="cs-CZ" sz="2400" dirty="0" smtClean="0"/>
          </a:p>
          <a:p>
            <a:endParaRPr lang="cs-CZ" sz="2400" dirty="0"/>
          </a:p>
          <a:p>
            <a:pPr algn="ctr"/>
            <a:r>
              <a:rPr lang="cs-CZ" sz="2400" b="1" dirty="0" err="1" smtClean="0"/>
              <a:t>Sourcebooks</a:t>
            </a:r>
            <a:endParaRPr lang="cs-CZ" sz="2400" b="1" dirty="0" smtClean="0"/>
          </a:p>
          <a:p>
            <a:endParaRPr lang="cs-CZ" sz="1000" dirty="0" smtClean="0"/>
          </a:p>
          <a:p>
            <a:pPr marL="342900" indent="-342900">
              <a:spcAft>
                <a:spcPts val="600"/>
              </a:spcAft>
              <a:buFontTx/>
              <a:buChar char="-"/>
            </a:pPr>
            <a:r>
              <a:rPr lang="en-GB" sz="2400" dirty="0" smtClean="0"/>
              <a:t>D</a:t>
            </a:r>
            <a:r>
              <a:rPr lang="en-GB" sz="2400" dirty="0"/>
              <a:t>. H. Frank, O. </a:t>
            </a:r>
            <a:r>
              <a:rPr lang="en-GB" sz="2400" dirty="0" err="1"/>
              <a:t>Leaman</a:t>
            </a:r>
            <a:r>
              <a:rPr lang="en-GB" sz="2400" dirty="0"/>
              <a:t>, </a:t>
            </a:r>
            <a:r>
              <a:rPr lang="en-GB" sz="2400" i="1" dirty="0"/>
              <a:t>History of Jewish </a:t>
            </a:r>
            <a:r>
              <a:rPr lang="en-GB" sz="2400" i="1" dirty="0" smtClean="0"/>
              <a:t>Philosophy</a:t>
            </a:r>
            <a:r>
              <a:rPr lang="cs-CZ" sz="2400" dirty="0" smtClean="0"/>
              <a:t>,</a:t>
            </a:r>
            <a:r>
              <a:rPr lang="cs-CZ" sz="2400" i="1" dirty="0" smtClean="0"/>
              <a:t> </a:t>
            </a:r>
            <a:r>
              <a:rPr lang="cs-CZ" sz="2400" dirty="0" err="1" smtClean="0"/>
              <a:t>Routledge</a:t>
            </a:r>
            <a:r>
              <a:rPr lang="cs-CZ" sz="2400" dirty="0" smtClean="0"/>
              <a:t>, 1997</a:t>
            </a:r>
            <a:r>
              <a:rPr lang="cs-CZ" sz="2400" baseline="30000" dirty="0" smtClean="0"/>
              <a:t>1</a:t>
            </a:r>
          </a:p>
          <a:p>
            <a:pPr marL="342900" indent="-342900">
              <a:spcAft>
                <a:spcPts val="600"/>
              </a:spcAft>
              <a:buFontTx/>
              <a:buChar char="-"/>
            </a:pPr>
            <a:r>
              <a:rPr lang="en-US" sz="2400" i="1" dirty="0" smtClean="0"/>
              <a:t>The </a:t>
            </a:r>
            <a:r>
              <a:rPr lang="en-US" sz="2400" i="1" dirty="0"/>
              <a:t>Jewish Philosophy Reader</a:t>
            </a:r>
            <a:r>
              <a:rPr lang="en-US" sz="2400" dirty="0"/>
              <a:t>, ed. by D. H. Frank, O. </a:t>
            </a:r>
            <a:r>
              <a:rPr lang="en-US" sz="2400" dirty="0" err="1"/>
              <a:t>Leaman</a:t>
            </a:r>
            <a:r>
              <a:rPr lang="en-US" sz="2400" dirty="0"/>
              <a:t> a Ch. H. </a:t>
            </a:r>
            <a:r>
              <a:rPr lang="en-US" sz="2400" dirty="0" err="1"/>
              <a:t>Manekin</a:t>
            </a:r>
            <a:r>
              <a:rPr lang="en-US" sz="2400" dirty="0"/>
              <a:t>, Routledge, </a:t>
            </a:r>
            <a:r>
              <a:rPr lang="en-US" sz="2400" dirty="0" smtClean="0"/>
              <a:t>N</a:t>
            </a:r>
            <a:r>
              <a:rPr lang="cs-CZ" sz="2400" dirty="0" err="1" smtClean="0"/>
              <a:t>ew</a:t>
            </a:r>
            <a:r>
              <a:rPr lang="cs-CZ" sz="2400" dirty="0" smtClean="0"/>
              <a:t> </a:t>
            </a:r>
            <a:r>
              <a:rPr lang="en-US" sz="2400" dirty="0" smtClean="0"/>
              <a:t>Y</a:t>
            </a:r>
            <a:r>
              <a:rPr lang="cs-CZ" sz="2400" dirty="0" err="1" smtClean="0"/>
              <a:t>ork</a:t>
            </a:r>
            <a:r>
              <a:rPr lang="en-US" sz="2400" dirty="0" smtClean="0"/>
              <a:t>, 2000</a:t>
            </a:r>
            <a:r>
              <a:rPr lang="cs-CZ" sz="2400" dirty="0" smtClean="0"/>
              <a:t>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0881" y="1530928"/>
            <a:ext cx="1152000" cy="11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25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1B322A9B-AAC2-4CC8-B910-30C23E156E29}"/>
              </a:ext>
            </a:extLst>
          </p:cNvPr>
          <p:cNvSpPr txBox="1"/>
          <p:nvPr/>
        </p:nvSpPr>
        <p:spPr>
          <a:xfrm>
            <a:off x="465513" y="856211"/>
            <a:ext cx="11305309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err="1" smtClean="0"/>
              <a:t>Requirements</a:t>
            </a:r>
            <a:endParaRPr lang="cs-CZ" sz="2800" b="1" dirty="0" smtClean="0"/>
          </a:p>
          <a:p>
            <a:pPr algn="ctr"/>
            <a:endParaRPr lang="cs-CZ" sz="2400" dirty="0" smtClean="0"/>
          </a:p>
          <a:p>
            <a:pPr algn="ctr"/>
            <a:endParaRPr lang="cs-CZ" sz="1000" dirty="0" smtClean="0"/>
          </a:p>
          <a:p>
            <a:pPr algn="ctr"/>
            <a:endParaRPr lang="cs-CZ" sz="1000" dirty="0"/>
          </a:p>
          <a:p>
            <a:pPr algn="ctr"/>
            <a:r>
              <a:rPr lang="en-US" sz="2400" dirty="0" smtClean="0"/>
              <a:t>Students </a:t>
            </a:r>
            <a:r>
              <a:rPr lang="en-US" sz="2400" dirty="0"/>
              <a:t>who wish to gain credits for the course must meet two requirements:</a:t>
            </a:r>
            <a:endParaRPr lang="cs-CZ" sz="2400" dirty="0"/>
          </a:p>
          <a:p>
            <a:endParaRPr lang="cs-CZ" sz="2400" dirty="0"/>
          </a:p>
          <a:p>
            <a:pPr marL="457200" indent="-457200">
              <a:buAutoNum type="arabicParenBoth"/>
            </a:pPr>
            <a:r>
              <a:rPr lang="en-US" sz="2400" dirty="0"/>
              <a:t>Attendance at the seminar each week. More than four absences will make one ineligible for the grade. 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dirty="0" smtClean="0"/>
              <a:t>(2) </a:t>
            </a:r>
            <a:r>
              <a:rPr lang="en-GB" sz="2400" dirty="0" smtClean="0"/>
              <a:t>Final paper</a:t>
            </a:r>
            <a:r>
              <a:rPr lang="cs-CZ" sz="2400" dirty="0" smtClean="0"/>
              <a:t> in </a:t>
            </a:r>
            <a:r>
              <a:rPr lang="cs-CZ" sz="2400" dirty="0" err="1" smtClean="0"/>
              <a:t>English</a:t>
            </a:r>
            <a:r>
              <a:rPr lang="en-GB" sz="2400" dirty="0" smtClean="0"/>
              <a:t> </a:t>
            </a:r>
            <a:r>
              <a:rPr lang="en-GB" sz="2400" dirty="0"/>
              <a:t>(1000 - 1200 words) on a theme related to texts </a:t>
            </a:r>
            <a:r>
              <a:rPr lang="en-GB" sz="2400" dirty="0" smtClean="0"/>
              <a:t>discussed</a:t>
            </a:r>
            <a:endParaRPr lang="cs-CZ" sz="2400" dirty="0" smtClean="0"/>
          </a:p>
          <a:p>
            <a:r>
              <a:rPr lang="cs-CZ" sz="2400" dirty="0" smtClean="0"/>
              <a:t>     </a:t>
            </a:r>
            <a:r>
              <a:rPr lang="en-GB" sz="2400" dirty="0" smtClean="0"/>
              <a:t> </a:t>
            </a:r>
            <a:r>
              <a:rPr lang="en-GB" sz="2400" dirty="0"/>
              <a:t>in </a:t>
            </a:r>
            <a:r>
              <a:rPr lang="en-GB" sz="2400" dirty="0" smtClean="0"/>
              <a:t>seminars.</a:t>
            </a:r>
            <a:r>
              <a:rPr lang="cs-CZ" sz="2400" dirty="0" smtClean="0"/>
              <a:t> </a:t>
            </a:r>
          </a:p>
          <a:p>
            <a:endParaRPr lang="cs-CZ" sz="1000" dirty="0"/>
          </a:p>
          <a:p>
            <a:r>
              <a:rPr lang="cs-CZ" sz="2400" dirty="0" smtClean="0"/>
              <a:t>		</a:t>
            </a:r>
            <a:r>
              <a:rPr lang="cs-CZ" sz="2400" dirty="0" err="1" smtClean="0"/>
              <a:t>Deadline</a:t>
            </a:r>
            <a:r>
              <a:rPr lang="cs-CZ" sz="2400" dirty="0" smtClean="0"/>
              <a:t> </a:t>
            </a:r>
            <a:r>
              <a:rPr lang="cs-CZ" sz="2400" dirty="0" err="1" smtClean="0"/>
              <a:t>for</a:t>
            </a:r>
            <a:r>
              <a:rPr lang="cs-CZ" sz="2400" dirty="0" smtClean="0"/>
              <a:t> </a:t>
            </a:r>
            <a:r>
              <a:rPr lang="cs-CZ" sz="2400" dirty="0" err="1" smtClean="0"/>
              <a:t>final</a:t>
            </a:r>
            <a:r>
              <a:rPr lang="cs-CZ" sz="2400" dirty="0" smtClean="0"/>
              <a:t> </a:t>
            </a:r>
            <a:r>
              <a:rPr lang="cs-CZ" sz="2400" dirty="0" err="1" smtClean="0"/>
              <a:t>papers</a:t>
            </a:r>
            <a:r>
              <a:rPr lang="cs-CZ" sz="2400" dirty="0" smtClean="0"/>
              <a:t>: </a:t>
            </a:r>
            <a:r>
              <a:rPr lang="cs-CZ" sz="2400" dirty="0" smtClean="0">
                <a:solidFill>
                  <a:srgbClr val="FF0000"/>
                </a:solidFill>
              </a:rPr>
              <a:t>31</a:t>
            </a:r>
            <a:r>
              <a:rPr lang="cs-CZ" sz="2400" baseline="30000" dirty="0" smtClean="0">
                <a:solidFill>
                  <a:srgbClr val="FF0000"/>
                </a:solidFill>
              </a:rPr>
              <a:t>st</a:t>
            </a:r>
            <a:r>
              <a:rPr lang="cs-CZ" sz="2400" dirty="0" smtClean="0">
                <a:solidFill>
                  <a:srgbClr val="FF0000"/>
                </a:solidFill>
              </a:rPr>
              <a:t> May 2020 </a:t>
            </a:r>
          </a:p>
          <a:p>
            <a:r>
              <a:rPr lang="cs-CZ" sz="2400" dirty="0"/>
              <a:t>	</a:t>
            </a:r>
            <a:r>
              <a:rPr lang="cs-CZ" sz="2400" dirty="0" smtClean="0"/>
              <a:t>	</a:t>
            </a:r>
            <a:r>
              <a:rPr lang="cs-CZ" sz="2400" dirty="0" err="1" smtClean="0"/>
              <a:t>Papers</a:t>
            </a:r>
            <a:r>
              <a:rPr lang="cs-CZ" sz="2400" dirty="0" smtClean="0"/>
              <a:t> </a:t>
            </a:r>
            <a:r>
              <a:rPr lang="cs-CZ" sz="2400" dirty="0" err="1" smtClean="0"/>
              <a:t>should</a:t>
            </a:r>
            <a:r>
              <a:rPr lang="cs-CZ" sz="2400" dirty="0" smtClean="0"/>
              <a:t> </a:t>
            </a:r>
            <a:r>
              <a:rPr lang="cs-CZ" sz="2400" dirty="0" err="1" smtClean="0"/>
              <a:t>be</a:t>
            </a:r>
            <a:r>
              <a:rPr lang="cs-CZ" sz="2400" dirty="0" smtClean="0"/>
              <a:t> </a:t>
            </a:r>
            <a:r>
              <a:rPr lang="cs-CZ" sz="2400" dirty="0" err="1" smtClean="0"/>
              <a:t>sent</a:t>
            </a:r>
            <a:r>
              <a:rPr lang="cs-CZ" sz="2400" dirty="0" smtClean="0"/>
              <a:t> to: </a:t>
            </a:r>
            <a:r>
              <a:rPr lang="cs-CZ" sz="2400" dirty="0" err="1" smtClean="0"/>
              <a:t>dita.valova</a:t>
            </a:r>
            <a:r>
              <a:rPr lang="en-US" sz="2400" dirty="0" smtClean="0"/>
              <a:t>@ff.cuni.cz</a:t>
            </a:r>
            <a:endParaRPr lang="cs-CZ" sz="2400" dirty="0"/>
          </a:p>
        </p:txBody>
      </p:sp>
      <p:sp>
        <p:nvSpPr>
          <p:cNvPr id="3" name="Šipka doprava 2"/>
          <p:cNvSpPr/>
          <p:nvPr/>
        </p:nvSpPr>
        <p:spPr>
          <a:xfrm>
            <a:off x="3582785" y="85621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90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06581" y="1396538"/>
            <a:ext cx="10390909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s-CZ" sz="2400" b="1" dirty="0" smtClean="0"/>
          </a:p>
          <a:p>
            <a:pPr algn="ctr"/>
            <a:r>
              <a:rPr lang="cs-CZ" sz="3200" b="1" dirty="0" err="1" smtClean="0"/>
              <a:t>Theme</a:t>
            </a:r>
            <a:r>
              <a:rPr lang="cs-CZ" sz="3200" b="1" dirty="0" smtClean="0"/>
              <a:t> 1: </a:t>
            </a:r>
            <a:r>
              <a:rPr lang="cs-CZ" sz="3200" b="1" dirty="0" err="1" smtClean="0"/>
              <a:t>Texts</a:t>
            </a:r>
            <a:r>
              <a:rPr lang="cs-CZ" sz="3200" b="1" dirty="0" smtClean="0"/>
              <a:t> and </a:t>
            </a:r>
            <a:r>
              <a:rPr lang="cs-CZ" sz="3200" b="1" dirty="0" err="1" smtClean="0"/>
              <a:t>Contexts</a:t>
            </a:r>
            <a:endParaRPr lang="cs-CZ" sz="3200" b="1" dirty="0" smtClean="0"/>
          </a:p>
          <a:p>
            <a:pPr algn="ctr"/>
            <a:endParaRPr lang="cs-CZ" sz="2400" b="1" dirty="0"/>
          </a:p>
          <a:p>
            <a:pPr algn="ctr"/>
            <a:endParaRPr lang="cs-CZ" sz="2400" b="1" dirty="0" smtClean="0"/>
          </a:p>
          <a:p>
            <a:pPr algn="ctr"/>
            <a:r>
              <a:rPr lang="cs-CZ" sz="2800" b="1" dirty="0" err="1" smtClean="0"/>
              <a:t>What</a:t>
            </a:r>
            <a:r>
              <a:rPr lang="cs-CZ" sz="2800" b="1" dirty="0" smtClean="0"/>
              <a:t> </a:t>
            </a:r>
            <a:r>
              <a:rPr lang="cs-CZ" sz="2800" b="1" dirty="0" err="1"/>
              <a:t>is</a:t>
            </a:r>
            <a:r>
              <a:rPr lang="cs-CZ" sz="2800" b="1" dirty="0"/>
              <a:t> </a:t>
            </a:r>
            <a:r>
              <a:rPr lang="cs-CZ" sz="2800" b="1" dirty="0" err="1" smtClean="0"/>
              <a:t>the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Jewish</a:t>
            </a:r>
            <a:r>
              <a:rPr lang="cs-CZ" sz="2800" b="1" dirty="0" smtClean="0"/>
              <a:t> </a:t>
            </a:r>
            <a:r>
              <a:rPr lang="cs-CZ" sz="2800" b="1" dirty="0" err="1"/>
              <a:t>Philosophy</a:t>
            </a:r>
            <a:r>
              <a:rPr lang="cs-CZ" sz="2800" b="1" dirty="0"/>
              <a:t>? 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Who</a:t>
            </a:r>
            <a:r>
              <a:rPr lang="cs-CZ" sz="2800" b="1" dirty="0" smtClean="0"/>
              <a:t> </a:t>
            </a:r>
            <a:r>
              <a:rPr lang="cs-CZ" sz="2800" b="1" dirty="0" err="1"/>
              <a:t>is</a:t>
            </a:r>
            <a:r>
              <a:rPr lang="cs-CZ" sz="2800" b="1" dirty="0"/>
              <a:t> </a:t>
            </a:r>
            <a:r>
              <a:rPr lang="cs-CZ" sz="2800" b="1" dirty="0" err="1" smtClean="0"/>
              <a:t>the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Jewish</a:t>
            </a:r>
            <a:r>
              <a:rPr lang="cs-CZ" sz="2800" b="1" dirty="0" smtClean="0"/>
              <a:t> </a:t>
            </a:r>
            <a:r>
              <a:rPr lang="cs-CZ" sz="2800" b="1" dirty="0" err="1"/>
              <a:t>philosopher</a:t>
            </a:r>
            <a:r>
              <a:rPr lang="cs-CZ" sz="2800" b="1" dirty="0" smtClean="0"/>
              <a:t>?</a:t>
            </a:r>
          </a:p>
          <a:p>
            <a:pPr algn="ctr"/>
            <a:endParaRPr lang="cs-CZ" sz="2400" b="1" dirty="0"/>
          </a:p>
          <a:p>
            <a:pPr algn="ctr"/>
            <a:endParaRPr lang="cs-CZ" sz="2400" b="1" dirty="0" smtClean="0"/>
          </a:p>
          <a:p>
            <a:pPr algn="ctr"/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64922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153949" y="3381789"/>
            <a:ext cx="393850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/>
              <a:t>Philo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smtClean="0"/>
              <a:t>Alexandria</a:t>
            </a:r>
          </a:p>
          <a:p>
            <a:r>
              <a:rPr lang="cs-CZ" dirty="0" smtClean="0"/>
              <a:t>c</a:t>
            </a:r>
            <a:r>
              <a:rPr lang="cs-CZ" dirty="0"/>
              <a:t>. 20 </a:t>
            </a:r>
            <a:r>
              <a:rPr lang="cs-CZ" dirty="0" smtClean="0"/>
              <a:t>BC </a:t>
            </a:r>
            <a:r>
              <a:rPr lang="cs-CZ" dirty="0"/>
              <a:t>– c. </a:t>
            </a:r>
            <a:r>
              <a:rPr lang="cs-CZ" dirty="0" smtClean="0"/>
              <a:t>50</a:t>
            </a:r>
            <a:endParaRPr lang="cs-CZ" dirty="0"/>
          </a:p>
          <a:p>
            <a:r>
              <a:rPr lang="cs-CZ" dirty="0" smtClean="0"/>
              <a:t>A</a:t>
            </a:r>
            <a:r>
              <a:rPr lang="en-US" dirty="0" err="1"/>
              <a:t>llegorical</a:t>
            </a:r>
            <a:r>
              <a:rPr lang="en-US" dirty="0"/>
              <a:t> commentaries on the Torah</a:t>
            </a:r>
            <a:r>
              <a:rPr lang="cs-CZ" dirty="0"/>
              <a:t>.</a:t>
            </a:r>
          </a:p>
          <a:p>
            <a:r>
              <a:rPr lang="cs-CZ" dirty="0" err="1" smtClean="0"/>
              <a:t>Hellenistic</a:t>
            </a:r>
            <a:r>
              <a:rPr lang="cs-CZ" dirty="0" smtClean="0"/>
              <a:t> </a:t>
            </a:r>
            <a:r>
              <a:rPr lang="cs-CZ" dirty="0" err="1"/>
              <a:t>syncretism</a:t>
            </a:r>
            <a:r>
              <a:rPr lang="cs-CZ" dirty="0"/>
              <a:t>: </a:t>
            </a:r>
          </a:p>
          <a:p>
            <a:r>
              <a:rPr lang="cs-CZ" dirty="0"/>
              <a:t>Plato and </a:t>
            </a:r>
            <a:r>
              <a:rPr lang="cs-CZ" dirty="0" err="1" smtClean="0"/>
              <a:t>Moses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948" y="3381790"/>
            <a:ext cx="2124000" cy="2077610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299258" y="565265"/>
            <a:ext cx="1154637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300" b="1" dirty="0" smtClean="0"/>
              <a:t>→ </a:t>
            </a:r>
            <a:r>
              <a:rPr lang="cs-CZ" sz="2300" dirty="0" smtClean="0"/>
              <a:t>No „</a:t>
            </a:r>
            <a:r>
              <a:rPr lang="cs-CZ" sz="2300" dirty="0" err="1" smtClean="0"/>
              <a:t>Jewish</a:t>
            </a:r>
            <a:r>
              <a:rPr lang="cs-CZ" sz="2300" dirty="0" smtClean="0"/>
              <a:t>“ </a:t>
            </a:r>
            <a:r>
              <a:rPr lang="cs-CZ" sz="2300" dirty="0" err="1" smtClean="0"/>
              <a:t>philosophers</a:t>
            </a:r>
            <a:r>
              <a:rPr lang="cs-CZ" sz="2300" dirty="0" smtClean="0"/>
              <a:t> in </a:t>
            </a:r>
            <a:r>
              <a:rPr lang="cs-CZ" sz="2300" dirty="0" err="1" smtClean="0"/>
              <a:t>the</a:t>
            </a:r>
            <a:r>
              <a:rPr lang="cs-CZ" sz="2300" dirty="0" smtClean="0"/>
              <a:t> </a:t>
            </a:r>
            <a:r>
              <a:rPr lang="cs-CZ" sz="2300" dirty="0" err="1" smtClean="0"/>
              <a:t>history</a:t>
            </a:r>
            <a:r>
              <a:rPr lang="cs-CZ" sz="2300" dirty="0" smtClean="0"/>
              <a:t> </a:t>
            </a:r>
            <a:r>
              <a:rPr lang="cs-CZ" sz="2300" dirty="0" err="1" smtClean="0"/>
              <a:t>of</a:t>
            </a:r>
            <a:r>
              <a:rPr lang="cs-CZ" sz="2300" dirty="0" smtClean="0"/>
              <a:t> </a:t>
            </a:r>
            <a:r>
              <a:rPr lang="cs-CZ" sz="2300" dirty="0" err="1" smtClean="0"/>
              <a:t>thinking</a:t>
            </a:r>
            <a:r>
              <a:rPr lang="cs-CZ" sz="2300" dirty="0" smtClean="0"/>
              <a:t>. </a:t>
            </a:r>
            <a:r>
              <a:rPr lang="cs-CZ" sz="2300" dirty="0" err="1" smtClean="0"/>
              <a:t>Only</a:t>
            </a:r>
            <a:r>
              <a:rPr lang="cs-CZ" sz="2300" dirty="0" smtClean="0"/>
              <a:t> </a:t>
            </a:r>
            <a:r>
              <a:rPr lang="cs-CZ" sz="2300" dirty="0" err="1" smtClean="0"/>
              <a:t>philosophers</a:t>
            </a:r>
            <a:r>
              <a:rPr lang="cs-CZ" sz="2300" dirty="0" smtClean="0"/>
              <a:t> </a:t>
            </a:r>
            <a:r>
              <a:rPr lang="cs-CZ" sz="2300" dirty="0" err="1" smtClean="0"/>
              <a:t>who</a:t>
            </a:r>
            <a:r>
              <a:rPr lang="cs-CZ" sz="2300" dirty="0" smtClean="0"/>
              <a:t> </a:t>
            </a:r>
            <a:r>
              <a:rPr lang="cs-CZ" sz="2300" dirty="0" err="1" smtClean="0"/>
              <a:t>were</a:t>
            </a:r>
            <a:r>
              <a:rPr lang="cs-CZ" sz="2300" dirty="0" smtClean="0"/>
              <a:t> </a:t>
            </a:r>
            <a:r>
              <a:rPr lang="cs-CZ" sz="2300" dirty="0" err="1" smtClean="0"/>
              <a:t>born</a:t>
            </a:r>
            <a:r>
              <a:rPr lang="cs-CZ" sz="2300" dirty="0" smtClean="0"/>
              <a:t> as </a:t>
            </a:r>
            <a:r>
              <a:rPr lang="cs-CZ" sz="2300" dirty="0" err="1" smtClean="0"/>
              <a:t>Jewish</a:t>
            </a:r>
            <a:r>
              <a:rPr lang="cs-CZ" sz="2300" dirty="0" smtClean="0"/>
              <a:t> and</a:t>
            </a:r>
            <a:r>
              <a:rPr lang="en-US" sz="2300" dirty="0" smtClean="0"/>
              <a:t> </a:t>
            </a:r>
            <a:r>
              <a:rPr lang="en-US" sz="2300" dirty="0"/>
              <a:t>imaged themselves as providing the interpretation of biblical and rabbinic tradition according to universal, philosophical </a:t>
            </a:r>
            <a:r>
              <a:rPr lang="en-US" sz="2300" dirty="0" smtClean="0"/>
              <a:t>categories</a:t>
            </a:r>
            <a:r>
              <a:rPr lang="cs-CZ" sz="2300" dirty="0" smtClean="0"/>
              <a:t>. </a:t>
            </a:r>
            <a:r>
              <a:rPr lang="en-US" sz="2300" dirty="0"/>
              <a:t>They interpret the Jewish tradition in philosophical </a:t>
            </a:r>
            <a:r>
              <a:rPr lang="en-US" sz="2300" dirty="0" smtClean="0"/>
              <a:t>terms</a:t>
            </a:r>
            <a:r>
              <a:rPr lang="cs-CZ" sz="2300" dirty="0" smtClean="0"/>
              <a:t>.</a:t>
            </a:r>
          </a:p>
          <a:p>
            <a:endParaRPr lang="cs-CZ" sz="1200" dirty="0" smtClean="0"/>
          </a:p>
          <a:p>
            <a:r>
              <a:rPr lang="cs-CZ" sz="2300" b="1" dirty="0"/>
              <a:t>→ </a:t>
            </a:r>
            <a:r>
              <a:rPr lang="cs-CZ" sz="2300" b="1" dirty="0" smtClean="0"/>
              <a:t> </a:t>
            </a:r>
            <a:r>
              <a:rPr lang="en-US" sz="2300" dirty="0" smtClean="0"/>
              <a:t>Jewish </a:t>
            </a:r>
            <a:r>
              <a:rPr lang="en-US" sz="2300" dirty="0"/>
              <a:t>philosophy is not a branch of philosophy, it is not a </a:t>
            </a:r>
            <a:r>
              <a:rPr lang="en-US" sz="2300" dirty="0" smtClean="0"/>
              <a:t>sub-discipline. </a:t>
            </a:r>
            <a:endParaRPr lang="cs-CZ" sz="2300" dirty="0" smtClean="0"/>
          </a:p>
          <a:p>
            <a:r>
              <a:rPr lang="en-US" sz="2300" dirty="0" smtClean="0"/>
              <a:t>It </a:t>
            </a:r>
            <a:r>
              <a:rPr lang="en-US" sz="2300" dirty="0"/>
              <a:t>is </a:t>
            </a:r>
            <a:r>
              <a:rPr lang="en-US" sz="2300" dirty="0" smtClean="0"/>
              <a:t>a</a:t>
            </a:r>
            <a:r>
              <a:rPr lang="cs-CZ" sz="2300" dirty="0" smtClean="0"/>
              <a:t>n</a:t>
            </a:r>
            <a:r>
              <a:rPr lang="en-US" sz="2300" dirty="0" smtClean="0"/>
              <a:t> interpret</a:t>
            </a:r>
            <a:r>
              <a:rPr lang="cs-CZ" sz="2300" dirty="0" err="1" smtClean="0"/>
              <a:t>ation</a:t>
            </a:r>
            <a:r>
              <a:rPr lang="cs-CZ" sz="2300" dirty="0" smtClean="0"/>
              <a:t> </a:t>
            </a:r>
            <a:r>
              <a:rPr lang="cs-CZ" sz="2300" dirty="0" err="1" smtClean="0"/>
              <a:t>of</a:t>
            </a:r>
            <a:r>
              <a:rPr lang="cs-CZ" sz="2300" dirty="0" smtClean="0"/>
              <a:t> </a:t>
            </a:r>
            <a:r>
              <a:rPr lang="en-US" sz="2300" dirty="0" smtClean="0"/>
              <a:t>the </a:t>
            </a:r>
            <a:r>
              <a:rPr lang="en-US" sz="2300" dirty="0"/>
              <a:t>Jewish tradition in the philosophical way.</a:t>
            </a:r>
            <a:endParaRPr lang="cs-CZ" sz="2300" dirty="0" smtClean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1920" y="3381789"/>
            <a:ext cx="2016000" cy="2688000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7780713" y="3381788"/>
            <a:ext cx="2128057" cy="923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Moses</a:t>
            </a:r>
            <a:r>
              <a:rPr lang="cs-CZ" b="1" dirty="0" smtClean="0"/>
              <a:t> </a:t>
            </a:r>
            <a:r>
              <a:rPr lang="cs-CZ" b="1" dirty="0" err="1" smtClean="0"/>
              <a:t>Maimonides</a:t>
            </a:r>
            <a:endParaRPr lang="cs-CZ" b="1" dirty="0" smtClean="0"/>
          </a:p>
          <a:p>
            <a:r>
              <a:rPr lang="cs-CZ" dirty="0" smtClean="0"/>
              <a:t>1138 – 1204</a:t>
            </a:r>
          </a:p>
          <a:p>
            <a:r>
              <a:rPr lang="cs-CZ" dirty="0" err="1" smtClean="0"/>
              <a:t>Aristotle</a:t>
            </a:r>
            <a:r>
              <a:rPr lang="cs-CZ" dirty="0" smtClean="0"/>
              <a:t> and </a:t>
            </a:r>
            <a:r>
              <a:rPr lang="cs-CZ" dirty="0" err="1" smtClean="0"/>
              <a:t>Moses</a:t>
            </a:r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284" y="4770000"/>
            <a:ext cx="1656353" cy="2088000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6101637" y="4813069"/>
            <a:ext cx="25435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Moses</a:t>
            </a:r>
            <a:r>
              <a:rPr lang="cs-CZ" b="1" dirty="0" smtClean="0"/>
              <a:t> </a:t>
            </a:r>
            <a:r>
              <a:rPr lang="cs-CZ" b="1" dirty="0" err="1" smtClean="0"/>
              <a:t>Mendelssohn</a:t>
            </a:r>
            <a:endParaRPr lang="cs-CZ" b="1" dirty="0" smtClean="0"/>
          </a:p>
          <a:p>
            <a:r>
              <a:rPr lang="cs-CZ" dirty="0" smtClean="0"/>
              <a:t>1729 – 1786</a:t>
            </a:r>
            <a:endParaRPr lang="cs-CZ" dirty="0" smtClean="0"/>
          </a:p>
          <a:p>
            <a:r>
              <a:rPr lang="cs-CZ" dirty="0" err="1" smtClean="0"/>
              <a:t>Reason</a:t>
            </a:r>
            <a:r>
              <a:rPr lang="cs-CZ" dirty="0" smtClean="0"/>
              <a:t> and </a:t>
            </a:r>
            <a:r>
              <a:rPr lang="cs-CZ" dirty="0" err="1" smtClean="0"/>
              <a:t>Moses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141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65018" y="590204"/>
            <a:ext cx="10989426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ea typeface="Calibri" panose="020F0502020204030204" pitchFamily="34" charset="0"/>
              </a:rPr>
              <a:t>Wissenschaft</a:t>
            </a:r>
            <a:r>
              <a:rPr lang="en-US" sz="2800" b="1" dirty="0">
                <a:ea typeface="Calibri" panose="020F0502020204030204" pitchFamily="34" charset="0"/>
              </a:rPr>
              <a:t> des </a:t>
            </a:r>
            <a:r>
              <a:rPr lang="en-US" sz="2800" b="1" dirty="0" err="1" smtClean="0">
                <a:ea typeface="Calibri" panose="020F0502020204030204" pitchFamily="34" charset="0"/>
              </a:rPr>
              <a:t>Judentums</a:t>
            </a:r>
            <a:r>
              <a:rPr lang="cs-CZ" sz="2800" b="1" dirty="0" smtClean="0">
                <a:ea typeface="Calibri" panose="020F0502020204030204" pitchFamily="34" charset="0"/>
              </a:rPr>
              <a:t> – </a:t>
            </a:r>
            <a:r>
              <a:rPr lang="en-GB" sz="2800" b="1" dirty="0" smtClean="0"/>
              <a:t>Jewish Studies </a:t>
            </a:r>
            <a:r>
              <a:rPr lang="en-GB" sz="2800" b="1" dirty="0"/>
              <a:t>or </a:t>
            </a:r>
            <a:r>
              <a:rPr lang="en-GB" sz="2800" b="1" dirty="0" smtClean="0"/>
              <a:t>Science </a:t>
            </a:r>
            <a:r>
              <a:rPr lang="en-GB" sz="2800" b="1" dirty="0"/>
              <a:t>of </a:t>
            </a:r>
            <a:r>
              <a:rPr lang="en-GB" sz="2800" b="1" dirty="0" smtClean="0"/>
              <a:t>Judaism </a:t>
            </a:r>
            <a:endParaRPr lang="cs-CZ" sz="2800" b="1" dirty="0" smtClean="0"/>
          </a:p>
          <a:p>
            <a:endParaRPr lang="cs-CZ" dirty="0" smtClean="0"/>
          </a:p>
          <a:p>
            <a:pPr marL="342900" indent="-342900">
              <a:buFontTx/>
              <a:buChar char="-"/>
            </a:pPr>
            <a:r>
              <a:rPr lang="cs-CZ" sz="2400" dirty="0" smtClean="0"/>
              <a:t>19</a:t>
            </a:r>
            <a:r>
              <a:rPr lang="cs-CZ" sz="2400" baseline="30000" dirty="0" smtClean="0"/>
              <a:t>th</a:t>
            </a:r>
            <a:r>
              <a:rPr lang="cs-CZ" sz="2400" dirty="0" smtClean="0"/>
              <a:t> </a:t>
            </a:r>
            <a:r>
              <a:rPr lang="cs-CZ" sz="2400" dirty="0" err="1" smtClean="0"/>
              <a:t>ce</a:t>
            </a:r>
            <a:r>
              <a:rPr lang="en-GB" sz="2400" dirty="0" err="1" smtClean="0"/>
              <a:t>ntury</a:t>
            </a:r>
            <a:r>
              <a:rPr lang="en-GB" sz="2400" dirty="0" smtClean="0"/>
              <a:t> movement </a:t>
            </a:r>
            <a:r>
              <a:rPr lang="en-GB" sz="2400" dirty="0"/>
              <a:t>based on the critical </a:t>
            </a:r>
            <a:r>
              <a:rPr lang="en-GB" sz="2400" dirty="0" smtClean="0"/>
              <a:t>investigation</a:t>
            </a:r>
            <a:r>
              <a:rPr lang="cs-CZ" sz="2400" dirty="0" smtClean="0"/>
              <a:t> and </a:t>
            </a:r>
            <a:r>
              <a:rPr lang="en-GB" sz="2400" dirty="0" smtClean="0"/>
              <a:t>research </a:t>
            </a:r>
            <a:r>
              <a:rPr lang="en-GB" sz="2400" dirty="0"/>
              <a:t>of Jewish </a:t>
            </a:r>
            <a:endParaRPr lang="cs-CZ" sz="2400" dirty="0" smtClean="0"/>
          </a:p>
          <a:p>
            <a:r>
              <a:rPr lang="cs-CZ" sz="2400" dirty="0"/>
              <a:t>	</a:t>
            </a:r>
            <a:r>
              <a:rPr lang="en-GB" sz="2400" dirty="0" smtClean="0"/>
              <a:t>literature </a:t>
            </a:r>
            <a:r>
              <a:rPr lang="en-GB" sz="2400" dirty="0"/>
              <a:t>and culture, including rabbinic </a:t>
            </a:r>
            <a:r>
              <a:rPr lang="en-GB" sz="2400" dirty="0" smtClean="0"/>
              <a:t>literature</a:t>
            </a:r>
            <a:r>
              <a:rPr lang="cs-CZ" sz="2400" dirty="0"/>
              <a:t>,</a:t>
            </a:r>
            <a:endParaRPr lang="cs-CZ" sz="2400" dirty="0" smtClean="0"/>
          </a:p>
          <a:p>
            <a:pPr marL="342900" indent="-342900">
              <a:buFontTx/>
              <a:buChar char="-"/>
            </a:pPr>
            <a:r>
              <a:rPr lang="en-GB" sz="2400" dirty="0" smtClean="0"/>
              <a:t>scientific </a:t>
            </a:r>
            <a:r>
              <a:rPr lang="en-GB" sz="2400" dirty="0"/>
              <a:t>methods to analyse the origins and pillars of Jewish </a:t>
            </a:r>
            <a:r>
              <a:rPr lang="en-GB" sz="2400" dirty="0" smtClean="0"/>
              <a:t>traditions</a:t>
            </a:r>
            <a:r>
              <a:rPr lang="cs-CZ" sz="2400" dirty="0" smtClean="0"/>
              <a:t>,</a:t>
            </a:r>
          </a:p>
          <a:p>
            <a:pPr marL="342900" indent="-342900">
              <a:buFontTx/>
              <a:buChar char="-"/>
            </a:pPr>
            <a:r>
              <a:rPr lang="en-GB" sz="2400" dirty="0"/>
              <a:t>leading figure</a:t>
            </a:r>
            <a:r>
              <a:rPr lang="cs-CZ" sz="2400" dirty="0"/>
              <a:t>:</a:t>
            </a:r>
            <a:r>
              <a:rPr lang="en-GB" sz="2400" dirty="0"/>
              <a:t> Leopold </a:t>
            </a:r>
            <a:r>
              <a:rPr lang="en-GB" sz="2400" dirty="0" err="1" smtClean="0"/>
              <a:t>Zunz</a:t>
            </a:r>
            <a:r>
              <a:rPr lang="cs-CZ" sz="2400" dirty="0" smtClean="0"/>
              <a:t>.</a:t>
            </a:r>
          </a:p>
          <a:p>
            <a:endParaRPr lang="cs-CZ" sz="2400" dirty="0" smtClean="0">
              <a:ea typeface="Calibri" panose="020F0502020204030204" pitchFamily="34" charset="0"/>
            </a:endParaRPr>
          </a:p>
          <a:p>
            <a:endParaRPr lang="cs-CZ" sz="1000" dirty="0" smtClean="0"/>
          </a:p>
          <a:p>
            <a:endParaRPr lang="cs-CZ" sz="2400" dirty="0" smtClean="0"/>
          </a:p>
          <a:p>
            <a:r>
              <a:rPr lang="cs-CZ" sz="2400" dirty="0" smtClean="0"/>
              <a:t>					</a:t>
            </a:r>
            <a:r>
              <a:rPr lang="cs-CZ" sz="2800" b="1" dirty="0" err="1" smtClean="0"/>
              <a:t>Conclusion</a:t>
            </a:r>
            <a:endParaRPr lang="cs-CZ" sz="2800" b="1" dirty="0" smtClean="0"/>
          </a:p>
          <a:p>
            <a:endParaRPr lang="cs-CZ" sz="2400" dirty="0"/>
          </a:p>
          <a:p>
            <a:r>
              <a:rPr lang="en-US" sz="2400" dirty="0" smtClean="0"/>
              <a:t>Jewish </a:t>
            </a:r>
            <a:r>
              <a:rPr lang="en-US" sz="2400" dirty="0"/>
              <a:t>philosophy is an academic discipline invented in the 19</a:t>
            </a:r>
            <a:r>
              <a:rPr lang="en-US" sz="2400" baseline="30000" dirty="0"/>
              <a:t>th</a:t>
            </a:r>
            <a:r>
              <a:rPr lang="en-US" sz="2400" dirty="0"/>
              <a:t> century by Jewish scholars </a:t>
            </a:r>
            <a:r>
              <a:rPr lang="en-US" sz="2400" dirty="0" smtClean="0"/>
              <a:t>analyzing </a:t>
            </a:r>
            <a:r>
              <a:rPr lang="en-US" sz="2400" dirty="0"/>
              <a:t>the texts of Jewish authors of Antiquity, Middle </a:t>
            </a:r>
            <a:r>
              <a:rPr lang="en-US" sz="2400" dirty="0" smtClean="0"/>
              <a:t>Ages</a:t>
            </a:r>
            <a:r>
              <a:rPr lang="cs-CZ" sz="2400" dirty="0" smtClean="0"/>
              <a:t> and</a:t>
            </a:r>
            <a:r>
              <a:rPr lang="en-US" sz="2400" dirty="0" smtClean="0"/>
              <a:t> </a:t>
            </a:r>
            <a:r>
              <a:rPr lang="en-US" sz="2400" dirty="0"/>
              <a:t>Modern </a:t>
            </a:r>
            <a:r>
              <a:rPr lang="en-US" sz="2400" dirty="0" smtClean="0"/>
              <a:t>Times </a:t>
            </a:r>
            <a:r>
              <a:rPr lang="en-US" sz="2400" dirty="0"/>
              <a:t>which present a very different set of philosophical interpretations of Jewish traditional texts: </a:t>
            </a:r>
            <a:r>
              <a:rPr lang="en-US" sz="2400" b="1" dirty="0" smtClean="0"/>
              <a:t>Tora</a:t>
            </a:r>
            <a:r>
              <a:rPr lang="cs-CZ" sz="2400" b="1" dirty="0" smtClean="0"/>
              <a:t>h</a:t>
            </a:r>
            <a:r>
              <a:rPr lang="en-US" sz="2400" b="1" dirty="0" smtClean="0"/>
              <a:t> </a:t>
            </a:r>
            <a:r>
              <a:rPr lang="en-US" sz="2400" dirty="0"/>
              <a:t>and</a:t>
            </a:r>
            <a:r>
              <a:rPr lang="en-US" sz="2400" b="1" dirty="0"/>
              <a:t> </a:t>
            </a:r>
            <a:r>
              <a:rPr lang="en-US" sz="2400" b="1" dirty="0" smtClean="0"/>
              <a:t>Talmud</a:t>
            </a:r>
            <a:r>
              <a:rPr lang="cs-CZ" sz="2400" dirty="0" smtClean="0"/>
              <a:t>.</a:t>
            </a:r>
          </a:p>
          <a:p>
            <a:endParaRPr lang="cs-CZ" dirty="0"/>
          </a:p>
        </p:txBody>
      </p:sp>
      <p:sp>
        <p:nvSpPr>
          <p:cNvPr id="3" name="Šipka doprava 2"/>
          <p:cNvSpPr/>
          <p:nvPr/>
        </p:nvSpPr>
        <p:spPr>
          <a:xfrm>
            <a:off x="3366655" y="3632661"/>
            <a:ext cx="978408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652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23455" y="959537"/>
            <a:ext cx="6101541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 err="1" smtClean="0"/>
              <a:t>Torah</a:t>
            </a:r>
            <a:endParaRPr lang="cs-CZ" sz="3200" b="1" dirty="0" smtClean="0"/>
          </a:p>
          <a:p>
            <a:endParaRPr lang="cs-CZ" dirty="0" smtClean="0"/>
          </a:p>
          <a:p>
            <a:r>
              <a:rPr lang="cs-CZ" sz="2400" dirty="0" err="1" smtClean="0"/>
              <a:t>first</a:t>
            </a:r>
            <a:r>
              <a:rPr lang="cs-CZ" sz="2400" dirty="0" smtClean="0"/>
              <a:t> </a:t>
            </a:r>
            <a:r>
              <a:rPr lang="cs-CZ" sz="2400" dirty="0" err="1" smtClean="0"/>
              <a:t>five</a:t>
            </a:r>
            <a:r>
              <a:rPr lang="cs-CZ" sz="2400" dirty="0" smtClean="0"/>
              <a:t> </a:t>
            </a:r>
            <a:r>
              <a:rPr lang="cs-CZ" sz="2400" dirty="0" err="1" smtClean="0"/>
              <a:t>books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24 </a:t>
            </a:r>
            <a:r>
              <a:rPr lang="cs-CZ" sz="2400" dirty="0" err="1" smtClean="0"/>
              <a:t>books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/>
              <a:t>Hebrew</a:t>
            </a:r>
            <a:r>
              <a:rPr lang="cs-CZ" sz="2400" dirty="0"/>
              <a:t> </a:t>
            </a:r>
            <a:r>
              <a:rPr lang="cs-CZ" sz="2400" dirty="0" smtClean="0"/>
              <a:t>Bible</a:t>
            </a:r>
          </a:p>
          <a:p>
            <a:r>
              <a:rPr lang="cs-CZ" sz="2400" dirty="0" smtClean="0"/>
              <a:t>= </a:t>
            </a:r>
            <a:r>
              <a:rPr lang="cs-CZ" sz="2400" dirty="0" err="1" smtClean="0"/>
              <a:t>five</a:t>
            </a:r>
            <a:r>
              <a:rPr lang="cs-CZ" sz="2400" dirty="0" smtClean="0"/>
              <a:t> </a:t>
            </a:r>
            <a:r>
              <a:rPr lang="cs-CZ" sz="2400" dirty="0" err="1"/>
              <a:t>books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 smtClean="0"/>
              <a:t>Moses</a:t>
            </a:r>
            <a:r>
              <a:rPr lang="cs-CZ" sz="2400" dirty="0" smtClean="0"/>
              <a:t> </a:t>
            </a:r>
            <a:r>
              <a:rPr lang="cs-CZ" sz="2400" dirty="0" err="1" smtClean="0"/>
              <a:t>or</a:t>
            </a:r>
            <a:r>
              <a:rPr lang="cs-CZ" sz="2400" dirty="0" smtClean="0"/>
              <a:t> Pentateuch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pPr algn="ctr"/>
            <a:r>
              <a:rPr lang="cs-CZ" sz="3200" b="1" dirty="0" err="1" smtClean="0"/>
              <a:t>TaNaKH</a:t>
            </a:r>
            <a:endParaRPr lang="cs-CZ" sz="3200" b="1" dirty="0" smtClean="0"/>
          </a:p>
          <a:p>
            <a:r>
              <a:rPr lang="cs-CZ" sz="2400" b="1" dirty="0" err="1" smtClean="0"/>
              <a:t>T</a:t>
            </a:r>
            <a:r>
              <a:rPr lang="cs-CZ" sz="2400" dirty="0" err="1" smtClean="0"/>
              <a:t>orah</a:t>
            </a:r>
            <a:r>
              <a:rPr lang="cs-CZ" sz="2400" dirty="0" smtClean="0"/>
              <a:t> </a:t>
            </a:r>
          </a:p>
          <a:p>
            <a:r>
              <a:rPr lang="cs-CZ" sz="2400" dirty="0" smtClean="0"/>
              <a:t>+ </a:t>
            </a:r>
            <a:r>
              <a:rPr lang="cs-CZ" sz="2400" dirty="0" err="1" smtClean="0"/>
              <a:t>books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prophets</a:t>
            </a:r>
            <a:r>
              <a:rPr lang="cs-CZ" sz="2400" dirty="0" smtClean="0"/>
              <a:t> (</a:t>
            </a:r>
            <a:r>
              <a:rPr lang="cs-CZ" sz="2400" b="1" dirty="0" err="1" smtClean="0"/>
              <a:t>N</a:t>
            </a:r>
            <a:r>
              <a:rPr lang="cs-CZ" sz="2400" dirty="0" err="1" smtClean="0"/>
              <a:t>eviim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+ </a:t>
            </a:r>
            <a:r>
              <a:rPr lang="cs-CZ" sz="2400" dirty="0" err="1" smtClean="0"/>
              <a:t>writings</a:t>
            </a:r>
            <a:r>
              <a:rPr lang="cs-CZ" sz="2400" dirty="0" smtClean="0"/>
              <a:t> (</a:t>
            </a:r>
            <a:r>
              <a:rPr lang="cs-CZ" sz="2400" b="1" dirty="0" err="1" smtClean="0"/>
              <a:t>Kh</a:t>
            </a:r>
            <a:r>
              <a:rPr lang="cs-CZ" sz="2400" dirty="0" err="1" smtClean="0"/>
              <a:t>etuvim</a:t>
            </a:r>
            <a:r>
              <a:rPr lang="cs-CZ" sz="2400" dirty="0" smtClean="0"/>
              <a:t>)</a:t>
            </a:r>
            <a:endParaRPr lang="cs-CZ" sz="2400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sz="2400" dirty="0" smtClean="0"/>
              <a:t>= </a:t>
            </a:r>
            <a:r>
              <a:rPr lang="cs-CZ" sz="2400" dirty="0" err="1" smtClean="0"/>
              <a:t>Old</a:t>
            </a:r>
            <a:r>
              <a:rPr lang="cs-CZ" sz="2400" dirty="0" smtClean="0"/>
              <a:t> </a:t>
            </a:r>
            <a:r>
              <a:rPr lang="cs-CZ" sz="2400" dirty="0"/>
              <a:t>Testament </a:t>
            </a:r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4708" y="2120638"/>
            <a:ext cx="5100845" cy="45720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350" y="264784"/>
            <a:ext cx="1584000" cy="1855854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9385069" y="5893724"/>
            <a:ext cx="1250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Torah</a:t>
            </a:r>
            <a:r>
              <a:rPr lang="cs-CZ" dirty="0" smtClean="0"/>
              <a:t> </a:t>
            </a:r>
            <a:r>
              <a:rPr lang="cs-CZ" dirty="0" err="1" smtClean="0"/>
              <a:t>scroll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9850582" y="407324"/>
            <a:ext cx="1669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 </a:t>
            </a:r>
            <a:r>
              <a:rPr lang="cs-CZ" dirty="0" err="1" smtClean="0"/>
              <a:t>page</a:t>
            </a:r>
            <a:r>
              <a:rPr lang="cs-CZ" dirty="0" smtClean="0"/>
              <a:t> pointer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171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74320" y="473825"/>
            <a:ext cx="7024255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Talmud</a:t>
            </a:r>
          </a:p>
          <a:p>
            <a:endParaRPr lang="cs-CZ" sz="2400" dirty="0" smtClean="0"/>
          </a:p>
          <a:p>
            <a:pPr marL="285750" indent="-285750">
              <a:buFontTx/>
              <a:buChar char="-"/>
            </a:pPr>
            <a:r>
              <a:rPr lang="en-US" sz="2400" dirty="0" smtClean="0"/>
              <a:t>commentaries </a:t>
            </a:r>
            <a:r>
              <a:rPr lang="en-US" sz="2400" dirty="0"/>
              <a:t>on the </a:t>
            </a:r>
            <a:r>
              <a:rPr lang="en-US" sz="2400" dirty="0" smtClean="0"/>
              <a:t>Torah</a:t>
            </a:r>
            <a:endParaRPr lang="cs-CZ" sz="2400" dirty="0" smtClean="0"/>
          </a:p>
          <a:p>
            <a:pPr marL="285750" indent="-285750">
              <a:buFontTx/>
              <a:buChar char="-"/>
            </a:pPr>
            <a:r>
              <a:rPr lang="en-US" sz="2400" dirty="0" smtClean="0"/>
              <a:t>central </a:t>
            </a:r>
            <a:r>
              <a:rPr lang="en-US" sz="2400" dirty="0"/>
              <a:t>text of rabbinic </a:t>
            </a:r>
            <a:r>
              <a:rPr lang="en-US" sz="2400" dirty="0" smtClean="0"/>
              <a:t>Judaism</a:t>
            </a:r>
            <a:endParaRPr lang="cs-CZ" sz="2400" dirty="0" smtClean="0"/>
          </a:p>
          <a:p>
            <a:pPr marL="285750" indent="-285750">
              <a:buFontTx/>
              <a:buChar char="-"/>
            </a:pPr>
            <a:r>
              <a:rPr lang="cs-CZ" sz="2400" dirty="0" err="1" smtClean="0"/>
              <a:t>guide</a:t>
            </a:r>
            <a:r>
              <a:rPr lang="cs-CZ" sz="2400" dirty="0" smtClean="0"/>
              <a:t>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/>
              <a:t>daily</a:t>
            </a:r>
            <a:r>
              <a:rPr lang="cs-CZ" sz="2400" dirty="0"/>
              <a:t> </a:t>
            </a:r>
            <a:r>
              <a:rPr lang="cs-CZ" sz="2400" dirty="0" err="1"/>
              <a:t>life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 smtClean="0"/>
              <a:t>religious</a:t>
            </a:r>
            <a:r>
              <a:rPr lang="cs-CZ" sz="2400" dirty="0" smtClean="0"/>
              <a:t> </a:t>
            </a:r>
            <a:r>
              <a:rPr lang="cs-CZ" sz="2400" dirty="0" err="1" smtClean="0"/>
              <a:t>Jews</a:t>
            </a:r>
            <a:endParaRPr lang="cs-CZ" sz="2400" dirty="0"/>
          </a:p>
          <a:p>
            <a:pPr marL="285750" indent="-285750">
              <a:buFontTx/>
              <a:buChar char="-"/>
            </a:pPr>
            <a:r>
              <a:rPr lang="cs-CZ" sz="2400" dirty="0" smtClean="0"/>
              <a:t>63 </a:t>
            </a:r>
            <a:r>
              <a:rPr lang="cs-CZ" sz="2400" dirty="0" err="1" smtClean="0"/>
              <a:t>tractates</a:t>
            </a:r>
            <a:endParaRPr lang="cs-CZ" sz="2400" dirty="0" smtClean="0"/>
          </a:p>
          <a:p>
            <a:pPr marL="285750" indent="-285750">
              <a:buFontTx/>
              <a:buChar char="-"/>
            </a:pPr>
            <a:r>
              <a:rPr lang="cs-CZ" sz="2400" dirty="0" smtClean="0"/>
              <a:t>Jerusalem Talmud and </a:t>
            </a:r>
            <a:r>
              <a:rPr lang="cs-CZ" sz="2400" dirty="0" err="1" smtClean="0"/>
              <a:t>Babylonian</a:t>
            </a:r>
            <a:r>
              <a:rPr lang="cs-CZ" sz="2400" dirty="0" smtClean="0"/>
              <a:t> Talmud</a:t>
            </a:r>
          </a:p>
          <a:p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932" y="335601"/>
            <a:ext cx="4359402" cy="615600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757" y="3622270"/>
            <a:ext cx="4062864" cy="2844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815543" y="6001789"/>
            <a:ext cx="37663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 full set of the Babylonian </a:t>
            </a:r>
            <a:r>
              <a:rPr lang="en-GB" dirty="0" smtClean="0"/>
              <a:t>Talmud</a:t>
            </a:r>
            <a:endParaRPr lang="cs-CZ" dirty="0" smtClean="0"/>
          </a:p>
          <a:p>
            <a:r>
              <a:rPr lang="en-GB" dirty="0" smtClean="0"/>
              <a:t>in </a:t>
            </a:r>
            <a:r>
              <a:rPr lang="en-GB" dirty="0"/>
              <a:t>modern edition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729942" y="3490034"/>
            <a:ext cx="28519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The first page of the </a:t>
            </a:r>
            <a:endParaRPr lang="cs-CZ" dirty="0" smtClean="0"/>
          </a:p>
          <a:p>
            <a:pPr algn="r"/>
            <a:r>
              <a:rPr lang="en-GB" dirty="0" smtClean="0"/>
              <a:t>Babylonian</a:t>
            </a:r>
            <a:r>
              <a:rPr lang="cs-CZ" dirty="0" smtClean="0"/>
              <a:t> </a:t>
            </a:r>
            <a:r>
              <a:rPr lang="en-GB" dirty="0" smtClean="0"/>
              <a:t>Talmud,</a:t>
            </a:r>
            <a:endParaRPr lang="cs-CZ" dirty="0" smtClean="0"/>
          </a:p>
          <a:p>
            <a:pPr algn="r"/>
            <a:r>
              <a:rPr lang="cs-CZ" dirty="0" smtClean="0"/>
              <a:t>T</a:t>
            </a:r>
            <a:r>
              <a:rPr lang="en-GB" dirty="0" err="1" smtClean="0"/>
              <a:t>ractate</a:t>
            </a:r>
            <a:r>
              <a:rPr lang="en-GB" dirty="0" smtClean="0"/>
              <a:t> </a:t>
            </a:r>
            <a:r>
              <a:rPr lang="en-GB" i="1" dirty="0" err="1"/>
              <a:t>Berachot</a:t>
            </a:r>
            <a:r>
              <a:rPr lang="en-GB" dirty="0"/>
              <a:t>, folio 2a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064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1674</TotalTime>
  <Words>952</Words>
  <Application>Microsoft Office PowerPoint</Application>
  <PresentationFormat>Širokoúhlá obrazovka</PresentationFormat>
  <Paragraphs>135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     Introduction to Jewish  Philosophical Thought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Jewish Philosophical Thought</dc:title>
  <dc:creator>FFUK</dc:creator>
  <cp:lastModifiedBy>FFUK</cp:lastModifiedBy>
  <cp:revision>82</cp:revision>
  <dcterms:created xsi:type="dcterms:W3CDTF">2019-02-13T08:25:46Z</dcterms:created>
  <dcterms:modified xsi:type="dcterms:W3CDTF">2020-02-19T12:53:47Z</dcterms:modified>
</cp:coreProperties>
</file>