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9" r:id="rId15"/>
    <p:sldId id="280" r:id="rId16"/>
    <p:sldId id="281" r:id="rId17"/>
    <p:sldId id="282" r:id="rId18"/>
    <p:sldId id="283" r:id="rId19"/>
    <p:sldId id="284" r:id="rId20"/>
    <p:sldId id="285" r:id="rId21"/>
    <p:sldId id="286" r:id="rId22"/>
    <p:sldId id="28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B6EB526A-D435-4E0B-AF01-E0CC004D2A31}">
          <p14:sldIdLst>
            <p14:sldId id="256"/>
            <p14:sldId id="257"/>
            <p14:sldId id="259"/>
            <p14:sldId id="260"/>
            <p14:sldId id="261"/>
            <p14:sldId id="262"/>
            <p14:sldId id="263"/>
            <p14:sldId id="264"/>
            <p14:sldId id="265"/>
            <p14:sldId id="266"/>
            <p14:sldId id="267"/>
            <p14:sldId id="268"/>
            <p14:sldId id="269"/>
            <p14:sldId id="279"/>
            <p14:sldId id="280"/>
            <p14:sldId id="281"/>
            <p14:sldId id="282"/>
            <p14:sldId id="283"/>
            <p14:sldId id="284"/>
            <p14:sldId id="285"/>
            <p14:sldId id="286"/>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cs-CZ"/>
              <a:t>Kliknutím lze upravit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11/10/2020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ázev a popisek">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cs-CZ"/>
              <a:t>Kliknutím lze upravit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11/10/2020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ce s popisk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cs-CZ"/>
              <a:t>Kliknutím lze upravit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11/10/2020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Jmenovka">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cs-CZ"/>
              <a:t>Kliknutím lze upravit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11/10/2020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cs-CZ"/>
              <a:t>Kliknutím lze upravit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cs-CZ"/>
              <a:t>Kliknutím lze upravit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11/10/2020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cs-CZ"/>
              <a:t>Kliknutím lze upravit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11/10/2020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cs-CZ"/>
              <a:t>Kliknutím lze upravit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85800" y="3132666"/>
            <a:ext cx="5311775" cy="308601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3132666"/>
            <a:ext cx="5334000" cy="308601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cs-CZ"/>
              <a:t>Kliknutím lze upravit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11/10/2020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NBmRCPfV7lk" TargetMode="Externa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moTFCInYqIQ" TargetMode="Externa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mAqqgKd0VY"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LoDtaaex_Bo" TargetMode="Externa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Yx1-N6AFucw"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KI0tq46tB9Q"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legisquebec.gouv.qc.ca/fr/ShowDoc/cs/C-11"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9CD287-7580-4791-828A-D42258EEB219}"/>
              </a:ext>
            </a:extLst>
          </p:cNvPr>
          <p:cNvSpPr>
            <a:spLocks noGrp="1"/>
          </p:cNvSpPr>
          <p:nvPr>
            <p:ph type="ctrTitle"/>
          </p:nvPr>
        </p:nvSpPr>
        <p:spPr>
          <a:xfrm>
            <a:off x="790575" y="2798979"/>
            <a:ext cx="3998923" cy="932926"/>
          </a:xfrm>
        </p:spPr>
        <p:txBody>
          <a:bodyPr>
            <a:normAutofit fontScale="90000"/>
          </a:bodyPr>
          <a:lstStyle/>
          <a:p>
            <a:r>
              <a:rPr lang="cs-CZ" sz="6600" dirty="0">
                <a:latin typeface="Algerian" panose="04020705040A02060702" pitchFamily="82" charset="0"/>
              </a:rPr>
              <a:t>Le</a:t>
            </a:r>
            <a:r>
              <a:rPr lang="cs-CZ" sz="6600" dirty="0"/>
              <a:t> </a:t>
            </a:r>
            <a:r>
              <a:rPr lang="cs-CZ" sz="6600" dirty="0" err="1">
                <a:latin typeface="Algerian" panose="04020705040A02060702" pitchFamily="82" charset="0"/>
              </a:rPr>
              <a:t>joual</a:t>
            </a:r>
            <a:endParaRPr lang="cs-CZ" sz="6600" dirty="0">
              <a:latin typeface="Algerian" panose="04020705040A02060702" pitchFamily="82" charset="0"/>
            </a:endParaRPr>
          </a:p>
        </p:txBody>
      </p:sp>
      <p:pic>
        <p:nvPicPr>
          <p:cNvPr id="5" name="Obrázek 4">
            <a:extLst>
              <a:ext uri="{FF2B5EF4-FFF2-40B4-BE49-F238E27FC236}">
                <a16:creationId xmlns:a16="http://schemas.microsoft.com/office/drawing/2014/main" id="{81818BF5-A264-42F6-9470-04FB65CA803D}"/>
              </a:ext>
            </a:extLst>
          </p:cNvPr>
          <p:cNvPicPr>
            <a:picLocks noChangeAspect="1"/>
          </p:cNvPicPr>
          <p:nvPr/>
        </p:nvPicPr>
        <p:blipFill rotWithShape="1">
          <a:blip r:embed="rId2"/>
          <a:srcRect r="25798"/>
          <a:stretch/>
        </p:blipFill>
        <p:spPr>
          <a:xfrm>
            <a:off x="9455356" y="1238213"/>
            <a:ext cx="2365457" cy="30735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Obrázek 6">
            <a:extLst>
              <a:ext uri="{FF2B5EF4-FFF2-40B4-BE49-F238E27FC236}">
                <a16:creationId xmlns:a16="http://schemas.microsoft.com/office/drawing/2014/main" id="{57C59C80-8A07-42E4-BEE0-0B7069EAE311}"/>
              </a:ext>
            </a:extLst>
          </p:cNvPr>
          <p:cNvPicPr>
            <a:picLocks noChangeAspect="1"/>
          </p:cNvPicPr>
          <p:nvPr/>
        </p:nvPicPr>
        <p:blipFill>
          <a:blip r:embed="rId3"/>
          <a:stretch>
            <a:fillRect/>
          </a:stretch>
        </p:blipFill>
        <p:spPr>
          <a:xfrm>
            <a:off x="3324754" y="3962399"/>
            <a:ext cx="1464744" cy="2187727"/>
          </a:xfrm>
          <a:prstGeom prst="rect">
            <a:avLst/>
          </a:prstGeom>
        </p:spPr>
      </p:pic>
      <p:pic>
        <p:nvPicPr>
          <p:cNvPr id="9" name="Obrázek 8">
            <a:extLst>
              <a:ext uri="{FF2B5EF4-FFF2-40B4-BE49-F238E27FC236}">
                <a16:creationId xmlns:a16="http://schemas.microsoft.com/office/drawing/2014/main" id="{47666C3A-A0DB-49B3-BAF6-3BF8C364001E}"/>
              </a:ext>
            </a:extLst>
          </p:cNvPr>
          <p:cNvPicPr>
            <a:picLocks noChangeAspect="1"/>
          </p:cNvPicPr>
          <p:nvPr/>
        </p:nvPicPr>
        <p:blipFill rotWithShape="1">
          <a:blip r:embed="rId4"/>
          <a:srcRect t="18827" r="62571"/>
          <a:stretch/>
        </p:blipFill>
        <p:spPr>
          <a:xfrm>
            <a:off x="4827598" y="617330"/>
            <a:ext cx="1590761" cy="2181649"/>
          </a:xfrm>
          <a:prstGeom prst="rect">
            <a:avLst/>
          </a:prstGeom>
        </p:spPr>
      </p:pic>
      <p:pic>
        <p:nvPicPr>
          <p:cNvPr id="11" name="Obrázek 10">
            <a:extLst>
              <a:ext uri="{FF2B5EF4-FFF2-40B4-BE49-F238E27FC236}">
                <a16:creationId xmlns:a16="http://schemas.microsoft.com/office/drawing/2014/main" id="{F97DBFA5-659B-4911-B97E-DA6FD7A950A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r="58653"/>
          <a:stretch/>
        </p:blipFill>
        <p:spPr>
          <a:xfrm>
            <a:off x="6167394" y="3043741"/>
            <a:ext cx="1590761" cy="2030561"/>
          </a:xfrm>
          <a:prstGeom prst="rect">
            <a:avLst/>
          </a:prstGeom>
        </p:spPr>
      </p:pic>
      <p:pic>
        <p:nvPicPr>
          <p:cNvPr id="13" name="Obrázek 12">
            <a:extLst>
              <a:ext uri="{FF2B5EF4-FFF2-40B4-BE49-F238E27FC236}">
                <a16:creationId xmlns:a16="http://schemas.microsoft.com/office/drawing/2014/main" id="{0B9EB8FC-A058-44EF-9798-0C3F8F6DD3CF}"/>
              </a:ext>
            </a:extLst>
          </p:cNvPr>
          <p:cNvPicPr>
            <a:picLocks noChangeAspect="1"/>
          </p:cNvPicPr>
          <p:nvPr/>
        </p:nvPicPr>
        <p:blipFill rotWithShape="1">
          <a:blip r:embed="rId7"/>
          <a:srcRect t="14208" r="37258"/>
          <a:stretch/>
        </p:blipFill>
        <p:spPr>
          <a:xfrm>
            <a:off x="7210396" y="325665"/>
            <a:ext cx="1828801" cy="1825096"/>
          </a:xfrm>
          <a:prstGeom prst="rect">
            <a:avLst/>
          </a:prstGeom>
        </p:spPr>
      </p:pic>
    </p:spTree>
    <p:extLst>
      <p:ext uri="{BB962C8B-B14F-4D97-AF65-F5344CB8AC3E}">
        <p14:creationId xmlns:p14="http://schemas.microsoft.com/office/powerpoint/2010/main" val="21808644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40145" y="317281"/>
            <a:ext cx="11554691" cy="3847207"/>
          </a:xfrm>
          <a:prstGeom prst="rect">
            <a:avLst/>
          </a:prstGeom>
        </p:spPr>
        <p:txBody>
          <a:bodyPr wrap="square">
            <a:spAutoFit/>
          </a:bodyPr>
          <a:lstStyle/>
          <a:p>
            <a:pPr algn="just">
              <a:spcAft>
                <a:spcPts val="0"/>
              </a:spcAft>
            </a:pPr>
            <a:r>
              <a:rPr lang="cs-CZ" kern="50" dirty="0">
                <a:latin typeface="Verdana" panose="020B0604030504040204" pitchFamily="34" charset="0"/>
                <a:ea typeface="Lucida Sans Unicode" panose="020B0602030504020204" pitchFamily="34" charset="0"/>
                <a:cs typeface="Times New Roman" panose="02020603050405020304" pitchFamily="18" charset="0"/>
              </a:rPr>
              <a:t>Le sentiment de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honte</a:t>
            </a:r>
            <a:r>
              <a:rPr lang="cs-CZ" kern="50" dirty="0">
                <a:latin typeface="Verdana" panose="020B0604030504040204" pitchFamily="34" charset="0"/>
                <a:ea typeface="Lucida Sans Unicode" panose="020B0602030504020204" pitchFamily="34" charset="0"/>
                <a:cs typeface="Times New Roman" panose="02020603050405020304" pitchFamily="18" charset="0"/>
              </a:rPr>
              <a:t> à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l'égard</a:t>
            </a:r>
            <a:r>
              <a:rPr lang="cs-CZ" kern="50" dirty="0">
                <a:latin typeface="Verdana" panose="020B0604030504040204" pitchFamily="34" charset="0"/>
                <a:ea typeface="Lucida Sans Unicode" panose="020B0602030504020204" pitchFamily="34" charset="0"/>
                <a:cs typeface="Times New Roman" panose="02020603050405020304" pitchFamily="18" charset="0"/>
              </a:rPr>
              <a:t> de la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langue</a:t>
            </a:r>
            <a:r>
              <a:rPr lang="cs-CZ" kern="50" dirty="0">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parlée</a:t>
            </a:r>
            <a:r>
              <a:rPr lang="cs-CZ" kern="50" dirty="0">
                <a:latin typeface="Verdana" panose="020B0604030504040204" pitchFamily="34" charset="0"/>
                <a:ea typeface="Lucida Sans Unicode" panose="020B0602030504020204" pitchFamily="34" charset="0"/>
                <a:cs typeface="Times New Roman" panose="02020603050405020304" pitchFamily="18" charset="0"/>
              </a:rPr>
              <a:t> ou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écrite</a:t>
            </a:r>
            <a:r>
              <a:rPr lang="cs-CZ" kern="50" dirty="0">
                <a:latin typeface="Verdana" panose="020B0604030504040204" pitchFamily="34" charset="0"/>
                <a:ea typeface="Lucida Sans Unicode" panose="020B0602030504020204" pitchFamily="34" charset="0"/>
                <a:cs typeface="Times New Roman" panose="02020603050405020304" pitchFamily="18" charset="0"/>
              </a:rPr>
              <a:t> au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Québec</a:t>
            </a:r>
            <a:r>
              <a:rPr lang="cs-CZ" kern="50" dirty="0">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atteint</a:t>
            </a:r>
            <a:r>
              <a:rPr lang="cs-CZ" kern="50" dirty="0">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un</a:t>
            </a:r>
            <a:r>
              <a:rPr lang="cs-CZ" kern="50" dirty="0">
                <a:latin typeface="Verdana" panose="020B0604030504040204" pitchFamily="34" charset="0"/>
                <a:ea typeface="Lucida Sans Unicode" panose="020B0602030504020204" pitchFamily="34" charset="0"/>
                <a:cs typeface="Times New Roman" panose="02020603050405020304" pitchFamily="18" charset="0"/>
              </a:rPr>
              <a:t> point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culminant</a:t>
            </a:r>
            <a:r>
              <a:rPr lang="cs-CZ" kern="50" dirty="0">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dans</a:t>
            </a:r>
            <a:r>
              <a:rPr lang="cs-CZ" kern="50" dirty="0">
                <a:latin typeface="Verdana" panose="020B0604030504040204" pitchFamily="34" charset="0"/>
                <a:ea typeface="Lucida Sans Unicode" panose="020B0602030504020204" pitchFamily="34" charset="0"/>
                <a:cs typeface="Times New Roman" panose="02020603050405020304" pitchFamily="18" charset="0"/>
              </a:rPr>
              <a:t> les </a:t>
            </a:r>
            <a:r>
              <a:rPr lang="cs-CZ" kern="50" dirty="0" err="1">
                <a:latin typeface="Verdana" panose="020B0604030504040204" pitchFamily="34" charset="0"/>
                <a:ea typeface="Lucida Sans Unicode" panose="020B0602030504020204" pitchFamily="34" charset="0"/>
                <a:cs typeface="Times New Roman" panose="02020603050405020304" pitchFamily="18" charset="0"/>
              </a:rPr>
              <a:t>années</a:t>
            </a:r>
            <a:r>
              <a:rPr lang="cs-CZ" kern="50" dirty="0">
                <a:latin typeface="Verdana" panose="020B0604030504040204" pitchFamily="34" charset="0"/>
                <a:ea typeface="Lucida Sans Unicode" panose="020B0602030504020204" pitchFamily="34" charset="0"/>
                <a:cs typeface="Times New Roman" panose="02020603050405020304" pitchFamily="18" charset="0"/>
              </a:rPr>
              <a:t> 1940 et 1950. </a:t>
            </a:r>
            <a:endParaRPr lang="cs-CZ" kern="50" dirty="0" smtClean="0">
              <a:latin typeface="Verdana" panose="020B0604030504040204" pitchFamily="34" charset="0"/>
              <a:ea typeface="Lucida Sans Unicode" panose="020B0602030504020204" pitchFamily="34" charset="0"/>
              <a:cs typeface="Times New Roman" panose="02020603050405020304" pitchFamily="18" charset="0"/>
            </a:endParaRPr>
          </a:p>
          <a:p>
            <a:pPr algn="just">
              <a:spcAft>
                <a:spcPts val="0"/>
              </a:spcAft>
            </a:pPr>
            <a:endParaRPr lang="fr-FR" b="1" kern="50" dirty="0">
              <a:latin typeface="Verdana" panose="020B0604030504040204" pitchFamily="34" charset="0"/>
              <a:ea typeface="Lucida Sans Unicode" panose="020B0602030504020204" pitchFamily="34" charset="0"/>
              <a:cs typeface="Times New Roman" panose="02020603050405020304" pitchFamily="18" charset="0"/>
            </a:endParaRPr>
          </a:p>
          <a:p>
            <a:pPr algn="just">
              <a:spcAft>
                <a:spcPts val="0"/>
              </a:spcAft>
            </a:pPr>
            <a:r>
              <a:rPr lang="cs-CZ" kern="50" dirty="0" err="1">
                <a:latin typeface="Verdana" panose="020B0604030504040204" pitchFamily="34" charset="0"/>
                <a:ea typeface="Lucida Sans Unicode" panose="020B0602030504020204" pitchFamily="34" charset="0"/>
              </a:rPr>
              <a:t>Il</a:t>
            </a:r>
            <a:r>
              <a:rPr lang="cs-CZ" kern="50" dirty="0">
                <a:latin typeface="Verdana" panose="020B0604030504040204" pitchFamily="34" charset="0"/>
                <a:ea typeface="Lucida Sans Unicode" panose="020B0602030504020204" pitchFamily="34" charset="0"/>
              </a:rPr>
              <a:t> se </a:t>
            </a:r>
            <a:r>
              <a:rPr lang="cs-CZ" kern="50" dirty="0" err="1">
                <a:latin typeface="Verdana" panose="020B0604030504040204" pitchFamily="34" charset="0"/>
                <a:ea typeface="Lucida Sans Unicode" panose="020B0602030504020204" pitchFamily="34" charset="0"/>
              </a:rPr>
              <a:t>produit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ensuite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retournement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majeur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chez</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nombre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important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d'écrivains</a:t>
            </a:r>
            <a:r>
              <a:rPr lang="cs-CZ" kern="50" dirty="0">
                <a:latin typeface="Verdana" panose="020B0604030504040204" pitchFamily="34" charset="0"/>
                <a:ea typeface="Lucida Sans Unicode" panose="020B0602030504020204" pitchFamily="34" charset="0"/>
              </a:rPr>
              <a:t> qui, au </a:t>
            </a:r>
            <a:r>
              <a:rPr lang="cs-CZ" kern="50" dirty="0" err="1">
                <a:latin typeface="Verdana" panose="020B0604030504040204" pitchFamily="34" charset="0"/>
                <a:ea typeface="Lucida Sans Unicode" panose="020B0602030504020204" pitchFamily="34" charset="0"/>
              </a:rPr>
              <a:t>lieu</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vouloir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prouver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leur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maîtrise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du</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français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normatif</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vont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chercher</a:t>
            </a:r>
            <a:r>
              <a:rPr lang="cs-CZ" kern="50" dirty="0">
                <a:latin typeface="Verdana" panose="020B0604030504040204" pitchFamily="34" charset="0"/>
                <a:ea typeface="Lucida Sans Unicode" panose="020B0602030504020204" pitchFamily="34" charset="0"/>
              </a:rPr>
              <a:t> à </a:t>
            </a:r>
            <a:r>
              <a:rPr lang="cs-CZ" kern="50" dirty="0" err="1">
                <a:latin typeface="Verdana" panose="020B0604030504040204" pitchFamily="34" charset="0"/>
                <a:ea typeface="Lucida Sans Unicode" panose="020B0602030504020204" pitchFamily="34" charset="0"/>
              </a:rPr>
              <a:t>exprimer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ce</a:t>
            </a:r>
            <a:r>
              <a:rPr lang="cs-CZ" kern="50" dirty="0">
                <a:latin typeface="Verdana" panose="020B0604030504040204" pitchFamily="34" charset="0"/>
                <a:ea typeface="Lucida Sans Unicode" panose="020B0602030504020204" pitchFamily="34" charset="0"/>
              </a:rPr>
              <a:t> sentiment de </a:t>
            </a:r>
            <a:r>
              <a:rPr lang="cs-CZ" kern="50" dirty="0" err="1">
                <a:latin typeface="Verdana" panose="020B0604030504040204" pitchFamily="34" charset="0"/>
                <a:ea typeface="Lucida Sans Unicode" panose="020B0602030504020204" pitchFamily="34" charset="0"/>
              </a:rPr>
              <a:t>honte</a:t>
            </a:r>
            <a:r>
              <a:rPr lang="cs-CZ" kern="50" dirty="0">
                <a:latin typeface="Verdana" panose="020B0604030504040204" pitchFamily="34" charset="0"/>
                <a:ea typeface="Lucida Sans Unicode" panose="020B0602030504020204" pitchFamily="34" charset="0"/>
              </a:rPr>
              <a:t> à </a:t>
            </a:r>
            <a:r>
              <a:rPr lang="cs-CZ" kern="50" dirty="0" err="1">
                <a:latin typeface="Verdana" panose="020B0604030504040204" pitchFamily="34" charset="0"/>
                <a:ea typeface="Lucida Sans Unicode" panose="020B0602030504020204" pitchFamily="34" charset="0"/>
              </a:rPr>
              <a:t>même</a:t>
            </a:r>
            <a:r>
              <a:rPr lang="cs-CZ" kern="50" dirty="0">
                <a:latin typeface="Verdana" panose="020B0604030504040204" pitchFamily="34" charset="0"/>
                <a:ea typeface="Lucida Sans Unicode" panose="020B0602030504020204" pitchFamily="34" charset="0"/>
              </a:rPr>
              <a:t> la </a:t>
            </a:r>
            <a:r>
              <a:rPr lang="cs-CZ" kern="50" dirty="0" err="1">
                <a:latin typeface="Verdana" panose="020B0604030504040204" pitchFamily="34" charset="0"/>
                <a:ea typeface="Lucida Sans Unicode" panose="020B0602030504020204" pitchFamily="34" charset="0"/>
              </a:rPr>
              <a:t>langue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d'écriture</a:t>
            </a:r>
            <a:r>
              <a:rPr lang="cs-CZ" kern="50" dirty="0">
                <a:latin typeface="Verdana" panose="020B0604030504040204" pitchFamily="34" charset="0"/>
                <a:ea typeface="Lucida Sans Unicode" panose="020B0602030504020204" pitchFamily="34" charset="0"/>
              </a:rPr>
              <a:t>. </a:t>
            </a:r>
            <a:r>
              <a:rPr lang="cs-CZ" b="1" kern="50" dirty="0">
                <a:latin typeface="Verdana" panose="020B0604030504040204" pitchFamily="34" charset="0"/>
                <a:ea typeface="Lucida Sans Unicode" panose="020B0602030504020204" pitchFamily="34" charset="0"/>
              </a:rPr>
              <a:t>Le </a:t>
            </a:r>
            <a:r>
              <a:rPr lang="cs-CZ" b="1" kern="50" dirty="0" err="1">
                <a:latin typeface="Verdana" panose="020B0604030504040204" pitchFamily="34" charset="0"/>
                <a:ea typeface="Lucida Sans Unicode" panose="020B0602030504020204" pitchFamily="34" charset="0"/>
              </a:rPr>
              <a:t>stigmate</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écrire</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mal</a:t>
            </a:r>
            <a:r>
              <a:rPr lang="cs-CZ" b="1" kern="50" dirty="0">
                <a:latin typeface="Verdana" panose="020B0604030504040204" pitchFamily="34" charset="0"/>
                <a:ea typeface="Lucida Sans Unicode" panose="020B0602030504020204" pitchFamily="34" charset="0"/>
              </a:rPr>
              <a:t>) se </a:t>
            </a:r>
            <a:r>
              <a:rPr lang="cs-CZ" b="1" kern="50" dirty="0" err="1">
                <a:latin typeface="Verdana" panose="020B0604030504040204" pitchFamily="34" charset="0"/>
                <a:ea typeface="Lucida Sans Unicode" panose="020B0602030504020204" pitchFamily="34" charset="0"/>
              </a:rPr>
              <a:t>transforme</a:t>
            </a:r>
            <a:r>
              <a:rPr lang="cs-CZ" b="1" kern="50" dirty="0">
                <a:latin typeface="Verdana" panose="020B0604030504040204" pitchFamily="34" charset="0"/>
                <a:ea typeface="Lucida Sans Unicode" panose="020B0602030504020204" pitchFamily="34" charset="0"/>
              </a:rPr>
              <a:t> </a:t>
            </a:r>
            <a:r>
              <a:rPr lang="cs-CZ" b="1" kern="50" dirty="0" smtClean="0">
                <a:latin typeface="Verdana" panose="020B0604030504040204" pitchFamily="34" charset="0"/>
                <a:ea typeface="Lucida Sans Unicode" panose="020B0602030504020204" pitchFamily="34" charset="0"/>
              </a:rPr>
              <a:t>en </a:t>
            </a:r>
            <a:r>
              <a:rPr lang="cs-CZ" b="1" kern="50" dirty="0" err="1">
                <a:latin typeface="Verdana" panose="020B0604030504040204" pitchFamily="34" charset="0"/>
                <a:ea typeface="Lucida Sans Unicode" panose="020B0602030504020204" pitchFamily="34" charset="0"/>
              </a:rPr>
              <a:t>emblème</a:t>
            </a:r>
            <a:r>
              <a:rPr lang="cs-CZ" b="1" kern="50" dirty="0">
                <a:latin typeface="Verdana" panose="020B0604030504040204" pitchFamily="34" charset="0"/>
                <a:ea typeface="Lucida Sans Unicode" panose="020B0602030504020204" pitchFamily="34" charset="0"/>
              </a:rPr>
              <a:t>, symbole </a:t>
            </a:r>
            <a:r>
              <a:rPr lang="cs-CZ" b="1" kern="50" dirty="0" err="1">
                <a:latin typeface="Verdana" panose="020B0604030504040204" pitchFamily="34" charset="0"/>
                <a:ea typeface="Lucida Sans Unicode" panose="020B0602030504020204" pitchFamily="34" charset="0"/>
              </a:rPr>
              <a:t>d'une</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aliénation</a:t>
            </a:r>
            <a:r>
              <a:rPr lang="cs-CZ" b="1" kern="50" dirty="0">
                <a:latin typeface="Verdana" panose="020B0604030504040204" pitchFamily="34" charset="0"/>
                <a:ea typeface="Lucida Sans Unicode" panose="020B0602030504020204" pitchFamily="34" charset="0"/>
              </a:rPr>
              <a:t> qui </a:t>
            </a:r>
            <a:r>
              <a:rPr lang="cs-CZ" b="1" kern="50" dirty="0" err="1">
                <a:latin typeface="Verdana" panose="020B0604030504040204" pitchFamily="34" charset="0"/>
                <a:ea typeface="Lucida Sans Unicode" panose="020B0602030504020204" pitchFamily="34" charset="0"/>
              </a:rPr>
              <a:t>n'est</a:t>
            </a:r>
            <a:r>
              <a:rPr lang="cs-CZ" b="1" kern="50" dirty="0">
                <a:latin typeface="Verdana" panose="020B0604030504040204" pitchFamily="34" charset="0"/>
                <a:ea typeface="Lucida Sans Unicode" panose="020B0602030504020204" pitchFamily="34" charset="0"/>
              </a:rPr>
              <a:t> plus </a:t>
            </a:r>
            <a:r>
              <a:rPr lang="cs-CZ" b="1" kern="50" dirty="0" err="1">
                <a:latin typeface="Verdana" panose="020B0604030504040204" pitchFamily="34" charset="0"/>
                <a:ea typeface="Lucida Sans Unicode" panose="020B0602030504020204" pitchFamily="34" charset="0"/>
              </a:rPr>
              <a:t>d'abord</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individuelle</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mais</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collective</a:t>
            </a:r>
            <a:r>
              <a:rPr lang="cs-CZ" b="1" kern="50" dirty="0">
                <a:latin typeface="Verdana" panose="020B0604030504040204" pitchFamily="34" charset="0"/>
                <a:ea typeface="Lucida Sans Unicode" panose="020B0602030504020204" pitchFamily="34" charset="0"/>
              </a:rPr>
              <a:t>. </a:t>
            </a:r>
            <a:endParaRPr lang="cs-CZ" b="1" kern="50" dirty="0" smtClean="0">
              <a:latin typeface="Verdana" panose="020B0604030504040204" pitchFamily="34" charset="0"/>
              <a:ea typeface="Lucida Sans Unicode" panose="020B0602030504020204" pitchFamily="34" charset="0"/>
            </a:endParaRPr>
          </a:p>
          <a:p>
            <a:pPr algn="just">
              <a:spcAft>
                <a:spcPts val="0"/>
              </a:spcAft>
            </a:pPr>
            <a:endParaRPr lang="cs-CZ" kern="50" dirty="0" smtClean="0">
              <a:latin typeface="Verdana" panose="020B0604030504040204" pitchFamily="34" charset="0"/>
              <a:ea typeface="Lucida Sans Unicode" panose="020B0602030504020204" pitchFamily="34" charset="0"/>
            </a:endParaRPr>
          </a:p>
          <a:p>
            <a:pPr algn="just"/>
            <a:r>
              <a:rPr lang="cs-CZ" dirty="0" smtClean="0">
                <a:latin typeface="Verdana" panose="020B0604030504040204" pitchFamily="34" charset="0"/>
                <a:ea typeface="Verdana" panose="020B0604030504040204" pitchFamily="34" charset="0"/>
              </a:rPr>
              <a:t>1964 : </a:t>
            </a:r>
            <a:r>
              <a:rPr lang="cs-CZ" dirty="0">
                <a:latin typeface="Verdana" panose="020B0604030504040204" pitchFamily="34" charset="0"/>
                <a:ea typeface="Verdana" panose="020B0604030504040204" pitchFamily="34" charset="0"/>
              </a:rPr>
              <a:t>de </a:t>
            </a:r>
            <a:r>
              <a:rPr lang="cs-CZ" dirty="0" err="1">
                <a:latin typeface="Verdana" panose="020B0604030504040204" pitchFamily="34" charset="0"/>
                <a:ea typeface="Verdana" panose="020B0604030504040204" pitchFamily="34" charset="0"/>
              </a:rPr>
              <a:t>jeunes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écrivains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regroupés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autour</a:t>
            </a:r>
            <a:r>
              <a:rPr lang="cs-CZ" dirty="0">
                <a:latin typeface="Verdana" panose="020B0604030504040204" pitchFamily="34" charset="0"/>
                <a:ea typeface="Verdana" panose="020B0604030504040204" pitchFamily="34" charset="0"/>
              </a:rPr>
              <a:t> de la revue </a:t>
            </a:r>
            <a:r>
              <a:rPr lang="cs-CZ" i="1" dirty="0" err="1">
                <a:latin typeface="Verdana" panose="020B0604030504040204" pitchFamily="34" charset="0"/>
                <a:ea typeface="Verdana" panose="020B0604030504040204" pitchFamily="34" charset="0"/>
              </a:rPr>
              <a:t>Parti</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pris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décident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d'écrire</a:t>
            </a:r>
            <a:r>
              <a:rPr lang="cs-CZ" dirty="0">
                <a:latin typeface="Verdana" panose="020B0604030504040204" pitchFamily="34" charset="0"/>
                <a:ea typeface="Verdana" panose="020B0604030504040204" pitchFamily="34" charset="0"/>
              </a:rPr>
              <a:t> en </a:t>
            </a:r>
            <a:r>
              <a:rPr lang="cs-CZ" dirty="0" err="1">
                <a:latin typeface="Verdana" panose="020B0604030504040204" pitchFamily="34" charset="0"/>
                <a:ea typeface="Verdana" panose="020B0604030504040204" pitchFamily="34" charset="0"/>
              </a:rPr>
              <a:t>joual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provoquant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aussitôt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vaste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controverse</a:t>
            </a:r>
            <a:r>
              <a:rPr lang="cs-CZ" dirty="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r>
              <a:rPr lang="cs-CZ" dirty="0" smtClean="0">
                <a:latin typeface="Verdana" panose="020B0604030504040204" pitchFamily="34" charset="0"/>
                <a:ea typeface="Verdana" panose="020B0604030504040204" pitchFamily="34" charset="0"/>
              </a:rPr>
              <a:t>(Jacques </a:t>
            </a:r>
            <a:r>
              <a:rPr lang="cs-CZ" dirty="0" err="1">
                <a:latin typeface="Verdana" panose="020B0604030504040204" pitchFamily="34" charset="0"/>
                <a:ea typeface="Verdana" panose="020B0604030504040204" pitchFamily="34" charset="0"/>
              </a:rPr>
              <a:t>Renaud</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Laurent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Girouard</a:t>
            </a:r>
            <a:r>
              <a:rPr lang="cs-CZ" dirty="0">
                <a:latin typeface="Verdana" panose="020B0604030504040204" pitchFamily="34" charset="0"/>
                <a:ea typeface="Verdana" panose="020B0604030504040204" pitchFamily="34" charset="0"/>
              </a:rPr>
              <a:t>, André Major, Paul </a:t>
            </a:r>
            <a:r>
              <a:rPr lang="cs-CZ" dirty="0" err="1">
                <a:latin typeface="Verdana" panose="020B0604030504040204" pitchFamily="34" charset="0"/>
                <a:ea typeface="Verdana" panose="020B0604030504040204" pitchFamily="34" charset="0"/>
              </a:rPr>
              <a:t>Chamberland</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Gérald</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Godin</a:t>
            </a:r>
            <a:r>
              <a:rPr lang="cs-CZ" dirty="0">
                <a:latin typeface="Verdana" panose="020B0604030504040204" pitchFamily="34" charset="0"/>
                <a:ea typeface="Verdana" panose="020B0604030504040204" pitchFamily="34" charset="0"/>
              </a:rPr>
              <a:t>)</a:t>
            </a:r>
            <a:endParaRPr lang="cs-CZ" sz="2800" kern="50" dirty="0">
              <a:latin typeface="Verdana" panose="020B0604030504040204" pitchFamily="34" charset="0"/>
              <a:ea typeface="Lucida Sans Unicode" panose="020B0602030504020204" pitchFamily="34" charset="0"/>
            </a:endParaRPr>
          </a:p>
          <a:p>
            <a:r>
              <a:rPr lang="cs-CZ" dirty="0"/>
              <a:t> </a:t>
            </a:r>
            <a:endParaRPr lang="fr-FR" dirty="0"/>
          </a:p>
          <a:p>
            <a:pPr algn="just">
              <a:spcAft>
                <a:spcPts val="0"/>
              </a:spcAft>
            </a:pPr>
            <a:endParaRPr lang="fr-FR" sz="2800" kern="50" dirty="0">
              <a:latin typeface="Times New Roman" panose="02020603050405020304" pitchFamily="18" charset="0"/>
              <a:ea typeface="Lucida Sans Unicode" panose="020B0602030504020204" pitchFamily="34" charset="0"/>
            </a:endParaRPr>
          </a:p>
        </p:txBody>
      </p:sp>
      <p:pic>
        <p:nvPicPr>
          <p:cNvPr id="5" name="Obrázek 4"/>
          <p:cNvPicPr>
            <a:picLocks noChangeAspect="1"/>
          </p:cNvPicPr>
          <p:nvPr/>
        </p:nvPicPr>
        <p:blipFill rotWithShape="1">
          <a:blip r:embed="rId2"/>
          <a:srcRect r="11787"/>
          <a:stretch/>
        </p:blipFill>
        <p:spPr>
          <a:xfrm>
            <a:off x="9058745" y="3851563"/>
            <a:ext cx="2994710" cy="2899761"/>
          </a:xfrm>
          <a:prstGeom prst="rect">
            <a:avLst/>
          </a:prstGeom>
        </p:spPr>
      </p:pic>
      <p:pic>
        <p:nvPicPr>
          <p:cNvPr id="6" name="Obrázek 5"/>
          <p:cNvPicPr>
            <a:picLocks noChangeAspect="1"/>
          </p:cNvPicPr>
          <p:nvPr/>
        </p:nvPicPr>
        <p:blipFill rotWithShape="1">
          <a:blip r:embed="rId3"/>
          <a:srcRect r="8041"/>
          <a:stretch/>
        </p:blipFill>
        <p:spPr>
          <a:xfrm>
            <a:off x="3648364" y="3794567"/>
            <a:ext cx="5253363" cy="2956758"/>
          </a:xfrm>
          <a:prstGeom prst="rect">
            <a:avLst/>
          </a:prstGeom>
        </p:spPr>
      </p:pic>
    </p:spTree>
    <p:extLst>
      <p:ext uri="{BB962C8B-B14F-4D97-AF65-F5344CB8AC3E}">
        <p14:creationId xmlns:p14="http://schemas.microsoft.com/office/powerpoint/2010/main" val="33373624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57381" y="371963"/>
            <a:ext cx="10889673" cy="4801314"/>
          </a:xfrm>
          <a:prstGeom prst="rect">
            <a:avLst/>
          </a:prstGeom>
          <a:solidFill>
            <a:schemeClr val="tx1"/>
          </a:solidFill>
        </p:spPr>
        <p:txBody>
          <a:bodyPr wrap="square">
            <a:spAutoFit/>
          </a:bodyPr>
          <a:lstStyle/>
          <a:p>
            <a:pPr algn="just">
              <a:spcAft>
                <a:spcPts val="0"/>
              </a:spcAft>
            </a:pPr>
            <a:r>
              <a:rPr lang="cs-CZ" b="1" i="1" kern="50" dirty="0">
                <a:solidFill>
                  <a:schemeClr val="bg1"/>
                </a:solidFill>
                <a:latin typeface="Verdana" panose="020B0604030504040204" pitchFamily="34" charset="0"/>
                <a:ea typeface="Verdana" panose="020B0604030504040204" pitchFamily="34" charset="0"/>
              </a:rPr>
              <a:t>Le </a:t>
            </a:r>
            <a:r>
              <a:rPr lang="cs-CZ" b="1" i="1" kern="50" dirty="0" err="1">
                <a:solidFill>
                  <a:schemeClr val="bg1"/>
                </a:solidFill>
                <a:latin typeface="Verdana" panose="020B0604030504040204" pitchFamily="34" charset="0"/>
                <a:ea typeface="Verdana" panose="020B0604030504040204" pitchFamily="34" charset="0"/>
              </a:rPr>
              <a:t>Cassé</a:t>
            </a:r>
            <a:r>
              <a:rPr lang="cs-CZ" b="1" i="1" kern="50" dirty="0">
                <a:solidFill>
                  <a:schemeClr val="bg1"/>
                </a:solidFill>
                <a:latin typeface="Verdana" panose="020B0604030504040204" pitchFamily="34" charset="0"/>
                <a:ea typeface="Verdana" panose="020B0604030504040204" pitchFamily="34" charset="0"/>
              </a:rPr>
              <a:t> </a:t>
            </a:r>
            <a:r>
              <a:rPr lang="cs-CZ" kern="50" dirty="0">
                <a:solidFill>
                  <a:schemeClr val="bg1"/>
                </a:solidFill>
                <a:latin typeface="Verdana" panose="020B0604030504040204" pitchFamily="34" charset="0"/>
                <a:ea typeface="Verdana" panose="020B0604030504040204" pitchFamily="34" charset="0"/>
              </a:rPr>
              <a:t>(1964) de Jacques </a:t>
            </a:r>
            <a:r>
              <a:rPr lang="cs-CZ" kern="50" dirty="0" err="1">
                <a:solidFill>
                  <a:schemeClr val="bg1"/>
                </a:solidFill>
                <a:latin typeface="Verdana" panose="020B0604030504040204" pitchFamily="34" charset="0"/>
                <a:ea typeface="Verdana" panose="020B0604030504040204" pitchFamily="34" charset="0"/>
              </a:rPr>
              <a:t>Renaud</a:t>
            </a:r>
            <a:r>
              <a:rPr lang="cs-CZ" kern="50" dirty="0">
                <a:solidFill>
                  <a:schemeClr val="bg1"/>
                </a:solidFill>
                <a:latin typeface="Verdana" panose="020B0604030504040204" pitchFamily="34" charset="0"/>
                <a:ea typeface="Verdana" panose="020B0604030504040204" pitchFamily="34" charset="0"/>
              </a:rPr>
              <a:t> (1943) </a:t>
            </a:r>
            <a:endParaRPr lang="fr-FR" sz="2800" kern="50" dirty="0">
              <a:solidFill>
                <a:schemeClr val="bg1"/>
              </a:solidFill>
              <a:latin typeface="Verdana" panose="020B0604030504040204" pitchFamily="34" charset="0"/>
              <a:ea typeface="Verdana" panose="020B0604030504040204" pitchFamily="34" charset="0"/>
            </a:endParaRPr>
          </a:p>
          <a:p>
            <a:pPr algn="just">
              <a:spcAft>
                <a:spcPts val="0"/>
              </a:spcAft>
            </a:pPr>
            <a:r>
              <a:rPr lang="cs-CZ" kern="50" dirty="0">
                <a:solidFill>
                  <a:schemeClr val="bg1"/>
                </a:solidFill>
                <a:latin typeface="Verdana" panose="020B0604030504040204" pitchFamily="34" charset="0"/>
                <a:ea typeface="Verdana" panose="020B0604030504040204" pitchFamily="34" charset="0"/>
              </a:rPr>
              <a:t>Un </a:t>
            </a:r>
            <a:r>
              <a:rPr lang="cs-CZ" kern="50" dirty="0" err="1">
                <a:solidFill>
                  <a:schemeClr val="bg1"/>
                </a:solidFill>
                <a:latin typeface="Verdana" panose="020B0604030504040204" pitchFamily="34" charset="0"/>
                <a:ea typeface="Verdana" panose="020B0604030504040204" pitchFamily="34" charset="0"/>
              </a:rPr>
              <a:t>court</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roman</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d'une</a:t>
            </a:r>
            <a:r>
              <a:rPr lang="cs-CZ" kern="50" dirty="0">
                <a:solidFill>
                  <a:schemeClr val="bg1"/>
                </a:solidFill>
                <a:latin typeface="Verdana" panose="020B0604030504040204" pitchFamily="34" charset="0"/>
                <a:ea typeface="Verdana" panose="020B0604030504040204" pitchFamily="34" charset="0"/>
              </a:rPr>
              <a:t> grande </a:t>
            </a:r>
            <a:r>
              <a:rPr lang="cs-CZ" kern="50" dirty="0" err="1">
                <a:solidFill>
                  <a:schemeClr val="bg1"/>
                </a:solidFill>
                <a:latin typeface="Verdana" panose="020B0604030504040204" pitchFamily="34" charset="0"/>
                <a:ea typeface="Verdana" panose="020B0604030504040204" pitchFamily="34" charset="0"/>
              </a:rPr>
              <a:t>violence</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verbale</a:t>
            </a:r>
            <a:r>
              <a:rPr lang="cs-CZ" kern="50" dirty="0">
                <a:solidFill>
                  <a:schemeClr val="bg1"/>
                </a:solidFill>
                <a:latin typeface="Verdana" panose="020B0604030504040204" pitchFamily="34" charset="0"/>
                <a:ea typeface="Verdana" panose="020B0604030504040204" pitchFamily="34" charset="0"/>
              </a:rPr>
              <a:t> </a:t>
            </a:r>
            <a:endParaRPr lang="fr-FR" sz="2800" kern="50" dirty="0">
              <a:solidFill>
                <a:schemeClr val="bg1"/>
              </a:solidFill>
              <a:latin typeface="Verdana" panose="020B0604030504040204" pitchFamily="34" charset="0"/>
              <a:ea typeface="Verdana" panose="020B0604030504040204" pitchFamily="34" charset="0"/>
            </a:endParaRPr>
          </a:p>
          <a:p>
            <a:pPr algn="just">
              <a:spcAft>
                <a:spcPts val="0"/>
              </a:spcAft>
            </a:pPr>
            <a:endParaRPr lang="fr-FR" kern="50" dirty="0" smtClean="0">
              <a:solidFill>
                <a:schemeClr val="bg1"/>
              </a:solidFill>
              <a:latin typeface="Verdana" panose="020B0604030504040204" pitchFamily="34" charset="0"/>
              <a:ea typeface="Verdana" panose="020B0604030504040204" pitchFamily="34" charset="0"/>
            </a:endParaRPr>
          </a:p>
          <a:p>
            <a:pPr algn="just">
              <a:spcAft>
                <a:spcPts val="0"/>
              </a:spcAft>
            </a:pPr>
            <a:r>
              <a:rPr lang="cs-CZ" kern="50" dirty="0" smtClean="0">
                <a:solidFill>
                  <a:schemeClr val="bg1"/>
                </a:solidFill>
                <a:latin typeface="Verdana" panose="020B0604030504040204" pitchFamily="34" charset="0"/>
                <a:ea typeface="Verdana" panose="020B0604030504040204" pitchFamily="34" charset="0"/>
              </a:rPr>
              <a:t>Les </a:t>
            </a:r>
            <a:r>
              <a:rPr lang="cs-CZ" kern="50" dirty="0" err="1">
                <a:solidFill>
                  <a:schemeClr val="bg1"/>
                </a:solidFill>
                <a:latin typeface="Verdana" panose="020B0604030504040204" pitchFamily="34" charset="0"/>
                <a:ea typeface="Verdana" panose="020B0604030504040204" pitchFamily="34" charset="0"/>
              </a:rPr>
              <a:t>individus</a:t>
            </a:r>
            <a:r>
              <a:rPr lang="cs-CZ" kern="50" dirty="0">
                <a:solidFill>
                  <a:schemeClr val="bg1"/>
                </a:solidFill>
                <a:latin typeface="Verdana" panose="020B0604030504040204" pitchFamily="34" charset="0"/>
                <a:ea typeface="Verdana" panose="020B0604030504040204" pitchFamily="34" charset="0"/>
              </a:rPr>
              <a:t> </a:t>
            </a:r>
            <a:r>
              <a:rPr lang="fr-FR" kern="50" dirty="0" smtClean="0">
                <a:solidFill>
                  <a:schemeClr val="bg1"/>
                </a:solidFill>
                <a:latin typeface="Verdana" panose="020B0604030504040204" pitchFamily="34" charset="0"/>
                <a:ea typeface="Verdana" panose="020B0604030504040204" pitchFamily="34" charset="0"/>
              </a:rPr>
              <a:t>y </a:t>
            </a:r>
            <a:r>
              <a:rPr lang="cs-CZ" kern="50" dirty="0" err="1" smtClean="0">
                <a:solidFill>
                  <a:schemeClr val="bg1"/>
                </a:solidFill>
                <a:latin typeface="Verdana" panose="020B0604030504040204" pitchFamily="34" charset="0"/>
                <a:ea typeface="Verdana" panose="020B0604030504040204" pitchFamily="34" charset="0"/>
              </a:rPr>
              <a:t>sont</a:t>
            </a:r>
            <a:r>
              <a:rPr lang="cs-CZ" kern="50" dirty="0" smtClean="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dépossédés</a:t>
            </a:r>
            <a:r>
              <a:rPr lang="cs-CZ" kern="50" dirty="0">
                <a:solidFill>
                  <a:schemeClr val="bg1"/>
                </a:solidFill>
                <a:latin typeface="Verdana" panose="020B0604030504040204" pitchFamily="34" charset="0"/>
                <a:ea typeface="Verdana" panose="020B0604030504040204" pitchFamily="34" charset="0"/>
              </a:rPr>
              <a:t> de </a:t>
            </a:r>
            <a:r>
              <a:rPr lang="cs-CZ" kern="50" dirty="0" err="1">
                <a:solidFill>
                  <a:schemeClr val="bg1"/>
                </a:solidFill>
                <a:latin typeface="Verdana" panose="020B0604030504040204" pitchFamily="34" charset="0"/>
                <a:ea typeface="Verdana" panose="020B0604030504040204" pitchFamily="34" charset="0"/>
              </a:rPr>
              <a:t>leur</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humanité</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soumis</a:t>
            </a:r>
            <a:r>
              <a:rPr lang="cs-CZ" kern="50" dirty="0">
                <a:solidFill>
                  <a:schemeClr val="bg1"/>
                </a:solidFill>
                <a:latin typeface="Verdana" panose="020B0604030504040204" pitchFamily="34" charset="0"/>
                <a:ea typeface="Verdana" panose="020B0604030504040204" pitchFamily="34" charset="0"/>
              </a:rPr>
              <a:t> à la </a:t>
            </a:r>
            <a:r>
              <a:rPr lang="cs-CZ" kern="50" dirty="0" err="1">
                <a:solidFill>
                  <a:schemeClr val="bg1"/>
                </a:solidFill>
                <a:latin typeface="Verdana" panose="020B0604030504040204" pitchFamily="34" charset="0"/>
                <a:ea typeface="Verdana" panose="020B0604030504040204" pitchFamily="34" charset="0"/>
              </a:rPr>
              <a:t>loi</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du</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meurtre</a:t>
            </a:r>
            <a:r>
              <a:rPr lang="cs-CZ" kern="50" dirty="0">
                <a:solidFill>
                  <a:schemeClr val="bg1"/>
                </a:solidFill>
                <a:latin typeface="Verdana" panose="020B0604030504040204" pitchFamily="34" charset="0"/>
                <a:ea typeface="Verdana" panose="020B0604030504040204" pitchFamily="34" charset="0"/>
              </a:rPr>
              <a:t> et </a:t>
            </a:r>
            <a:r>
              <a:rPr lang="cs-CZ" kern="50" dirty="0" err="1">
                <a:solidFill>
                  <a:schemeClr val="bg1"/>
                </a:solidFill>
                <a:latin typeface="Verdana" panose="020B0604030504040204" pitchFamily="34" charset="0"/>
                <a:ea typeface="Verdana" panose="020B0604030504040204" pitchFamily="34" charset="0"/>
              </a:rPr>
              <a:t>du</a:t>
            </a:r>
            <a:r>
              <a:rPr lang="cs-CZ" kern="50" dirty="0">
                <a:solidFill>
                  <a:schemeClr val="bg1"/>
                </a:solidFill>
                <a:latin typeface="Verdana" panose="020B0604030504040204" pitchFamily="34" charset="0"/>
                <a:ea typeface="Verdana" panose="020B0604030504040204" pitchFamily="34" charset="0"/>
              </a:rPr>
              <a:t> viol</a:t>
            </a:r>
            <a:r>
              <a:rPr lang="cs-CZ" kern="50" dirty="0" smtClean="0">
                <a:solidFill>
                  <a:schemeClr val="bg1"/>
                </a:solidFill>
                <a:latin typeface="Verdana" panose="020B0604030504040204" pitchFamily="34" charset="0"/>
                <a:ea typeface="Verdana" panose="020B0604030504040204" pitchFamily="34" charset="0"/>
              </a:rPr>
              <a:t>.</a:t>
            </a:r>
            <a:endParaRPr lang="fr-FR" kern="50" dirty="0" smtClean="0">
              <a:solidFill>
                <a:schemeClr val="bg1"/>
              </a:solidFill>
              <a:latin typeface="Verdana" panose="020B0604030504040204" pitchFamily="34" charset="0"/>
              <a:ea typeface="Verdana" panose="020B0604030504040204" pitchFamily="34" charset="0"/>
            </a:endParaRPr>
          </a:p>
          <a:p>
            <a:pPr algn="just">
              <a:spcAft>
                <a:spcPts val="0"/>
              </a:spcAft>
            </a:pPr>
            <a:endParaRPr lang="fr-FR" kern="50" dirty="0">
              <a:solidFill>
                <a:schemeClr val="bg1"/>
              </a:solidFill>
              <a:latin typeface="Verdana" panose="020B0604030504040204" pitchFamily="34" charset="0"/>
              <a:ea typeface="Verdana" panose="020B0604030504040204" pitchFamily="34" charset="0"/>
            </a:endParaRPr>
          </a:p>
          <a:p>
            <a:pPr algn="just"/>
            <a:r>
              <a:rPr lang="cs-CZ" dirty="0" smtClean="0">
                <a:solidFill>
                  <a:schemeClr val="bg1"/>
                </a:solidFill>
                <a:latin typeface="Verdana" panose="020B0604030504040204" pitchFamily="34" charset="0"/>
                <a:ea typeface="Verdana" panose="020B0604030504040204" pitchFamily="34" charset="0"/>
              </a:rPr>
              <a:t>Le </a:t>
            </a:r>
            <a:r>
              <a:rPr lang="cs-CZ" dirty="0" err="1">
                <a:solidFill>
                  <a:schemeClr val="bg1"/>
                </a:solidFill>
                <a:latin typeface="Verdana" panose="020B0604030504040204" pitchFamily="34" charset="0"/>
                <a:ea typeface="Verdana" panose="020B0604030504040204" pitchFamily="34" charset="0"/>
              </a:rPr>
              <a:t>personnage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principal</a:t>
            </a:r>
            <a:r>
              <a:rPr lang="cs-CZ" dirty="0">
                <a:solidFill>
                  <a:schemeClr val="bg1"/>
                </a:solidFill>
                <a:latin typeface="Verdana" panose="020B0604030504040204" pitchFamily="34" charset="0"/>
                <a:ea typeface="Verdana" panose="020B0604030504040204" pitchFamily="34" charset="0"/>
              </a:rPr>
              <a:t>, Ti-Jean, vit à </a:t>
            </a:r>
            <a:r>
              <a:rPr lang="cs-CZ" dirty="0" err="1">
                <a:solidFill>
                  <a:schemeClr val="bg1"/>
                </a:solidFill>
                <a:latin typeface="Verdana" panose="020B0604030504040204" pitchFamily="34" charset="0"/>
                <a:ea typeface="Verdana" panose="020B0604030504040204" pitchFamily="34" charset="0"/>
              </a:rPr>
              <a:t>Montréal</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chambre </a:t>
            </a:r>
            <a:r>
              <a:rPr lang="cs-CZ" dirty="0" err="1">
                <a:solidFill>
                  <a:schemeClr val="bg1"/>
                </a:solidFill>
                <a:latin typeface="Verdana" panose="020B0604030504040204" pitchFamily="34" charset="0"/>
                <a:ea typeface="Verdana" panose="020B0604030504040204" pitchFamily="34" charset="0"/>
              </a:rPr>
              <a:t>sordide</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n'éprouve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que</a:t>
            </a:r>
            <a:r>
              <a:rPr lang="cs-CZ" dirty="0">
                <a:solidFill>
                  <a:schemeClr val="bg1"/>
                </a:solidFill>
                <a:latin typeface="Verdana" panose="020B0604030504040204" pitchFamily="34" charset="0"/>
                <a:ea typeface="Verdana" panose="020B0604030504040204" pitchFamily="34" charset="0"/>
              </a:rPr>
              <a:t> de la </a:t>
            </a:r>
            <a:r>
              <a:rPr lang="cs-CZ" dirty="0" err="1">
                <a:solidFill>
                  <a:schemeClr val="bg1"/>
                </a:solidFill>
                <a:latin typeface="Verdana" panose="020B0604030504040204" pitchFamily="34" charset="0"/>
                <a:ea typeface="Verdana" panose="020B0604030504040204" pitchFamily="34" charset="0"/>
              </a:rPr>
              <a:t>rage</a:t>
            </a:r>
            <a:r>
              <a:rPr lang="cs-CZ" dirty="0">
                <a:solidFill>
                  <a:schemeClr val="bg1"/>
                </a:solidFill>
                <a:latin typeface="Verdana" panose="020B0604030504040204" pitchFamily="34" charset="0"/>
                <a:ea typeface="Verdana" panose="020B0604030504040204" pitchFamily="34" charset="0"/>
              </a:rPr>
              <a:t> à </a:t>
            </a:r>
            <a:r>
              <a:rPr lang="cs-CZ" dirty="0" err="1">
                <a:solidFill>
                  <a:schemeClr val="bg1"/>
                </a:solidFill>
                <a:latin typeface="Verdana" panose="020B0604030504040204" pitchFamily="34" charset="0"/>
                <a:ea typeface="Verdana" panose="020B0604030504040204" pitchFamily="34" charset="0"/>
              </a:rPr>
              <a:t>l'endroit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d'autrui</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Même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s'il</a:t>
            </a:r>
            <a:r>
              <a:rPr lang="cs-CZ" dirty="0">
                <a:solidFill>
                  <a:schemeClr val="bg1"/>
                </a:solidFill>
                <a:latin typeface="Verdana" panose="020B0604030504040204" pitchFamily="34" charset="0"/>
                <a:ea typeface="Verdana" panose="020B0604030504040204" pitchFamily="34" charset="0"/>
              </a:rPr>
              <a:t> se </a:t>
            </a:r>
            <a:r>
              <a:rPr lang="cs-CZ" dirty="0" err="1">
                <a:solidFill>
                  <a:schemeClr val="bg1"/>
                </a:solidFill>
                <a:latin typeface="Verdana" panose="020B0604030504040204" pitchFamily="34" charset="0"/>
                <a:ea typeface="Verdana" panose="020B0604030504040204" pitchFamily="34" charset="0"/>
              </a:rPr>
              <a:t>prétend</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maquereau</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il</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n'a</a:t>
            </a:r>
            <a:r>
              <a:rPr lang="cs-CZ" dirty="0">
                <a:solidFill>
                  <a:schemeClr val="bg1"/>
                </a:solidFill>
                <a:latin typeface="Verdana" panose="020B0604030504040204" pitchFamily="34" charset="0"/>
                <a:ea typeface="Verdana" panose="020B0604030504040204" pitchFamily="34" charset="0"/>
              </a:rPr>
              <a:t> pas </a:t>
            </a:r>
            <a:r>
              <a:rPr lang="cs-CZ" dirty="0" err="1">
                <a:solidFill>
                  <a:schemeClr val="bg1"/>
                </a:solidFill>
                <a:latin typeface="Verdana" panose="020B0604030504040204" pitchFamily="34" charset="0"/>
                <a:ea typeface="Verdana" panose="020B0604030504040204" pitchFamily="34" charset="0"/>
              </a:rPr>
              <a:t>d'argent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d'où</a:t>
            </a:r>
            <a:r>
              <a:rPr lang="cs-CZ" dirty="0">
                <a:solidFill>
                  <a:schemeClr val="bg1"/>
                </a:solidFill>
                <a:latin typeface="Verdana" panose="020B0604030504040204" pitchFamily="34" charset="0"/>
                <a:ea typeface="Verdana" panose="020B0604030504040204" pitchFamily="34" charset="0"/>
              </a:rPr>
              <a:t> son </a:t>
            </a:r>
            <a:r>
              <a:rPr lang="cs-CZ" dirty="0" err="1">
                <a:solidFill>
                  <a:schemeClr val="bg1"/>
                </a:solidFill>
                <a:latin typeface="Verdana" panose="020B0604030504040204" pitchFamily="34" charset="0"/>
                <a:ea typeface="Verdana" panose="020B0604030504040204" pitchFamily="34" charset="0"/>
              </a:rPr>
              <a:t>surnom</a:t>
            </a:r>
            <a:r>
              <a:rPr lang="cs-CZ" dirty="0">
                <a:solidFill>
                  <a:schemeClr val="bg1"/>
                </a:solidFill>
                <a:latin typeface="Verdana" panose="020B0604030504040204" pitchFamily="34" charset="0"/>
                <a:ea typeface="Verdana" panose="020B0604030504040204" pitchFamily="34" charset="0"/>
              </a:rPr>
              <a:t> de « </a:t>
            </a:r>
            <a:r>
              <a:rPr lang="cs-CZ" dirty="0" err="1">
                <a:solidFill>
                  <a:schemeClr val="bg1"/>
                </a:solidFill>
                <a:latin typeface="Verdana" panose="020B0604030504040204" pitchFamily="34" charset="0"/>
                <a:ea typeface="Verdana" panose="020B0604030504040204" pitchFamily="34" charset="0"/>
              </a:rPr>
              <a:t>cassé</a:t>
            </a:r>
            <a:r>
              <a:rPr lang="cs-CZ" dirty="0">
                <a:solidFill>
                  <a:schemeClr val="bg1"/>
                </a:solidFill>
                <a:latin typeface="Verdana" panose="020B0604030504040204" pitchFamily="34" charset="0"/>
                <a:ea typeface="Verdana" panose="020B0604030504040204" pitchFamily="34" charset="0"/>
              </a:rPr>
              <a:t> ». </a:t>
            </a:r>
            <a:endParaRPr lang="fr-FR" dirty="0">
              <a:solidFill>
                <a:schemeClr val="bg1"/>
              </a:solidFill>
              <a:latin typeface="Verdana" panose="020B0604030504040204" pitchFamily="34" charset="0"/>
              <a:ea typeface="Verdana" panose="020B0604030504040204" pitchFamily="34" charset="0"/>
            </a:endParaRPr>
          </a:p>
          <a:p>
            <a:pPr algn="just"/>
            <a:r>
              <a:rPr lang="cs-CZ" dirty="0" err="1">
                <a:solidFill>
                  <a:schemeClr val="bg1"/>
                </a:solidFill>
                <a:latin typeface="Verdana" panose="020B0604030504040204" pitchFamily="34" charset="0"/>
                <a:ea typeface="Verdana" panose="020B0604030504040204" pitchFamily="34" charset="0"/>
              </a:rPr>
              <a:t>Sa</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maîtresse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Philomène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mère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bébé</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travaille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jour</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manufacture</a:t>
            </a:r>
            <a:r>
              <a:rPr lang="cs-CZ" dirty="0">
                <a:solidFill>
                  <a:schemeClr val="bg1"/>
                </a:solidFill>
                <a:latin typeface="Verdana" panose="020B0604030504040204" pitchFamily="34" charset="0"/>
                <a:ea typeface="Verdana" panose="020B0604030504040204" pitchFamily="34" charset="0"/>
              </a:rPr>
              <a:t> et se </a:t>
            </a:r>
            <a:r>
              <a:rPr lang="cs-CZ" dirty="0" err="1">
                <a:solidFill>
                  <a:schemeClr val="bg1"/>
                </a:solidFill>
                <a:latin typeface="Verdana" panose="020B0604030504040204" pitchFamily="34" charset="0"/>
                <a:ea typeface="Verdana" panose="020B0604030504040204" pitchFamily="34" charset="0"/>
              </a:rPr>
              <a:t>prostitue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soir</a:t>
            </a:r>
            <a:r>
              <a:rPr lang="cs-CZ" dirty="0">
                <a:solidFill>
                  <a:schemeClr val="bg1"/>
                </a:solidFill>
                <a:latin typeface="Verdana" panose="020B0604030504040204" pitchFamily="34" charset="0"/>
                <a:ea typeface="Verdana" panose="020B0604030504040204" pitchFamily="34" charset="0"/>
              </a:rPr>
              <a:t>. Elle </a:t>
            </a:r>
            <a:r>
              <a:rPr lang="cs-CZ" dirty="0" err="1">
                <a:solidFill>
                  <a:schemeClr val="bg1"/>
                </a:solidFill>
                <a:latin typeface="Verdana" panose="020B0604030504040204" pitchFamily="34" charset="0"/>
                <a:ea typeface="Verdana" panose="020B0604030504040204" pitchFamily="34" charset="0"/>
              </a:rPr>
              <a:t>accepte</a:t>
            </a:r>
            <a:r>
              <a:rPr lang="cs-CZ" dirty="0">
                <a:solidFill>
                  <a:schemeClr val="bg1"/>
                </a:solidFill>
                <a:latin typeface="Verdana" panose="020B0604030504040204" pitchFamily="34" charset="0"/>
                <a:ea typeface="Verdana" panose="020B0604030504040204" pitchFamily="34" charset="0"/>
              </a:rPr>
              <a:t> les </a:t>
            </a:r>
            <a:r>
              <a:rPr lang="cs-CZ" dirty="0" err="1">
                <a:solidFill>
                  <a:schemeClr val="bg1"/>
                </a:solidFill>
                <a:latin typeface="Verdana" panose="020B0604030504040204" pitchFamily="34" charset="0"/>
                <a:ea typeface="Verdana" panose="020B0604030504040204" pitchFamily="34" charset="0"/>
              </a:rPr>
              <a:t>avances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jeune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bourgeoise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Berthe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étudiante</a:t>
            </a:r>
            <a:r>
              <a:rPr lang="cs-CZ" dirty="0">
                <a:solidFill>
                  <a:schemeClr val="bg1"/>
                </a:solidFill>
                <a:latin typeface="Verdana" panose="020B0604030504040204" pitchFamily="34" charset="0"/>
                <a:ea typeface="Verdana" panose="020B0604030504040204" pitchFamily="34" charset="0"/>
              </a:rPr>
              <a:t> en </a:t>
            </a:r>
            <a:r>
              <a:rPr lang="cs-CZ" dirty="0" err="1">
                <a:solidFill>
                  <a:schemeClr val="bg1"/>
                </a:solidFill>
                <a:latin typeface="Verdana" panose="020B0604030504040204" pitchFamily="34" charset="0"/>
                <a:ea typeface="Verdana" panose="020B0604030504040204" pitchFamily="34" charset="0"/>
              </a:rPr>
              <a:t>lettres</a:t>
            </a:r>
            <a:r>
              <a:rPr lang="cs-CZ" dirty="0">
                <a:solidFill>
                  <a:schemeClr val="bg1"/>
                </a:solidFill>
                <a:latin typeface="Verdana" panose="020B0604030504040204" pitchFamily="34" charset="0"/>
                <a:ea typeface="Verdana" panose="020B0604030504040204" pitchFamily="34" charset="0"/>
              </a:rPr>
              <a:t> à </a:t>
            </a:r>
            <a:r>
              <a:rPr lang="cs-CZ" dirty="0" err="1">
                <a:solidFill>
                  <a:schemeClr val="bg1"/>
                </a:solidFill>
                <a:latin typeface="Verdana" panose="020B0604030504040204" pitchFamily="34" charset="0"/>
                <a:ea typeface="Verdana" panose="020B0604030504040204" pitchFamily="34" charset="0"/>
              </a:rPr>
              <a:t>l'Université</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Montréal</a:t>
            </a:r>
            <a:r>
              <a:rPr lang="cs-CZ" dirty="0">
                <a:solidFill>
                  <a:schemeClr val="bg1"/>
                </a:solidFill>
                <a:latin typeface="Verdana" panose="020B0604030504040204" pitchFamily="34" charset="0"/>
                <a:ea typeface="Verdana" panose="020B0604030504040204" pitchFamily="34" charset="0"/>
              </a:rPr>
              <a:t>, qui </a:t>
            </a:r>
            <a:r>
              <a:rPr lang="cs-CZ" dirty="0" err="1">
                <a:solidFill>
                  <a:schemeClr val="bg1"/>
                </a:solidFill>
                <a:latin typeface="Verdana" panose="020B0604030504040204" pitchFamily="34" charset="0"/>
                <a:ea typeface="Verdana" panose="020B0604030504040204" pitchFamily="34" charset="0"/>
              </a:rPr>
              <a:t>lui</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offre</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devenir</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sa</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maîtresse</a:t>
            </a:r>
            <a:r>
              <a:rPr lang="cs-CZ" dirty="0">
                <a:solidFill>
                  <a:schemeClr val="bg1"/>
                </a:solidFill>
                <a:latin typeface="Verdana" panose="020B0604030504040204" pitchFamily="34" charset="0"/>
                <a:ea typeface="Verdana" panose="020B0604030504040204" pitchFamily="34" charset="0"/>
              </a:rPr>
              <a:t> ; </a:t>
            </a:r>
            <a:r>
              <a:rPr lang="cs-CZ" dirty="0" err="1">
                <a:solidFill>
                  <a:schemeClr val="bg1"/>
                </a:solidFill>
                <a:latin typeface="Verdana" panose="020B0604030504040204" pitchFamily="34" charset="0"/>
                <a:ea typeface="Verdana" panose="020B0604030504040204" pitchFamily="34" charset="0"/>
              </a:rPr>
              <a:t>elle</a:t>
            </a:r>
            <a:r>
              <a:rPr lang="cs-CZ" dirty="0">
                <a:solidFill>
                  <a:schemeClr val="bg1"/>
                </a:solidFill>
                <a:latin typeface="Verdana" panose="020B0604030504040204" pitchFamily="34" charset="0"/>
                <a:ea typeface="Verdana" panose="020B0604030504040204" pitchFamily="34" charset="0"/>
              </a:rPr>
              <a:t> trompe </a:t>
            </a:r>
            <a:r>
              <a:rPr lang="cs-CZ" dirty="0" err="1">
                <a:solidFill>
                  <a:schemeClr val="bg1"/>
                </a:solidFill>
                <a:latin typeface="Verdana" panose="020B0604030504040204" pitchFamily="34" charset="0"/>
                <a:ea typeface="Verdana" panose="020B0604030504040204" pitchFamily="34" charset="0"/>
              </a:rPr>
              <a:t>aussi</a:t>
            </a:r>
            <a:r>
              <a:rPr lang="cs-CZ" dirty="0">
                <a:solidFill>
                  <a:schemeClr val="bg1"/>
                </a:solidFill>
                <a:latin typeface="Verdana" panose="020B0604030504040204" pitchFamily="34" charset="0"/>
                <a:ea typeface="Verdana" panose="020B0604030504040204" pitchFamily="34" charset="0"/>
              </a:rPr>
              <a:t> Ti-Jean </a:t>
            </a:r>
            <a:r>
              <a:rPr lang="cs-CZ" dirty="0" err="1">
                <a:solidFill>
                  <a:schemeClr val="bg1"/>
                </a:solidFill>
                <a:latin typeface="Verdana" panose="020B0604030504040204" pitchFamily="34" charset="0"/>
                <a:ea typeface="Verdana" panose="020B0604030504040204" pitchFamily="34" charset="0"/>
              </a:rPr>
              <a:t>avec</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vendeur</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marijuana</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Bouboule</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Quand</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il</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l'apprend</a:t>
            </a:r>
            <a:r>
              <a:rPr lang="cs-CZ" dirty="0">
                <a:solidFill>
                  <a:schemeClr val="bg1"/>
                </a:solidFill>
                <a:latin typeface="Verdana" panose="020B0604030504040204" pitchFamily="34" charset="0"/>
                <a:ea typeface="Verdana" panose="020B0604030504040204" pitchFamily="34" charset="0"/>
              </a:rPr>
              <a:t>, Ti-Jean </a:t>
            </a:r>
            <a:r>
              <a:rPr lang="cs-CZ" dirty="0" err="1">
                <a:solidFill>
                  <a:schemeClr val="bg1"/>
                </a:solidFill>
                <a:latin typeface="Verdana" panose="020B0604030504040204" pitchFamily="34" charset="0"/>
                <a:ea typeface="Verdana" panose="020B0604030504040204" pitchFamily="34" charset="0"/>
              </a:rPr>
              <a:t>égorge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Bouboule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avec</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tournevis</a:t>
            </a:r>
            <a:r>
              <a:rPr lang="cs-CZ" dirty="0">
                <a:solidFill>
                  <a:schemeClr val="bg1"/>
                </a:solidFill>
                <a:latin typeface="Verdana" panose="020B0604030504040204" pitchFamily="34" charset="0"/>
                <a:ea typeface="Verdana" panose="020B0604030504040204" pitchFamily="34" charset="0"/>
              </a:rPr>
              <a:t>. </a:t>
            </a:r>
            <a:endParaRPr lang="fr-FR" dirty="0" smtClean="0">
              <a:solidFill>
                <a:schemeClr val="bg1"/>
              </a:solidFill>
              <a:latin typeface="Verdana" panose="020B0604030504040204" pitchFamily="34" charset="0"/>
              <a:ea typeface="Verdana" panose="020B0604030504040204" pitchFamily="34" charset="0"/>
            </a:endParaRPr>
          </a:p>
          <a:p>
            <a:pPr algn="just"/>
            <a:endParaRPr lang="fr-FR" dirty="0" smtClean="0">
              <a:solidFill>
                <a:schemeClr val="bg1"/>
              </a:solidFill>
              <a:latin typeface="Verdana" panose="020B0604030504040204" pitchFamily="34" charset="0"/>
              <a:ea typeface="Verdana" panose="020B0604030504040204" pitchFamily="34" charset="0"/>
            </a:endParaRPr>
          </a:p>
          <a:p>
            <a:pPr algn="just"/>
            <a:r>
              <a:rPr lang="fr-FR" dirty="0" smtClean="0">
                <a:solidFill>
                  <a:schemeClr val="bg1"/>
                </a:solidFill>
                <a:latin typeface="Verdana" panose="020B0604030504040204" pitchFamily="34" charset="0"/>
                <a:ea typeface="Verdana" panose="020B0604030504040204" pitchFamily="34" charset="0"/>
              </a:rPr>
              <a:t>Joual = une arme contre la société, </a:t>
            </a:r>
          </a:p>
          <a:p>
            <a:pPr algn="just"/>
            <a:r>
              <a:rPr lang="fr-FR" dirty="0" smtClean="0">
                <a:solidFill>
                  <a:schemeClr val="bg1"/>
                </a:solidFill>
                <a:latin typeface="Verdana" panose="020B0604030504040204" pitchFamily="34" charset="0"/>
                <a:ea typeface="Verdana" panose="020B0604030504040204" pitchFamily="34" charset="0"/>
              </a:rPr>
              <a:t>un mal nécessaire</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kern="50" dirty="0" smtClean="0">
                <a:solidFill>
                  <a:schemeClr val="bg1"/>
                </a:solidFill>
                <a:latin typeface="Verdana" panose="020B0604030504040204" pitchFamily="34" charset="0"/>
                <a:ea typeface="Verdana" panose="020B0604030504040204" pitchFamily="34" charset="0"/>
              </a:rPr>
              <a:t> </a:t>
            </a:r>
            <a:endParaRPr lang="fr-FR" sz="2800" kern="50" dirty="0">
              <a:solidFill>
                <a:schemeClr val="bg1"/>
              </a:solidFill>
              <a:effectLst/>
              <a:latin typeface="Verdana" panose="020B0604030504040204" pitchFamily="34" charset="0"/>
              <a:ea typeface="Verdana" panose="020B0604030504040204" pitchFamily="34" charset="0"/>
            </a:endParaRPr>
          </a:p>
        </p:txBody>
      </p:sp>
      <p:pic>
        <p:nvPicPr>
          <p:cNvPr id="5" name="Obrázek 4"/>
          <p:cNvPicPr>
            <a:picLocks noChangeAspect="1"/>
          </p:cNvPicPr>
          <p:nvPr/>
        </p:nvPicPr>
        <p:blipFill rotWithShape="1">
          <a:blip r:embed="rId2"/>
          <a:srcRect r="46773"/>
          <a:stretch/>
        </p:blipFill>
        <p:spPr>
          <a:xfrm>
            <a:off x="9302754" y="4008583"/>
            <a:ext cx="2344301" cy="2690726"/>
          </a:xfrm>
          <a:prstGeom prst="rect">
            <a:avLst/>
          </a:prstGeom>
          <a:ln w="38100">
            <a:solidFill>
              <a:schemeClr val="accent3">
                <a:lumMod val="50000"/>
              </a:schemeClr>
            </a:solidFill>
          </a:ln>
        </p:spPr>
      </p:pic>
      <p:pic>
        <p:nvPicPr>
          <p:cNvPr id="6" name="Obrázek 5"/>
          <p:cNvPicPr>
            <a:picLocks noChangeAspect="1"/>
          </p:cNvPicPr>
          <p:nvPr/>
        </p:nvPicPr>
        <p:blipFill rotWithShape="1">
          <a:blip r:embed="rId3"/>
          <a:srcRect r="41114"/>
          <a:stretch/>
        </p:blipFill>
        <p:spPr>
          <a:xfrm>
            <a:off x="6483927" y="3997016"/>
            <a:ext cx="2632365" cy="2702294"/>
          </a:xfrm>
          <a:prstGeom prst="rect">
            <a:avLst/>
          </a:prstGeom>
          <a:ln w="28575">
            <a:solidFill>
              <a:schemeClr val="bg1"/>
            </a:solidFill>
          </a:ln>
        </p:spPr>
      </p:pic>
    </p:spTree>
    <p:extLst>
      <p:ext uri="{BB962C8B-B14F-4D97-AF65-F5344CB8AC3E}">
        <p14:creationId xmlns:p14="http://schemas.microsoft.com/office/powerpoint/2010/main" val="3339143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2436" y="2786450"/>
            <a:ext cx="11767127" cy="3970318"/>
          </a:xfrm>
          <a:prstGeom prst="rect">
            <a:avLst/>
          </a:prstGeom>
        </p:spPr>
        <p:txBody>
          <a:bodyPr wrap="square">
            <a:spAutoFit/>
          </a:bodyPr>
          <a:lstStyle/>
          <a:p>
            <a:pPr algn="just">
              <a:spcAft>
                <a:spcPts val="0"/>
              </a:spcAft>
            </a:pPr>
            <a:r>
              <a:rPr lang="cs-CZ" b="1" i="1" kern="50" dirty="0" err="1" smtClean="0">
                <a:latin typeface="Verdana" panose="020B0604030504040204" pitchFamily="34" charset="0"/>
                <a:ea typeface="Lucida Sans Unicode" panose="020B0602030504020204" pitchFamily="34" charset="0"/>
              </a:rPr>
              <a:t>Pleure</a:t>
            </a:r>
            <a:r>
              <a:rPr lang="cs-CZ" b="1" i="1" kern="50" dirty="0" smtClean="0">
                <a:latin typeface="Verdana" panose="020B0604030504040204" pitchFamily="34" charset="0"/>
                <a:ea typeface="Lucida Sans Unicode" panose="020B0602030504020204" pitchFamily="34" charset="0"/>
              </a:rPr>
              <a:t> </a:t>
            </a:r>
            <a:r>
              <a:rPr lang="cs-CZ" b="1" i="1" kern="50" dirty="0">
                <a:latin typeface="Verdana" panose="020B0604030504040204" pitchFamily="34" charset="0"/>
                <a:ea typeface="Lucida Sans Unicode" panose="020B0602030504020204" pitchFamily="34" charset="0"/>
              </a:rPr>
              <a:t>pas, </a:t>
            </a:r>
            <a:r>
              <a:rPr lang="cs-CZ" b="1" i="1" kern="50" dirty="0" err="1">
                <a:latin typeface="Verdana" panose="020B0604030504040204" pitchFamily="34" charset="0"/>
                <a:ea typeface="Lucida Sans Unicode" panose="020B0602030504020204" pitchFamily="34" charset="0"/>
              </a:rPr>
              <a:t>Germaine</a:t>
            </a:r>
            <a:r>
              <a:rPr lang="cs-CZ" kern="50" dirty="0">
                <a:latin typeface="Verdana" panose="020B0604030504040204" pitchFamily="34" charset="0"/>
                <a:ea typeface="Lucida Sans Unicode" panose="020B0602030504020204" pitchFamily="34" charset="0"/>
              </a:rPr>
              <a:t> de Claude </a:t>
            </a:r>
            <a:r>
              <a:rPr lang="cs-CZ" kern="50" dirty="0" err="1">
                <a:latin typeface="Verdana" panose="020B0604030504040204" pitchFamily="34" charset="0"/>
                <a:ea typeface="Lucida Sans Unicode" panose="020B0602030504020204" pitchFamily="34" charset="0"/>
              </a:rPr>
              <a:t>Jasmin</a:t>
            </a:r>
            <a:r>
              <a:rPr lang="cs-CZ" kern="50" dirty="0">
                <a:latin typeface="Verdana" panose="020B0604030504040204" pitchFamily="34" charset="0"/>
                <a:ea typeface="Lucida Sans Unicode" panose="020B0602030504020204" pitchFamily="34" charset="0"/>
              </a:rPr>
              <a:t> (1965</a:t>
            </a:r>
            <a:r>
              <a:rPr lang="cs-CZ" kern="50" dirty="0" smtClean="0">
                <a:latin typeface="Verdana" panose="020B0604030504040204" pitchFamily="34" charset="0"/>
                <a:ea typeface="Lucida Sans Unicode" panose="020B0602030504020204" pitchFamily="34" charset="0"/>
              </a:rPr>
              <a:t>)</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err="1">
                <a:latin typeface="Verdana" panose="020B0604030504040204" pitchFamily="34" charset="0"/>
                <a:ea typeface="Lucida Sans Unicode" panose="020B0602030504020204" pitchFamily="34" charset="0"/>
              </a:rPr>
              <a:t>Succès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populaire</a:t>
            </a:r>
            <a:r>
              <a:rPr lang="cs-CZ" kern="50" dirty="0">
                <a:latin typeface="Verdana" panose="020B0604030504040204" pitchFamily="34" charset="0"/>
                <a:ea typeface="Lucida Sans Unicode" panose="020B0602030504020204" pitchFamily="34" charset="0"/>
              </a:rPr>
              <a:t> </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x</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risée</a:t>
            </a:r>
            <a:r>
              <a:rPr lang="cs-CZ" kern="50" dirty="0">
                <a:latin typeface="Verdana" panose="020B0604030504040204" pitchFamily="34" charset="0"/>
                <a:ea typeface="Lucida Sans Unicode" panose="020B0602030504020204" pitchFamily="34" charset="0"/>
              </a:rPr>
              <a:t> de la </a:t>
            </a:r>
            <a:r>
              <a:rPr lang="cs-CZ" kern="50" dirty="0" err="1" smtClean="0">
                <a:latin typeface="Verdana" panose="020B0604030504040204" pitchFamily="34" charset="0"/>
                <a:ea typeface="Lucida Sans Unicode" panose="020B0602030504020204" pitchFamily="34" charset="0"/>
              </a:rPr>
              <a:t>critique</a:t>
            </a:r>
            <a:r>
              <a:rPr lang="fr-FR" kern="50" dirty="0" smtClean="0">
                <a:latin typeface="Verdana" panose="020B0604030504040204" pitchFamily="34" charset="0"/>
                <a:ea typeface="Lucida Sans Unicode" panose="020B0602030504020204" pitchFamily="34" charset="0"/>
              </a:rPr>
              <a:t> (régionalisme, </a:t>
            </a:r>
          </a:p>
          <a:p>
            <a:pPr algn="just">
              <a:spcAft>
                <a:spcPts val="0"/>
              </a:spcAft>
            </a:pPr>
            <a:r>
              <a:rPr lang="fr-FR" kern="50" dirty="0" smtClean="0">
                <a:latin typeface="Verdana" panose="020B0604030504040204" pitchFamily="34" charset="0"/>
                <a:ea typeface="Lucida Sans Unicode" panose="020B0602030504020204" pitchFamily="34" charset="0"/>
              </a:rPr>
              <a:t>populisme, </a:t>
            </a:r>
            <a:r>
              <a:rPr lang="fr-FR" kern="50" dirty="0" err="1" smtClean="0">
                <a:latin typeface="Verdana" panose="020B0604030504040204" pitchFamily="34" charset="0"/>
                <a:ea typeface="Lucida Sans Unicode" panose="020B0602030504020204" pitchFamily="34" charset="0"/>
              </a:rPr>
              <a:t>folklorisation</a:t>
            </a:r>
            <a:r>
              <a:rPr lang="fr-FR" kern="50" dirty="0" smtClean="0">
                <a:latin typeface="Verdana" panose="020B0604030504040204" pitchFamily="34" charset="0"/>
                <a:ea typeface="Lucida Sans Unicode" panose="020B0602030504020204" pitchFamily="34" charset="0"/>
              </a:rPr>
              <a:t> du joual)</a:t>
            </a:r>
            <a:r>
              <a:rPr lang="cs-CZ" kern="50" dirty="0" smtClean="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err="1" smtClean="0">
                <a:latin typeface="Verdana" panose="020B0604030504040204" pitchFamily="34" charset="0"/>
                <a:ea typeface="Lucida Sans Unicode" panose="020B0602030504020204" pitchFamily="34" charset="0"/>
              </a:rPr>
              <a:t>Voyage</a:t>
            </a:r>
            <a:r>
              <a:rPr lang="cs-CZ" kern="50" dirty="0" smtClean="0">
                <a:latin typeface="Verdana" panose="020B0604030504040204" pitchFamily="34" charset="0"/>
                <a:ea typeface="Lucida Sans Unicode" panose="020B0602030504020204" pitchFamily="34" charset="0"/>
              </a:rPr>
              <a:t> </a:t>
            </a:r>
            <a:r>
              <a:rPr lang="fr-FR" kern="50" dirty="0" smtClean="0">
                <a:latin typeface="Verdana" panose="020B0604030504040204" pitchFamily="34" charset="0"/>
                <a:ea typeface="Lucida Sans Unicode" panose="020B0602030504020204" pitchFamily="34" charset="0"/>
              </a:rPr>
              <a:t>d’une</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famille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homme</a:t>
            </a:r>
            <a:r>
              <a:rPr lang="cs-CZ" kern="50" dirty="0">
                <a:latin typeface="Verdana" panose="020B0604030504040204" pitchFamily="34" charset="0"/>
                <a:ea typeface="Lucida Sans Unicode" panose="020B0602030504020204" pitchFamily="34" charset="0"/>
              </a:rPr>
              <a:t>, femme, 4 </a:t>
            </a:r>
            <a:r>
              <a:rPr lang="cs-CZ" kern="50" dirty="0" err="1">
                <a:latin typeface="Verdana" panose="020B0604030504040204" pitchFamily="34" charset="0"/>
                <a:ea typeface="Lucida Sans Unicode" panose="020B0602030504020204" pitchFamily="34" charset="0"/>
              </a:rPr>
              <a:t>enfants</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Montréal</a:t>
            </a:r>
            <a:r>
              <a:rPr lang="cs-CZ" kern="50" dirty="0">
                <a:latin typeface="Verdana" panose="020B0604030504040204" pitchFamily="34" charset="0"/>
                <a:ea typeface="Lucida Sans Unicode" panose="020B0602030504020204" pitchFamily="34" charset="0"/>
              </a:rPr>
              <a:t> à </a:t>
            </a:r>
            <a:r>
              <a:rPr lang="cs-CZ" kern="50" dirty="0" err="1" smtClean="0">
                <a:latin typeface="Verdana" panose="020B0604030504040204" pitchFamily="34" charset="0"/>
                <a:ea typeface="Lucida Sans Unicode" panose="020B0602030504020204" pitchFamily="34" charset="0"/>
              </a:rPr>
              <a:t>Gaspé</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Gilles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fuit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l’alcool</a:t>
            </a:r>
            <a:r>
              <a:rPr lang="cs-CZ" kern="50" dirty="0">
                <a:latin typeface="Verdana" panose="020B0604030504040204" pitchFamily="34" charset="0"/>
                <a:ea typeface="Lucida Sans Unicode" panose="020B0602030504020204" pitchFamily="34" charset="0"/>
              </a:rPr>
              <a:t> et les </a:t>
            </a:r>
            <a:r>
              <a:rPr lang="cs-CZ" kern="50" dirty="0" err="1">
                <a:latin typeface="Verdana" panose="020B0604030504040204" pitchFamily="34" charset="0"/>
                <a:ea typeface="Lucida Sans Unicode" panose="020B0602030504020204" pitchFamily="34" charset="0"/>
              </a:rPr>
              <a:t>dettes</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traqu</a:t>
            </a:r>
            <a:r>
              <a:rPr lang="fr-FR" kern="50" dirty="0" err="1" smtClean="0">
                <a:latin typeface="Verdana" panose="020B0604030504040204" pitchFamily="34" charset="0"/>
                <a:ea typeface="Lucida Sans Unicode" panose="020B0602030504020204" pitchFamily="34" charset="0"/>
              </a:rPr>
              <a:t>ant</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violeur</a:t>
            </a:r>
            <a:r>
              <a:rPr lang="cs-CZ" kern="50" dirty="0">
                <a:latin typeface="Verdana" panose="020B0604030504040204" pitchFamily="34" charset="0"/>
                <a:ea typeface="Lucida Sans Unicode" panose="020B0602030504020204" pitchFamily="34" charset="0"/>
              </a:rPr>
              <a:t> qui a </a:t>
            </a:r>
            <a:r>
              <a:rPr lang="cs-CZ" kern="50" dirty="0" err="1">
                <a:latin typeface="Verdana" panose="020B0604030504040204" pitchFamily="34" charset="0"/>
                <a:ea typeface="Lucida Sans Unicode" panose="020B0602030504020204" pitchFamily="34" charset="0"/>
              </a:rPr>
              <a:t>tué</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fille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retrouvée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morte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sous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pont). </a:t>
            </a:r>
            <a:r>
              <a:rPr lang="cs-CZ" kern="50" dirty="0" err="1">
                <a:latin typeface="Verdana" panose="020B0604030504040204" pitchFamily="34" charset="0"/>
                <a:ea typeface="Lucida Sans Unicode" panose="020B0602030504020204" pitchFamily="34" charset="0"/>
              </a:rPr>
              <a:t>Révolte</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contr</a:t>
            </a:r>
            <a:r>
              <a:rPr lang="fr-FR" kern="50" dirty="0" smtClean="0">
                <a:latin typeface="Verdana" panose="020B0604030504040204" pitchFamily="34" charset="0"/>
                <a:ea typeface="Lucida Sans Unicode" panose="020B0602030504020204" pitchFamily="34" charset="0"/>
              </a:rPr>
              <a:t>e une</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société</a:t>
            </a:r>
            <a:r>
              <a:rPr lang="cs-CZ" kern="50" dirty="0">
                <a:latin typeface="Verdana" panose="020B0604030504040204" pitchFamily="34" charset="0"/>
                <a:ea typeface="Lucida Sans Unicode" panose="020B0602030504020204" pitchFamily="34" charset="0"/>
              </a:rPr>
              <a:t> qui </a:t>
            </a:r>
            <a:r>
              <a:rPr lang="cs-CZ" kern="50" dirty="0" err="1">
                <a:latin typeface="Verdana" panose="020B0604030504040204" pitchFamily="34" charset="0"/>
                <a:ea typeface="Lucida Sans Unicode" panose="020B0602030504020204" pitchFamily="34" charset="0"/>
              </a:rPr>
              <a:t>lui</a:t>
            </a:r>
            <a:r>
              <a:rPr lang="cs-CZ" kern="50" dirty="0">
                <a:latin typeface="Verdana" panose="020B0604030504040204" pitchFamily="34" charset="0"/>
                <a:ea typeface="Lucida Sans Unicode" panose="020B0602030504020204" pitchFamily="34" charset="0"/>
              </a:rPr>
              <a:t> a </a:t>
            </a:r>
            <a:r>
              <a:rPr lang="cs-CZ" kern="50" dirty="0" err="1">
                <a:latin typeface="Verdana" panose="020B0604030504040204" pitchFamily="34" charset="0"/>
                <a:ea typeface="Lucida Sans Unicode" panose="020B0602030504020204" pitchFamily="34" charset="0"/>
              </a:rPr>
              <a:t>pris</a:t>
            </a:r>
            <a:r>
              <a:rPr lang="cs-CZ" kern="50" dirty="0">
                <a:latin typeface="Verdana" panose="020B0604030504040204" pitchFamily="34" charset="0"/>
                <a:ea typeface="Lucida Sans Unicode" panose="020B0602030504020204" pitchFamily="34" charset="0"/>
              </a:rPr>
              <a:t> son </a:t>
            </a:r>
            <a:r>
              <a:rPr lang="cs-CZ" kern="50" dirty="0" err="1">
                <a:latin typeface="Verdana" panose="020B0604030504040204" pitchFamily="34" charset="0"/>
                <a:ea typeface="Lucida Sans Unicode" panose="020B0602030504020204" pitchFamily="34" charset="0"/>
              </a:rPr>
              <a:t>travail</a:t>
            </a:r>
            <a:r>
              <a:rPr lang="cs-CZ" kern="50" dirty="0">
                <a:latin typeface="Verdana" panose="020B0604030504040204" pitchFamily="34" charset="0"/>
                <a:ea typeface="Lucida Sans Unicode" panose="020B0602030504020204" pitchFamily="34" charset="0"/>
              </a:rPr>
              <a:t> et </a:t>
            </a:r>
            <a:r>
              <a:rPr lang="fr-FR" kern="50" dirty="0" smtClean="0">
                <a:latin typeface="Verdana" panose="020B0604030504040204" pitchFamily="34" charset="0"/>
                <a:ea typeface="Lucida Sans Unicode" panose="020B0602030504020204" pitchFamily="34" charset="0"/>
              </a:rPr>
              <a:t>qui </a:t>
            </a:r>
            <a:r>
              <a:rPr lang="cs-CZ" kern="50" dirty="0" smtClean="0">
                <a:latin typeface="Verdana" panose="020B0604030504040204" pitchFamily="34" charset="0"/>
                <a:ea typeface="Lucida Sans Unicode" panose="020B0602030504020204" pitchFamily="34" charset="0"/>
              </a:rPr>
              <a:t>a </a:t>
            </a:r>
            <a:r>
              <a:rPr lang="cs-CZ" kern="50" dirty="0" err="1">
                <a:latin typeface="Verdana" panose="020B0604030504040204" pitchFamily="34" charset="0"/>
                <a:ea typeface="Lucida Sans Unicode" panose="020B0602030504020204" pitchFamily="34" charset="0"/>
              </a:rPr>
              <a:t>tué</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fille</a:t>
            </a:r>
            <a:r>
              <a:rPr lang="cs-CZ" kern="50" dirty="0">
                <a:latin typeface="Verdana" panose="020B0604030504040204" pitchFamily="34" charset="0"/>
                <a:ea typeface="Lucida Sans Unicode" panose="020B0602030504020204" pitchFamily="34" charset="0"/>
              </a:rPr>
              <a:t>…</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err="1">
                <a:latin typeface="Verdana" panose="020B0604030504040204" pitchFamily="34" charset="0"/>
                <a:ea typeface="Lucida Sans Unicode" panose="020B0602030504020204" pitchFamily="34" charset="0"/>
              </a:rPr>
              <a:t>Toujours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même</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problème</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comment </a:t>
            </a:r>
            <a:r>
              <a:rPr lang="cs-CZ" kern="50" dirty="0" err="1">
                <a:latin typeface="Verdana" panose="020B0604030504040204" pitchFamily="34" charset="0"/>
                <a:ea typeface="Lucida Sans Unicode" panose="020B0602030504020204" pitchFamily="34" charset="0"/>
              </a:rPr>
              <a:t>concilier</a:t>
            </a:r>
            <a:r>
              <a:rPr lang="cs-CZ" kern="50" dirty="0">
                <a:latin typeface="Verdana" panose="020B0604030504040204" pitchFamily="34" charset="0"/>
                <a:ea typeface="Lucida Sans Unicode" panose="020B0602030504020204" pitchFamily="34" charset="0"/>
              </a:rPr>
              <a:t> la </a:t>
            </a:r>
            <a:r>
              <a:rPr lang="cs-CZ" kern="50" dirty="0" err="1">
                <a:latin typeface="Verdana" panose="020B0604030504040204" pitchFamily="34" charset="0"/>
                <a:ea typeface="Lucida Sans Unicode" panose="020B0602030504020204" pitchFamily="34" charset="0"/>
              </a:rPr>
              <a:t>parole</a:t>
            </a:r>
            <a:r>
              <a:rPr lang="cs-CZ" kern="50" dirty="0">
                <a:latin typeface="Verdana" panose="020B0604030504040204" pitchFamily="34" charset="0"/>
                <a:ea typeface="Lucida Sans Unicode" panose="020B0602030504020204" pitchFamily="34" charset="0"/>
              </a:rPr>
              <a:t> et </a:t>
            </a:r>
            <a:r>
              <a:rPr lang="cs-CZ" kern="50" dirty="0" err="1">
                <a:latin typeface="Verdana" panose="020B0604030504040204" pitchFamily="34" charset="0"/>
                <a:ea typeface="Lucida Sans Unicode" panose="020B0602030504020204" pitchFamily="34" charset="0"/>
              </a:rPr>
              <a:t>l'écriture</a:t>
            </a:r>
            <a:r>
              <a:rPr lang="cs-CZ" kern="50" dirty="0">
                <a:latin typeface="Verdana" panose="020B0604030504040204" pitchFamily="34" charset="0"/>
                <a:ea typeface="Lucida Sans Unicode" panose="020B0602030504020204" pitchFamily="34" charset="0"/>
              </a:rPr>
              <a:t>, la </a:t>
            </a:r>
            <a:r>
              <a:rPr lang="cs-CZ" kern="50" dirty="0" err="1">
                <a:latin typeface="Verdana" panose="020B0604030504040204" pitchFamily="34" charset="0"/>
                <a:ea typeface="Lucida Sans Unicode" panose="020B0602030504020204" pitchFamily="34" charset="0"/>
              </a:rPr>
              <a:t>vie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quotidienne</a:t>
            </a:r>
            <a:r>
              <a:rPr lang="cs-CZ" kern="50" dirty="0">
                <a:latin typeface="Verdana" panose="020B0604030504040204" pitchFamily="34" charset="0"/>
                <a:ea typeface="Lucida Sans Unicode" panose="020B0602030504020204" pitchFamily="34" charset="0"/>
              </a:rPr>
              <a:t> et la </a:t>
            </a:r>
            <a:r>
              <a:rPr lang="cs-CZ" kern="50" dirty="0" err="1" smtClean="0">
                <a:latin typeface="Verdana" panose="020B0604030504040204" pitchFamily="34" charset="0"/>
                <a:ea typeface="Lucida Sans Unicode" panose="020B0602030504020204" pitchFamily="34" charset="0"/>
              </a:rPr>
              <a:t>littérature</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L'échec</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relatif</a:t>
            </a:r>
            <a:r>
              <a:rPr lang="cs-CZ" kern="50" dirty="0">
                <a:latin typeface="Verdana" panose="020B0604030504040204" pitchFamily="34" charset="0"/>
                <a:ea typeface="Lucida Sans Unicode" panose="020B0602030504020204" pitchFamily="34" charset="0"/>
              </a:rPr>
              <a:t> des </a:t>
            </a:r>
            <a:r>
              <a:rPr lang="cs-CZ" kern="50" dirty="0" err="1">
                <a:latin typeface="Verdana" panose="020B0604030504040204" pitchFamily="34" charset="0"/>
                <a:ea typeface="Lucida Sans Unicode" panose="020B0602030504020204" pitchFamily="34" charset="0"/>
              </a:rPr>
              <a:t>romanciers</a:t>
            </a:r>
            <a:r>
              <a:rPr lang="cs-CZ" kern="50" dirty="0">
                <a:latin typeface="Verdana" panose="020B0604030504040204" pitchFamily="34" charset="0"/>
                <a:ea typeface="Lucida Sans Unicode" panose="020B0602030504020204" pitchFamily="34" charset="0"/>
              </a:rPr>
              <a:t> qui </a:t>
            </a:r>
            <a:r>
              <a:rPr lang="cs-CZ" kern="50" dirty="0" err="1">
                <a:latin typeface="Verdana" panose="020B0604030504040204" pitchFamily="34" charset="0"/>
                <a:ea typeface="Lucida Sans Unicode" panose="020B0602030504020204" pitchFamily="34" charset="0"/>
              </a:rPr>
              <a:t>ont</a:t>
            </a:r>
            <a:r>
              <a:rPr lang="cs-CZ" kern="50" dirty="0">
                <a:latin typeface="Verdana" panose="020B0604030504040204" pitchFamily="34" charset="0"/>
                <a:ea typeface="Lucida Sans Unicode" panose="020B0602030504020204" pitchFamily="34" charset="0"/>
              </a:rPr>
              <a:t> </a:t>
            </a:r>
            <a:r>
              <a:rPr lang="fr-FR" kern="50" dirty="0" smtClean="0">
                <a:latin typeface="Verdana" panose="020B0604030504040204" pitchFamily="34" charset="0"/>
                <a:ea typeface="Lucida Sans Unicode" panose="020B0602030504020204" pitchFamily="34" charset="0"/>
              </a:rPr>
              <a:t>voulu </a:t>
            </a:r>
            <a:r>
              <a:rPr lang="cs-CZ" kern="50" dirty="0" err="1" smtClean="0">
                <a:latin typeface="Verdana" panose="020B0604030504040204" pitchFamily="34" charset="0"/>
                <a:ea typeface="Lucida Sans Unicode" panose="020B0602030504020204" pitchFamily="34" charset="0"/>
              </a:rPr>
              <a:t>écrire</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en </a:t>
            </a:r>
            <a:r>
              <a:rPr lang="cs-CZ" kern="50" dirty="0" err="1">
                <a:latin typeface="Verdana" panose="020B0604030504040204" pitchFamily="34" charset="0"/>
                <a:ea typeface="Lucida Sans Unicode" panose="020B0602030504020204" pitchFamily="34" charset="0"/>
              </a:rPr>
              <a:t>joual</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tient</a:t>
            </a:r>
            <a:r>
              <a:rPr lang="cs-CZ" kern="50" dirty="0">
                <a:latin typeface="Verdana" panose="020B0604030504040204" pitchFamily="34" charset="0"/>
                <a:ea typeface="Lucida Sans Unicode" panose="020B0602030504020204" pitchFamily="34" charset="0"/>
              </a:rPr>
              <a:t> en grande partie à la </a:t>
            </a:r>
            <a:r>
              <a:rPr lang="cs-CZ" kern="50" dirty="0" err="1">
                <a:latin typeface="Verdana" panose="020B0604030504040204" pitchFamily="34" charset="0"/>
                <a:ea typeface="Lucida Sans Unicode" panose="020B0602030504020204" pitchFamily="34" charset="0"/>
              </a:rPr>
              <a:t>difficulté</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même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d'opérer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telle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synthèse</a:t>
            </a:r>
            <a:r>
              <a:rPr lang="cs-CZ" kern="50" dirty="0">
                <a:latin typeface="Verdana" panose="020B0604030504040204" pitchFamily="34" charset="0"/>
                <a:ea typeface="Lucida Sans Unicode" panose="020B0602030504020204" pitchFamily="34" charset="0"/>
              </a:rPr>
              <a:t>. </a:t>
            </a:r>
            <a:endParaRPr lang="fr-FR" kern="50" dirty="0" smtClean="0">
              <a:latin typeface="Verdana" panose="020B0604030504040204" pitchFamily="34" charset="0"/>
              <a:ea typeface="Lucida Sans Unicode" panose="020B0602030504020204" pitchFamily="34" charset="0"/>
            </a:endParaRPr>
          </a:p>
          <a:p>
            <a:pPr algn="just">
              <a:spcAft>
                <a:spcPts val="0"/>
              </a:spcAft>
            </a:pP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Comment </a:t>
            </a:r>
            <a:r>
              <a:rPr lang="cs-CZ" kern="50" dirty="0" err="1">
                <a:latin typeface="Verdana" panose="020B0604030504040204" pitchFamily="34" charset="0"/>
                <a:ea typeface="Lucida Sans Unicode" panose="020B0602030504020204" pitchFamily="34" charset="0"/>
              </a:rPr>
              <a:t>parvenir</a:t>
            </a:r>
            <a:r>
              <a:rPr lang="cs-CZ" kern="50" dirty="0">
                <a:latin typeface="Verdana" panose="020B0604030504040204" pitchFamily="34" charset="0"/>
                <a:ea typeface="Lucida Sans Unicode" panose="020B0602030504020204" pitchFamily="34" charset="0"/>
              </a:rPr>
              <a:t> à </a:t>
            </a:r>
            <a:r>
              <a:rPr lang="cs-CZ" kern="50" dirty="0" err="1">
                <a:latin typeface="Verdana" panose="020B0604030504040204" pitchFamily="34" charset="0"/>
                <a:ea typeface="Lucida Sans Unicode" panose="020B0602030504020204" pitchFamily="34" charset="0"/>
              </a:rPr>
              <a:t>exprimer</a:t>
            </a:r>
            <a:r>
              <a:rPr lang="cs-CZ" kern="50" dirty="0">
                <a:latin typeface="Verdana" panose="020B0604030504040204" pitchFamily="34" charset="0"/>
                <a:ea typeface="Lucida Sans Unicode" panose="020B0602030504020204" pitchFamily="34" charset="0"/>
              </a:rPr>
              <a:t>, par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langage</a:t>
            </a:r>
            <a:r>
              <a:rPr lang="cs-CZ" kern="50" dirty="0">
                <a:latin typeface="Verdana" panose="020B0604030504040204" pitchFamily="34" charset="0"/>
                <a:ea typeface="Lucida Sans Unicode" panose="020B0602030504020204" pitchFamily="34" charset="0"/>
              </a:rPr>
              <a:t>, des </a:t>
            </a:r>
            <a:r>
              <a:rPr lang="cs-CZ" kern="50" dirty="0" err="1">
                <a:latin typeface="Verdana" panose="020B0604030504040204" pitchFamily="34" charset="0"/>
                <a:ea typeface="Lucida Sans Unicode" panose="020B0602030504020204" pitchFamily="34" charset="0"/>
              </a:rPr>
              <a:t>personnages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dont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l'incapacité</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s'exprimer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est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caractéristique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fondamentale</a:t>
            </a:r>
            <a:r>
              <a:rPr lang="cs-CZ" kern="50" dirty="0">
                <a:latin typeface="Verdana" panose="020B0604030504040204" pitchFamily="34" charset="0"/>
                <a:ea typeface="Lucida Sans Unicode" panose="020B0602030504020204" pitchFamily="34" charset="0"/>
              </a:rPr>
              <a:t>? »)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Par la </a:t>
            </a:r>
            <a:r>
              <a:rPr lang="cs-CZ" kern="50" dirty="0" err="1">
                <a:latin typeface="Verdana" panose="020B0604030504040204" pitchFamily="34" charset="0"/>
                <a:ea typeface="Lucida Sans Unicode" panose="020B0602030504020204" pitchFamily="34" charset="0"/>
              </a:rPr>
              <a:t>suite</a:t>
            </a:r>
            <a:r>
              <a:rPr lang="cs-CZ" kern="50" dirty="0">
                <a:latin typeface="Verdana" panose="020B0604030504040204" pitchFamily="34" charset="0"/>
                <a:ea typeface="Lucida Sans Unicode" panose="020B0602030504020204" pitchFamily="34" charset="0"/>
              </a:rPr>
              <a:t>, on </a:t>
            </a:r>
            <a:r>
              <a:rPr lang="cs-CZ" kern="50" dirty="0" err="1">
                <a:latin typeface="Verdana" panose="020B0604030504040204" pitchFamily="34" charset="0"/>
                <a:ea typeface="Lucida Sans Unicode" panose="020B0602030504020204" pitchFamily="34" charset="0"/>
              </a:rPr>
              <a:t>intégrera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joual</a:t>
            </a:r>
            <a:r>
              <a:rPr lang="cs-CZ" kern="50" dirty="0">
                <a:latin typeface="Verdana" panose="020B0604030504040204" pitchFamily="34" charset="0"/>
                <a:ea typeface="Lucida Sans Unicode" panose="020B0602030504020204" pitchFamily="34" charset="0"/>
              </a:rPr>
              <a:t> à </a:t>
            </a:r>
            <a:r>
              <a:rPr lang="fr-FR" kern="50" dirty="0" smtClean="0">
                <a:latin typeface="Verdana" panose="020B0604030504040204" pitchFamily="34" charset="0"/>
                <a:ea typeface="Lucida Sans Unicode" panose="020B0602030504020204" pitchFamily="34" charset="0"/>
              </a:rPr>
              <a:t>plus </a:t>
            </a:r>
            <a:r>
              <a:rPr lang="cs-CZ" kern="50" dirty="0" err="1" smtClean="0">
                <a:latin typeface="Verdana" panose="020B0604030504040204" pitchFamily="34" charset="0"/>
                <a:ea typeface="Lucida Sans Unicode" panose="020B0602030504020204" pitchFamily="34" charset="0"/>
              </a:rPr>
              <a:t>petites</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doses</a:t>
            </a:r>
            <a:r>
              <a:rPr lang="cs-CZ" kern="50" dirty="0">
                <a:latin typeface="Verdana" panose="020B0604030504040204" pitchFamily="34" charset="0"/>
                <a:ea typeface="Lucida Sans Unicode" panose="020B0602030504020204" pitchFamily="34" charset="0"/>
              </a:rPr>
              <a:t>.</a:t>
            </a:r>
            <a:endParaRPr lang="fr-FR" sz="2800" kern="50" dirty="0">
              <a:effectLst/>
              <a:latin typeface="Times New Roman" panose="02020603050405020304" pitchFamily="18" charset="0"/>
              <a:ea typeface="Lucida Sans Unicode" panose="020B0602030504020204" pitchFamily="34" charset="0"/>
            </a:endParaRPr>
          </a:p>
        </p:txBody>
      </p:sp>
      <p:pic>
        <p:nvPicPr>
          <p:cNvPr id="3" name="Obrázek 2"/>
          <p:cNvPicPr>
            <a:picLocks noChangeAspect="1"/>
          </p:cNvPicPr>
          <p:nvPr/>
        </p:nvPicPr>
        <p:blipFill rotWithShape="1">
          <a:blip r:embed="rId2"/>
          <a:srcRect r="34276"/>
          <a:stretch/>
        </p:blipFill>
        <p:spPr>
          <a:xfrm>
            <a:off x="9817592" y="169048"/>
            <a:ext cx="2161971" cy="3619686"/>
          </a:xfrm>
          <a:prstGeom prst="rect">
            <a:avLst/>
          </a:prstGeom>
          <a:ln w="28575">
            <a:solidFill>
              <a:schemeClr val="tx1"/>
            </a:solidFill>
          </a:ln>
        </p:spPr>
      </p:pic>
      <p:pic>
        <p:nvPicPr>
          <p:cNvPr id="4" name="Obrázek 3"/>
          <p:cNvPicPr>
            <a:picLocks noChangeAspect="1"/>
          </p:cNvPicPr>
          <p:nvPr/>
        </p:nvPicPr>
        <p:blipFill>
          <a:blip r:embed="rId3"/>
          <a:stretch>
            <a:fillRect/>
          </a:stretch>
        </p:blipFill>
        <p:spPr>
          <a:xfrm>
            <a:off x="7034731" y="169048"/>
            <a:ext cx="2612088" cy="3619686"/>
          </a:xfrm>
          <a:prstGeom prst="rect">
            <a:avLst/>
          </a:prstGeom>
          <a:ln w="28575">
            <a:solidFill>
              <a:schemeClr val="tx1"/>
            </a:solidFill>
          </a:ln>
        </p:spPr>
      </p:pic>
      <p:pic>
        <p:nvPicPr>
          <p:cNvPr id="5" name="Obrázek 4"/>
          <p:cNvPicPr>
            <a:picLocks noChangeAspect="1"/>
          </p:cNvPicPr>
          <p:nvPr/>
        </p:nvPicPr>
        <p:blipFill rotWithShape="1">
          <a:blip r:embed="rId4"/>
          <a:srcRect t="22749" r="28401"/>
          <a:stretch/>
        </p:blipFill>
        <p:spPr>
          <a:xfrm>
            <a:off x="3985861" y="361700"/>
            <a:ext cx="2878097" cy="2232099"/>
          </a:xfrm>
          <a:prstGeom prst="rect">
            <a:avLst/>
          </a:prstGeom>
          <a:ln w="28575">
            <a:solidFill>
              <a:schemeClr val="tx1"/>
            </a:solidFill>
          </a:ln>
        </p:spPr>
      </p:pic>
    </p:spTree>
    <p:extLst>
      <p:ext uri="{BB962C8B-B14F-4D97-AF65-F5344CB8AC3E}">
        <p14:creationId xmlns:p14="http://schemas.microsoft.com/office/powerpoint/2010/main" val="17700994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23272" y="464695"/>
            <a:ext cx="11453092" cy="3416320"/>
          </a:xfrm>
          <a:prstGeom prst="rect">
            <a:avLst/>
          </a:prstGeom>
        </p:spPr>
        <p:txBody>
          <a:bodyPr wrap="square">
            <a:spAutoFit/>
          </a:bodyPr>
          <a:lstStyle/>
          <a:p>
            <a:pPr algn="just">
              <a:spcAft>
                <a:spcPts val="0"/>
              </a:spcAft>
            </a:pPr>
            <a:r>
              <a:rPr lang="cs-CZ" b="1" kern="50" dirty="0" err="1">
                <a:latin typeface="Verdana" panose="020B0604030504040204" pitchFamily="34" charset="0"/>
                <a:ea typeface="Lucida Sans Unicode" panose="020B0602030504020204" pitchFamily="34" charset="0"/>
              </a:rPr>
              <a:t>Gérald</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Godin</a:t>
            </a:r>
            <a:r>
              <a:rPr lang="cs-CZ" b="1" kern="50" dirty="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(1938-1994</a:t>
            </a:r>
            <a:r>
              <a:rPr lang="cs-CZ" kern="50" dirty="0" smtClean="0">
                <a:latin typeface="Verdana" panose="020B0604030504040204" pitchFamily="34" charset="0"/>
                <a:ea typeface="Lucida Sans Unicode" panose="020B0602030504020204" pitchFamily="34" charset="0"/>
              </a:rPr>
              <a:t>)</a:t>
            </a:r>
            <a:endParaRPr lang="fr-FR" sz="2800" kern="50" dirty="0">
              <a:latin typeface="Times New Roman" panose="02020603050405020304" pitchFamily="18" charset="0"/>
              <a:ea typeface="Lucida Sans Unicode" panose="020B0602030504020204" pitchFamily="34" charset="0"/>
            </a:endParaRPr>
          </a:p>
          <a:p>
            <a:pPr algn="just">
              <a:spcAft>
                <a:spcPts val="0"/>
              </a:spcAft>
            </a:pPr>
            <a:endParaRPr lang="fr-FR" kern="50" dirty="0" smtClean="0">
              <a:latin typeface="Verdana" panose="020B0604030504040204" pitchFamily="34" charset="0"/>
              <a:ea typeface="Lucida Sans Unicode" panose="020B0602030504020204" pitchFamily="34" charset="0"/>
            </a:endParaRPr>
          </a:p>
          <a:p>
            <a:pPr algn="just">
              <a:spcAft>
                <a:spcPts val="0"/>
              </a:spcAft>
            </a:pPr>
            <a:r>
              <a:rPr lang="cs-CZ" i="1" kern="50" dirty="0" err="1" smtClean="0">
                <a:latin typeface="Verdana" panose="020B0604030504040204" pitchFamily="34" charset="0"/>
                <a:ea typeface="Verdana" panose="020B0604030504040204" pitchFamily="34" charset="0"/>
              </a:rPr>
              <a:t>Cantouques</a:t>
            </a:r>
            <a:r>
              <a:rPr lang="fr-FR" i="1" kern="50" dirty="0" smtClean="0">
                <a:latin typeface="Verdana" panose="020B0604030504040204" pitchFamily="34" charset="0"/>
                <a:ea typeface="Verdana" panose="020B0604030504040204" pitchFamily="34" charset="0"/>
              </a:rPr>
              <a:t> </a:t>
            </a:r>
            <a:r>
              <a:rPr lang="fr-FR" kern="50" dirty="0" smtClean="0">
                <a:latin typeface="Verdana" panose="020B0604030504040204" pitchFamily="34" charset="0"/>
                <a:ea typeface="Verdana" panose="020B0604030504040204" pitchFamily="34" charset="0"/>
              </a:rPr>
              <a:t>:</a:t>
            </a:r>
            <a:r>
              <a:rPr lang="cs-CZ" kern="50" dirty="0" smtClean="0">
                <a:latin typeface="Verdana" panose="020B0604030504040204" pitchFamily="34" charset="0"/>
                <a:ea typeface="Verdana" panose="020B0604030504040204" pitchFamily="34" charset="0"/>
              </a:rPr>
              <a:t> </a:t>
            </a:r>
            <a:r>
              <a:rPr lang="fr-FR" kern="50" dirty="0" smtClean="0">
                <a:latin typeface="Verdana" panose="020B0604030504040204" pitchFamily="34" charset="0"/>
                <a:ea typeface="Verdana" panose="020B0604030504040204" pitchFamily="34" charset="0"/>
              </a:rPr>
              <a:t>poèmes-</a:t>
            </a:r>
            <a:r>
              <a:rPr lang="cs-CZ" kern="50" dirty="0" err="1" smtClean="0">
                <a:latin typeface="Verdana" panose="020B0604030504040204" pitchFamily="34" charset="0"/>
                <a:ea typeface="Verdana" panose="020B0604030504040204" pitchFamily="34" charset="0"/>
              </a:rPr>
              <a:t>chansons</a:t>
            </a:r>
            <a:r>
              <a:rPr lang="cs-CZ" kern="50" dirty="0" smtClean="0">
                <a:latin typeface="Verdana" panose="020B0604030504040204" pitchFamily="34" charset="0"/>
                <a:ea typeface="Verdana" panose="020B0604030504040204" pitchFamily="34" charset="0"/>
              </a:rPr>
              <a:t> qui </a:t>
            </a:r>
            <a:r>
              <a:rPr lang="cs-CZ" kern="50" dirty="0" err="1">
                <a:latin typeface="Verdana" panose="020B0604030504040204" pitchFamily="34" charset="0"/>
                <a:ea typeface="Verdana" panose="020B0604030504040204" pitchFamily="34" charset="0"/>
              </a:rPr>
              <a:t>trouvent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leur</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inspiration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dans</a:t>
            </a:r>
            <a:r>
              <a:rPr lang="cs-CZ" kern="50" dirty="0">
                <a:latin typeface="Verdana" panose="020B0604030504040204" pitchFamily="34" charset="0"/>
                <a:ea typeface="Verdana" panose="020B0604030504040204" pitchFamily="34" charset="0"/>
              </a:rPr>
              <a:t> la </a:t>
            </a:r>
            <a:r>
              <a:rPr lang="cs-CZ" kern="50" dirty="0" err="1">
                <a:latin typeface="Verdana" panose="020B0604030504040204" pitchFamily="34" charset="0"/>
                <a:ea typeface="Verdana" panose="020B0604030504040204" pitchFamily="34" charset="0"/>
              </a:rPr>
              <a:t>culture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populaire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dans</a:t>
            </a:r>
            <a:r>
              <a:rPr lang="cs-CZ" kern="50" dirty="0">
                <a:latin typeface="Verdana" panose="020B0604030504040204" pitchFamily="34" charset="0"/>
                <a:ea typeface="Verdana" panose="020B0604030504040204" pitchFamily="34" charset="0"/>
              </a:rPr>
              <a:t> la </a:t>
            </a:r>
            <a:r>
              <a:rPr lang="cs-CZ" kern="50" dirty="0" err="1">
                <a:latin typeface="Verdana" panose="020B0604030504040204" pitchFamily="34" charset="0"/>
                <a:ea typeface="Verdana" panose="020B0604030504040204" pitchFamily="34" charset="0"/>
              </a:rPr>
              <a:t>vie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quotidienne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mais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aussi</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dans</a:t>
            </a:r>
            <a:r>
              <a:rPr lang="cs-CZ" kern="50" dirty="0">
                <a:latin typeface="Verdana" panose="020B0604030504040204" pitchFamily="34" charset="0"/>
                <a:ea typeface="Verdana" panose="020B0604030504040204" pitchFamily="34" charset="0"/>
              </a:rPr>
              <a:t> la </a:t>
            </a:r>
            <a:r>
              <a:rPr lang="cs-CZ" kern="50" dirty="0" err="1">
                <a:latin typeface="Verdana" panose="020B0604030504040204" pitchFamily="34" charset="0"/>
                <a:ea typeface="Verdana" panose="020B0604030504040204" pitchFamily="34" charset="0"/>
              </a:rPr>
              <a:t>tradition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littéraire</a:t>
            </a:r>
            <a:r>
              <a:rPr lang="cs-CZ" kern="50" dirty="0">
                <a:latin typeface="Verdana" panose="020B0604030504040204" pitchFamily="34" charset="0"/>
                <a:ea typeface="Verdana" panose="020B0604030504040204" pitchFamily="34" charset="0"/>
              </a:rPr>
              <a:t> </a:t>
            </a:r>
            <a:r>
              <a:rPr lang="cs-CZ" kern="50" dirty="0" err="1" smtClean="0">
                <a:latin typeface="Verdana" panose="020B0604030504040204" pitchFamily="34" charset="0"/>
                <a:ea typeface="Verdana" panose="020B0604030504040204" pitchFamily="34" charset="0"/>
              </a:rPr>
              <a:t>française</a:t>
            </a:r>
            <a:r>
              <a:rPr lang="cs-CZ" kern="50" dirty="0" smtClean="0">
                <a:latin typeface="Verdana" panose="020B0604030504040204" pitchFamily="34" charset="0"/>
                <a:ea typeface="Verdana" panose="020B0604030504040204" pitchFamily="34" charset="0"/>
              </a:rPr>
              <a:t> </a:t>
            </a:r>
            <a:r>
              <a:rPr lang="fr-FR" kern="50" dirty="0" smtClean="0">
                <a:latin typeface="Verdana" panose="020B0604030504040204" pitchFamily="34" charset="0"/>
                <a:ea typeface="Verdana" panose="020B0604030504040204" pitchFamily="34" charset="0"/>
              </a:rPr>
              <a:t>ou</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québécoise</a:t>
            </a:r>
            <a:r>
              <a:rPr lang="cs-CZ" kern="50" dirty="0">
                <a:latin typeface="Verdana" panose="020B0604030504040204" pitchFamily="34" charset="0"/>
                <a:ea typeface="Verdana" panose="020B0604030504040204" pitchFamily="34" charset="0"/>
              </a:rPr>
              <a:t>. </a:t>
            </a:r>
            <a:endParaRPr lang="fr-FR" kern="50" dirty="0">
              <a:latin typeface="Verdana" panose="020B0604030504040204" pitchFamily="34" charset="0"/>
              <a:ea typeface="Verdana" panose="020B0604030504040204" pitchFamily="34" charset="0"/>
            </a:endParaRPr>
          </a:p>
          <a:p>
            <a:pPr algn="just">
              <a:spcAft>
                <a:spcPts val="0"/>
              </a:spcAft>
            </a:pPr>
            <a:r>
              <a:rPr lang="cs-CZ" kern="50" dirty="0">
                <a:latin typeface="Verdana" panose="020B0604030504040204" pitchFamily="34" charset="0"/>
                <a:ea typeface="Verdana" panose="020B0604030504040204" pitchFamily="34" charset="0"/>
              </a:rPr>
              <a:t>Le mot « </a:t>
            </a:r>
            <a:r>
              <a:rPr lang="cs-CZ" kern="50" dirty="0" err="1">
                <a:latin typeface="Verdana" panose="020B0604030504040204" pitchFamily="34" charset="0"/>
                <a:ea typeface="Verdana" panose="020B0604030504040204" pitchFamily="34" charset="0"/>
              </a:rPr>
              <a:t>cantouque</a:t>
            </a:r>
            <a:r>
              <a:rPr lang="cs-CZ" kern="50" dirty="0">
                <a:latin typeface="Verdana" panose="020B0604030504040204" pitchFamily="34" charset="0"/>
                <a:ea typeface="Verdana" panose="020B0604030504040204" pitchFamily="34" charset="0"/>
              </a:rPr>
              <a:t> </a:t>
            </a:r>
            <a:r>
              <a:rPr lang="cs-CZ" kern="50" dirty="0" smtClean="0">
                <a:latin typeface="Verdana" panose="020B0604030504040204" pitchFamily="34" charset="0"/>
                <a:ea typeface="Verdana" panose="020B0604030504040204" pitchFamily="34" charset="0"/>
              </a:rPr>
              <a:t>»</a:t>
            </a:r>
            <a:r>
              <a:rPr lang="fr-FR" kern="50" dirty="0" smtClean="0">
                <a:latin typeface="Verdana" panose="020B0604030504040204" pitchFamily="34" charset="0"/>
                <a:ea typeface="Verdana" panose="020B0604030504040204" pitchFamily="34" charset="0"/>
              </a:rPr>
              <a:t> </a:t>
            </a:r>
            <a:r>
              <a:rPr lang="cs-CZ" kern="50" dirty="0" err="1" smtClean="0">
                <a:latin typeface="Verdana" panose="020B0604030504040204" pitchFamily="34" charset="0"/>
                <a:ea typeface="Verdana" panose="020B0604030504040204" pitchFamily="34" charset="0"/>
              </a:rPr>
              <a:t>désigne</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dans</a:t>
            </a:r>
            <a:r>
              <a:rPr lang="cs-CZ" kern="50" dirty="0">
                <a:latin typeface="Verdana" panose="020B0604030504040204" pitchFamily="34" charset="0"/>
                <a:ea typeface="Verdana" panose="020B0604030504040204" pitchFamily="34" charset="0"/>
              </a:rPr>
              <a:t> les </a:t>
            </a:r>
            <a:r>
              <a:rPr lang="cs-CZ" kern="50" dirty="0" err="1">
                <a:latin typeface="Verdana" panose="020B0604030504040204" pitchFamily="34" charset="0"/>
                <a:ea typeface="Verdana" panose="020B0604030504040204" pitchFamily="34" charset="0"/>
              </a:rPr>
              <a:t>chantiers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un</a:t>
            </a:r>
            <a:r>
              <a:rPr lang="cs-CZ" kern="50" dirty="0">
                <a:latin typeface="Verdana" panose="020B0604030504040204" pitchFamily="34" charset="0"/>
                <a:ea typeface="Verdana" panose="020B0604030504040204" pitchFamily="34" charset="0"/>
              </a:rPr>
              <a:t> </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outil</a:t>
            </a:r>
            <a:r>
              <a:rPr lang="cs-CZ" kern="50" dirty="0">
                <a:latin typeface="Verdana" panose="020B0604030504040204" pitchFamily="34" charset="0"/>
                <a:ea typeface="Verdana" panose="020B0604030504040204" pitchFamily="34" charset="0"/>
              </a:rPr>
              <a:t> qui </a:t>
            </a:r>
            <a:r>
              <a:rPr lang="cs-CZ" kern="50" dirty="0" err="1">
                <a:latin typeface="Verdana" panose="020B0604030504040204" pitchFamily="34" charset="0"/>
                <a:ea typeface="Verdana" panose="020B0604030504040204" pitchFamily="34" charset="0"/>
              </a:rPr>
              <a:t>sert</a:t>
            </a:r>
            <a:r>
              <a:rPr lang="cs-CZ" kern="50" dirty="0">
                <a:latin typeface="Verdana" panose="020B0604030504040204" pitchFamily="34" charset="0"/>
                <a:ea typeface="Verdana" panose="020B0604030504040204" pitchFamily="34" charset="0"/>
              </a:rPr>
              <a:t> à </a:t>
            </a:r>
            <a:r>
              <a:rPr lang="cs-CZ" kern="50" dirty="0" err="1">
                <a:latin typeface="Verdana" panose="020B0604030504040204" pitchFamily="34" charset="0"/>
                <a:ea typeface="Verdana" panose="020B0604030504040204" pitchFamily="34" charset="0"/>
              </a:rPr>
              <a:t>trimballer</a:t>
            </a:r>
            <a:r>
              <a:rPr lang="cs-CZ" kern="50" dirty="0">
                <a:latin typeface="Verdana" panose="020B0604030504040204" pitchFamily="34" charset="0"/>
                <a:ea typeface="Verdana" panose="020B0604030504040204" pitchFamily="34" charset="0"/>
              </a:rPr>
              <a:t> des </a:t>
            </a:r>
            <a:r>
              <a:rPr lang="cs-CZ" kern="50" dirty="0" err="1">
                <a:latin typeface="Verdana" panose="020B0604030504040204" pitchFamily="34" charset="0"/>
                <a:ea typeface="Verdana" panose="020B0604030504040204" pitchFamily="34" charset="0"/>
              </a:rPr>
              <a:t>billots</a:t>
            </a:r>
            <a:r>
              <a:rPr lang="cs-CZ" kern="50" dirty="0">
                <a:latin typeface="Verdana" panose="020B0604030504040204" pitchFamily="34" charset="0"/>
                <a:ea typeface="Verdana" panose="020B0604030504040204" pitchFamily="34" charset="0"/>
              </a:rPr>
              <a:t> » et, par </a:t>
            </a:r>
            <a:r>
              <a:rPr lang="cs-CZ" kern="50" dirty="0" err="1">
                <a:latin typeface="Verdana" panose="020B0604030504040204" pitchFamily="34" charset="0"/>
                <a:ea typeface="Verdana" panose="020B0604030504040204" pitchFamily="34" charset="0"/>
              </a:rPr>
              <a:t>transposition</a:t>
            </a:r>
            <a:r>
              <a:rPr lang="cs-CZ" kern="50" dirty="0">
                <a:latin typeface="Verdana" panose="020B0604030504040204" pitchFamily="34" charset="0"/>
                <a:ea typeface="Verdana" panose="020B0604030504040204" pitchFamily="34" charset="0"/>
              </a:rPr>
              <a:t>, « </a:t>
            </a:r>
            <a:r>
              <a:rPr lang="fr-FR" kern="50" dirty="0" smtClean="0">
                <a:latin typeface="Verdana" panose="020B0604030504040204" pitchFamily="34" charset="0"/>
                <a:ea typeface="Verdana" panose="020B0604030504040204" pitchFamily="34" charset="0"/>
              </a:rPr>
              <a:t>un</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poème</a:t>
            </a:r>
            <a:r>
              <a:rPr lang="cs-CZ" kern="50" dirty="0">
                <a:latin typeface="Verdana" panose="020B0604030504040204" pitchFamily="34" charset="0"/>
                <a:ea typeface="Verdana" panose="020B0604030504040204" pitchFamily="34" charset="0"/>
              </a:rPr>
              <a:t> qui </a:t>
            </a:r>
            <a:r>
              <a:rPr lang="cs-CZ" kern="50" dirty="0" err="1">
                <a:latin typeface="Verdana" panose="020B0604030504040204" pitchFamily="34" charset="0"/>
                <a:ea typeface="Verdana" panose="020B0604030504040204" pitchFamily="34" charset="0"/>
              </a:rPr>
              <a:t>trimballe</a:t>
            </a:r>
            <a:r>
              <a:rPr lang="cs-CZ" kern="50" dirty="0">
                <a:latin typeface="Verdana" panose="020B0604030504040204" pitchFamily="34" charset="0"/>
                <a:ea typeface="Verdana" panose="020B0604030504040204" pitchFamily="34" charset="0"/>
              </a:rPr>
              <a:t> des </a:t>
            </a:r>
            <a:r>
              <a:rPr lang="cs-CZ" kern="50" dirty="0" err="1">
                <a:latin typeface="Verdana" panose="020B0604030504040204" pitchFamily="34" charset="0"/>
                <a:ea typeface="Verdana" panose="020B0604030504040204" pitchFamily="34" charset="0"/>
              </a:rPr>
              <a:t>sentiments</a:t>
            </a:r>
            <a:r>
              <a:rPr lang="cs-CZ" kern="50" dirty="0">
                <a:latin typeface="Verdana" panose="020B0604030504040204" pitchFamily="34" charset="0"/>
                <a:ea typeface="Verdana" panose="020B0604030504040204" pitchFamily="34" charset="0"/>
              </a:rPr>
              <a:t> ». </a:t>
            </a:r>
            <a:endParaRPr lang="fr-FR" kern="50" dirty="0" smtClean="0">
              <a:latin typeface="Verdana" panose="020B0604030504040204" pitchFamily="34" charset="0"/>
              <a:ea typeface="Verdana" panose="020B0604030504040204" pitchFamily="34" charset="0"/>
            </a:endParaRPr>
          </a:p>
          <a:p>
            <a:pPr algn="just">
              <a:spcAft>
                <a:spcPts val="0"/>
              </a:spcAft>
            </a:pPr>
            <a:endParaRPr lang="fr-FR" kern="50" dirty="0">
              <a:effectLst/>
              <a:latin typeface="Verdana" panose="020B0604030504040204" pitchFamily="34" charset="0"/>
              <a:ea typeface="Verdana" panose="020B0604030504040204" pitchFamily="34" charset="0"/>
            </a:endParaRPr>
          </a:p>
          <a:p>
            <a:pPr algn="just">
              <a:spcAft>
                <a:spcPts val="0"/>
              </a:spcAft>
            </a:pPr>
            <a:r>
              <a:rPr lang="fr-FR" kern="50" dirty="0" smtClean="0">
                <a:latin typeface="Verdana" panose="020B0604030504040204" pitchFamily="34" charset="0"/>
                <a:ea typeface="Verdana" panose="020B0604030504040204" pitchFamily="34" charset="0"/>
              </a:rPr>
              <a:t>Joual = promesse d’un pays à naître</a:t>
            </a:r>
          </a:p>
          <a:p>
            <a:pPr algn="just">
              <a:spcAft>
                <a:spcPts val="0"/>
              </a:spcAft>
            </a:pPr>
            <a:endParaRPr lang="fr-FR" kern="50" dirty="0" smtClean="0">
              <a:effectLst/>
              <a:latin typeface="Verdana" panose="020B0604030504040204" pitchFamily="34" charset="0"/>
              <a:ea typeface="Verdana" panose="020B0604030504040204" pitchFamily="34" charset="0"/>
            </a:endParaRPr>
          </a:p>
          <a:p>
            <a:pPr algn="just">
              <a:spcAft>
                <a:spcPts val="0"/>
              </a:spcAft>
            </a:pPr>
            <a:r>
              <a:rPr lang="fr-FR" dirty="0">
                <a:latin typeface="Verdana" panose="020B0604030504040204" pitchFamily="34" charset="0"/>
                <a:ea typeface="Verdana" panose="020B0604030504040204" pitchFamily="34" charset="0"/>
              </a:rPr>
              <a:t>Gérald Godin lit le poème </a:t>
            </a:r>
            <a:r>
              <a:rPr lang="fr-FR" dirty="0" smtClean="0">
                <a:latin typeface="Verdana" panose="020B0604030504040204" pitchFamily="34" charset="0"/>
                <a:ea typeface="Verdana" panose="020B0604030504040204" pitchFamily="34" charset="0"/>
              </a:rPr>
              <a:t>« Énumération » </a:t>
            </a:r>
            <a:r>
              <a:rPr lang="fr-FR" dirty="0">
                <a:latin typeface="Verdana" panose="020B0604030504040204" pitchFamily="34" charset="0"/>
                <a:ea typeface="Verdana" panose="020B0604030504040204" pitchFamily="34" charset="0"/>
              </a:rPr>
              <a:t>à la Nuit de la poésie, le 27 mars </a:t>
            </a:r>
            <a:r>
              <a:rPr lang="fr-FR" dirty="0" smtClean="0">
                <a:latin typeface="Verdana" panose="020B0604030504040204" pitchFamily="34" charset="0"/>
                <a:ea typeface="Verdana" panose="020B0604030504040204" pitchFamily="34" charset="0"/>
              </a:rPr>
              <a:t>1970 : </a:t>
            </a:r>
            <a:r>
              <a:rPr lang="fr-FR" dirty="0"/>
              <a:t/>
            </a:r>
            <a:br>
              <a:rPr lang="fr-FR" dirty="0"/>
            </a:br>
            <a:r>
              <a:rPr lang="fr-FR" kern="50" dirty="0" smtClean="0">
                <a:latin typeface="Verdana" panose="020B0604030504040204" pitchFamily="34" charset="0"/>
                <a:ea typeface="Verdana" panose="020B0604030504040204" pitchFamily="34" charset="0"/>
                <a:hlinkClick r:id="rId2"/>
              </a:rPr>
              <a:t>https</a:t>
            </a:r>
            <a:r>
              <a:rPr lang="fr-FR" kern="50" dirty="0">
                <a:latin typeface="Verdana" panose="020B0604030504040204" pitchFamily="34" charset="0"/>
                <a:ea typeface="Verdana" panose="020B0604030504040204" pitchFamily="34" charset="0"/>
                <a:hlinkClick r:id="rId2"/>
              </a:rPr>
              <a:t>://</a:t>
            </a:r>
            <a:r>
              <a:rPr lang="fr-FR" kern="50" dirty="0" smtClean="0">
                <a:latin typeface="Verdana" panose="020B0604030504040204" pitchFamily="34" charset="0"/>
                <a:ea typeface="Verdana" panose="020B0604030504040204" pitchFamily="34" charset="0"/>
                <a:hlinkClick r:id="rId2"/>
              </a:rPr>
              <a:t>www.youtube.com/watch?v=NBmRCPfV7lk</a:t>
            </a:r>
            <a:endParaRPr lang="fr-FR" kern="50" dirty="0" smtClean="0">
              <a:latin typeface="Verdana" panose="020B0604030504040204" pitchFamily="34" charset="0"/>
              <a:ea typeface="Verdana" panose="020B0604030504040204" pitchFamily="34" charset="0"/>
            </a:endParaRPr>
          </a:p>
          <a:p>
            <a:pPr algn="just">
              <a:spcAft>
                <a:spcPts val="0"/>
              </a:spcAft>
            </a:pPr>
            <a:endParaRPr lang="fr-FR" kern="50" dirty="0">
              <a:effectLst/>
              <a:latin typeface="Verdana" panose="020B0604030504040204" pitchFamily="34" charset="0"/>
              <a:ea typeface="Verdana" panose="020B0604030504040204" pitchFamily="34" charset="0"/>
            </a:endParaRPr>
          </a:p>
        </p:txBody>
      </p:sp>
      <p:pic>
        <p:nvPicPr>
          <p:cNvPr id="5" name="Obrázek 4"/>
          <p:cNvPicPr>
            <a:picLocks noChangeAspect="1"/>
          </p:cNvPicPr>
          <p:nvPr/>
        </p:nvPicPr>
        <p:blipFill>
          <a:blip r:embed="rId3"/>
          <a:stretch>
            <a:fillRect/>
          </a:stretch>
        </p:blipFill>
        <p:spPr>
          <a:xfrm>
            <a:off x="8238836" y="3554711"/>
            <a:ext cx="3613552" cy="3008686"/>
          </a:xfrm>
          <a:prstGeom prst="rect">
            <a:avLst/>
          </a:prstGeom>
          <a:ln w="38100">
            <a:solidFill>
              <a:schemeClr val="bg1"/>
            </a:solidFill>
          </a:ln>
        </p:spPr>
      </p:pic>
      <p:pic>
        <p:nvPicPr>
          <p:cNvPr id="6" name="Obrázek 5"/>
          <p:cNvPicPr>
            <a:picLocks noChangeAspect="1"/>
          </p:cNvPicPr>
          <p:nvPr/>
        </p:nvPicPr>
        <p:blipFill rotWithShape="1">
          <a:blip r:embed="rId4"/>
          <a:srcRect r="34128"/>
          <a:stretch/>
        </p:blipFill>
        <p:spPr>
          <a:xfrm>
            <a:off x="6323151" y="3554711"/>
            <a:ext cx="1740194" cy="3008686"/>
          </a:xfrm>
          <a:prstGeom prst="rect">
            <a:avLst/>
          </a:prstGeom>
        </p:spPr>
      </p:pic>
      <p:pic>
        <p:nvPicPr>
          <p:cNvPr id="7" name="Obrázek 6"/>
          <p:cNvPicPr>
            <a:picLocks noChangeAspect="1"/>
          </p:cNvPicPr>
          <p:nvPr/>
        </p:nvPicPr>
        <p:blipFill rotWithShape="1">
          <a:blip r:embed="rId5"/>
          <a:srcRect r="9858"/>
          <a:stretch/>
        </p:blipFill>
        <p:spPr>
          <a:xfrm>
            <a:off x="2697018" y="3875457"/>
            <a:ext cx="3450642" cy="2687940"/>
          </a:xfrm>
          <a:prstGeom prst="rect">
            <a:avLst/>
          </a:prstGeom>
          <a:ln w="28575">
            <a:solidFill>
              <a:schemeClr val="bg1"/>
            </a:solidFill>
          </a:ln>
        </p:spPr>
      </p:pic>
    </p:spTree>
    <p:extLst>
      <p:ext uri="{BB962C8B-B14F-4D97-AF65-F5344CB8AC3E}">
        <p14:creationId xmlns:p14="http://schemas.microsoft.com/office/powerpoint/2010/main" val="22041813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4036" y="594142"/>
            <a:ext cx="11554691" cy="2862322"/>
          </a:xfrm>
          <a:prstGeom prst="rect">
            <a:avLst/>
          </a:prstGeom>
          <a:solidFill>
            <a:schemeClr val="bg1"/>
          </a:solidFill>
        </p:spPr>
        <p:txBody>
          <a:bodyPr wrap="square">
            <a:spAutoFit/>
          </a:bodyPr>
          <a:lstStyle/>
          <a:p>
            <a:pPr algn="just">
              <a:spcAft>
                <a:spcPts val="0"/>
              </a:spcAft>
            </a:pPr>
            <a:r>
              <a:rPr lang="fr-FR" kern="50" dirty="0" smtClean="0">
                <a:latin typeface="Verdana" panose="020B0604030504040204" pitchFamily="34" charset="0"/>
                <a:ea typeface="Lucida Sans Unicode" panose="020B0602030504020204" pitchFamily="34" charset="0"/>
              </a:rPr>
              <a:t>Joual = </a:t>
            </a:r>
            <a:r>
              <a:rPr lang="cs-CZ" kern="50" dirty="0" err="1" smtClean="0">
                <a:latin typeface="Verdana" panose="020B0604030504040204" pitchFamily="34" charset="0"/>
                <a:ea typeface="Lucida Sans Unicode" panose="020B0602030504020204" pitchFamily="34" charset="0"/>
              </a:rPr>
              <a:t>variété</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proprement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québécoise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du</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français</a:t>
            </a:r>
            <a:r>
              <a:rPr lang="cs-CZ" kern="50" dirty="0">
                <a:latin typeface="Verdana" panose="020B0604030504040204" pitchFamily="34" charset="0"/>
                <a:ea typeface="Lucida Sans Unicode" panose="020B0602030504020204" pitchFamily="34" charset="0"/>
              </a:rPr>
              <a:t> </a:t>
            </a:r>
            <a:r>
              <a:rPr lang="fr-FR" kern="50" dirty="0" smtClean="0">
                <a:latin typeface="Verdana" panose="020B0604030504040204" pitchFamily="34" charset="0"/>
                <a:ea typeface="Lucida Sans Unicode" panose="020B0602030504020204" pitchFamily="34" charset="0"/>
              </a:rPr>
              <a:t>qu’il s’agit de développer à présent comme une « langue nationale » ?</a:t>
            </a:r>
          </a:p>
          <a:p>
            <a:pPr algn="just">
              <a:spcAft>
                <a:spcPts val="0"/>
              </a:spcAft>
            </a:pPr>
            <a:endParaRPr lang="fr-FR" b="1" kern="50" dirty="0">
              <a:latin typeface="Verdana" panose="020B0604030504040204" pitchFamily="34" charset="0"/>
              <a:ea typeface="Lucida Sans Unicode" panose="020B0602030504020204" pitchFamily="34" charset="0"/>
            </a:endParaRPr>
          </a:p>
          <a:p>
            <a:pPr algn="just">
              <a:spcAft>
                <a:spcPts val="0"/>
              </a:spcAft>
            </a:pPr>
            <a:r>
              <a:rPr lang="cs-CZ" kern="50" dirty="0" smtClean="0">
                <a:latin typeface="Verdana" panose="020B0604030504040204" pitchFamily="34" charset="0"/>
                <a:ea typeface="Lucida Sans Unicode" panose="020B0602030504020204" pitchFamily="34" charset="0"/>
              </a:rPr>
              <a:t>Jean </a:t>
            </a:r>
            <a:r>
              <a:rPr lang="cs-CZ" kern="50" dirty="0">
                <a:latin typeface="Verdana" panose="020B0604030504040204" pitchFamily="34" charset="0"/>
                <a:ea typeface="Lucida Sans Unicode" panose="020B0602030504020204" pitchFamily="34" charset="0"/>
              </a:rPr>
              <a:t>Marcel </a:t>
            </a:r>
            <a:r>
              <a:rPr lang="fr-FR" kern="50" dirty="0" smtClean="0">
                <a:latin typeface="Verdana" panose="020B0604030504040204" pitchFamily="34" charset="0"/>
                <a:ea typeface="Lucida Sans Unicode" panose="020B0602030504020204" pitchFamily="34" charset="0"/>
              </a:rPr>
              <a:t>(Paquette) critique cette approche </a:t>
            </a:r>
            <a:r>
              <a:rPr lang="cs-CZ" kern="50" dirty="0" err="1" smtClean="0">
                <a:latin typeface="Verdana" panose="020B0604030504040204" pitchFamily="34" charset="0"/>
                <a:ea typeface="Lucida Sans Unicode" panose="020B0602030504020204" pitchFamily="34" charset="0"/>
              </a:rPr>
              <a:t>dans</a:t>
            </a:r>
            <a:r>
              <a:rPr lang="cs-CZ" i="1" kern="50" dirty="0" smtClean="0">
                <a:latin typeface="Verdana" panose="020B0604030504040204" pitchFamily="34" charset="0"/>
                <a:ea typeface="Lucida Sans Unicode" panose="020B0602030504020204" pitchFamily="34" charset="0"/>
              </a:rPr>
              <a:t> </a:t>
            </a:r>
            <a:r>
              <a:rPr lang="cs-CZ" b="1" i="1" kern="50" dirty="0">
                <a:latin typeface="Verdana" panose="020B0604030504040204" pitchFamily="34" charset="0"/>
                <a:ea typeface="Lucida Sans Unicode" panose="020B0602030504020204" pitchFamily="34" charset="0"/>
              </a:rPr>
              <a:t>Le </a:t>
            </a:r>
            <a:r>
              <a:rPr lang="fr-FR" b="1" i="1" kern="50" dirty="0" err="1" smtClean="0">
                <a:latin typeface="Verdana" panose="020B0604030504040204" pitchFamily="34" charset="0"/>
                <a:ea typeface="Lucida Sans Unicode" panose="020B0602030504020204" pitchFamily="34" charset="0"/>
              </a:rPr>
              <a:t>J</a:t>
            </a:r>
            <a:r>
              <a:rPr lang="cs-CZ" b="1" i="1" kern="50" dirty="0" err="1" smtClean="0">
                <a:latin typeface="Verdana" panose="020B0604030504040204" pitchFamily="34" charset="0"/>
                <a:ea typeface="Lucida Sans Unicode" panose="020B0602030504020204" pitchFamily="34" charset="0"/>
              </a:rPr>
              <a:t>oual</a:t>
            </a:r>
            <a:r>
              <a:rPr lang="cs-CZ" b="1" i="1" kern="50" dirty="0" smtClean="0">
                <a:latin typeface="Verdana" panose="020B0604030504040204" pitchFamily="34" charset="0"/>
                <a:ea typeface="Lucida Sans Unicode" panose="020B0602030504020204" pitchFamily="34" charset="0"/>
              </a:rPr>
              <a:t> </a:t>
            </a:r>
            <a:r>
              <a:rPr lang="cs-CZ" b="1" i="1" kern="50" dirty="0">
                <a:latin typeface="Verdana" panose="020B0604030504040204" pitchFamily="34" charset="0"/>
                <a:ea typeface="Lucida Sans Unicode" panose="020B0602030504020204" pitchFamily="34" charset="0"/>
              </a:rPr>
              <a:t>de </a:t>
            </a:r>
            <a:r>
              <a:rPr lang="cs-CZ" b="1" i="1" kern="50" dirty="0" err="1">
                <a:latin typeface="Verdana" panose="020B0604030504040204" pitchFamily="34" charset="0"/>
                <a:ea typeface="Lucida Sans Unicode" panose="020B0602030504020204" pitchFamily="34" charset="0"/>
              </a:rPr>
              <a:t>Troie</a:t>
            </a:r>
            <a:r>
              <a:rPr lang="cs-CZ" b="1" i="1" kern="50" dirty="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(1973) </a:t>
            </a:r>
            <a:endParaRPr lang="fr-FR" kern="50" dirty="0" smtClean="0">
              <a:latin typeface="Verdana" panose="020B0604030504040204" pitchFamily="34" charset="0"/>
              <a:ea typeface="Lucida Sans Unicode" panose="020B0602030504020204" pitchFamily="34" charset="0"/>
            </a:endParaRPr>
          </a:p>
          <a:p>
            <a:pPr algn="just">
              <a:spcAft>
                <a:spcPts val="0"/>
              </a:spcAft>
            </a:pPr>
            <a:r>
              <a:rPr lang="fr-FR" kern="50" dirty="0" smtClean="0">
                <a:latin typeface="Verdana" panose="020B0604030504040204" pitchFamily="34" charset="0"/>
                <a:ea typeface="Lucida Sans Unicode" panose="020B0602030504020204" pitchFamily="34" charset="0"/>
              </a:rPr>
              <a:t>Selon lui, le joual = </a:t>
            </a:r>
            <a:r>
              <a:rPr lang="cs-CZ" i="1" kern="50" dirty="0" smtClean="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du</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français</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mâtiné</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d'anglais</a:t>
            </a:r>
            <a:r>
              <a:rPr lang="cs-CZ" i="1" kern="50" dirty="0">
                <a:latin typeface="Verdana" panose="020B0604030504040204" pitchFamily="34" charset="0"/>
                <a:ea typeface="Lucida Sans Unicode" panose="020B0602030504020204" pitchFamily="34" charset="0"/>
              </a:rPr>
              <a:t> à la </a:t>
            </a:r>
            <a:r>
              <a:rPr lang="cs-CZ" i="1" kern="50" dirty="0" err="1">
                <a:latin typeface="Verdana" panose="020B0604030504040204" pitchFamily="34" charset="0"/>
                <a:ea typeface="Lucida Sans Unicode" panose="020B0602030504020204" pitchFamily="34" charset="0"/>
              </a:rPr>
              <a:t>surface</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du</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vocabulaire</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mais</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avec</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rien</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dedans</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étant</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donné</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qu'il</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n'y</a:t>
            </a:r>
            <a:r>
              <a:rPr lang="cs-CZ" i="1" kern="50" dirty="0">
                <a:latin typeface="Verdana" panose="020B0604030504040204" pitchFamily="34" charset="0"/>
                <a:ea typeface="Lucida Sans Unicode" panose="020B0602030504020204" pitchFamily="34" charset="0"/>
              </a:rPr>
              <a:t> a pas de </a:t>
            </a:r>
            <a:r>
              <a:rPr lang="cs-CZ" i="1" kern="50" dirty="0" err="1">
                <a:latin typeface="Verdana" panose="020B0604030504040204" pitchFamily="34" charset="0"/>
                <a:ea typeface="Lucida Sans Unicode" panose="020B0602030504020204" pitchFamily="34" charset="0"/>
              </a:rPr>
              <a:t>réalité</a:t>
            </a:r>
            <a:r>
              <a:rPr lang="cs-CZ" i="1" kern="50" dirty="0">
                <a:latin typeface="Verdana" panose="020B0604030504040204" pitchFamily="34" charset="0"/>
                <a:ea typeface="Lucida Sans Unicode" panose="020B0602030504020204" pitchFamily="34" charset="0"/>
              </a:rPr>
              <a:t> pour </a:t>
            </a:r>
            <a:r>
              <a:rPr lang="cs-CZ" i="1" kern="50" dirty="0" err="1">
                <a:latin typeface="Verdana" panose="020B0604030504040204" pitchFamily="34" charset="0"/>
                <a:ea typeface="Lucida Sans Unicode" panose="020B0602030504020204" pitchFamily="34" charset="0"/>
              </a:rPr>
              <a:t>le</a:t>
            </a:r>
            <a:r>
              <a:rPr lang="cs-CZ" i="1" kern="50" dirty="0">
                <a:latin typeface="Verdana" panose="020B0604030504040204" pitchFamily="34" charset="0"/>
                <a:ea typeface="Lucida Sans Unicode" panose="020B0602030504020204" pitchFamily="34" charset="0"/>
              </a:rPr>
              <a:t> </a:t>
            </a:r>
            <a:r>
              <a:rPr lang="cs-CZ" i="1" kern="50" dirty="0" err="1">
                <a:latin typeface="Verdana" panose="020B0604030504040204" pitchFamily="34" charset="0"/>
                <a:ea typeface="Lucida Sans Unicode" panose="020B0602030504020204" pitchFamily="34" charset="0"/>
              </a:rPr>
              <a:t>soutenir</a:t>
            </a:r>
            <a:r>
              <a:rPr lang="cs-CZ" i="1" kern="50" dirty="0">
                <a:latin typeface="Verdana" panose="020B0604030504040204" pitchFamily="34" charset="0"/>
                <a:ea typeface="Lucida Sans Unicode" panose="020B0602030504020204" pitchFamily="34" charset="0"/>
              </a:rPr>
              <a:t> </a:t>
            </a:r>
            <a:r>
              <a:rPr lang="cs-CZ" i="1" kern="50" dirty="0" smtClean="0">
                <a:latin typeface="Verdana" panose="020B0604030504040204" pitchFamily="34" charset="0"/>
                <a:ea typeface="Lucida Sans Unicode" panose="020B0602030504020204" pitchFamily="34" charset="0"/>
              </a:rPr>
              <a:t>».</a:t>
            </a:r>
            <a:endParaRPr lang="fr-FR" i="1" kern="50" dirty="0" smtClean="0">
              <a:latin typeface="Verdana" panose="020B0604030504040204" pitchFamily="34" charset="0"/>
              <a:ea typeface="Lucida Sans Unicode" panose="020B0602030504020204" pitchFamily="34" charset="0"/>
            </a:endParaRPr>
          </a:p>
          <a:p>
            <a:pPr algn="just">
              <a:spcAft>
                <a:spcPts val="0"/>
              </a:spcAft>
            </a:pPr>
            <a:r>
              <a:rPr lang="fr-FR" kern="50" dirty="0" smtClean="0">
                <a:effectLst/>
                <a:latin typeface="Verdana" panose="020B0604030504040204" pitchFamily="34" charset="0"/>
                <a:ea typeface="Lucida Sans Unicode" panose="020B0602030504020204" pitchFamily="34" charset="0"/>
              </a:rPr>
              <a:t>On ne peut pas écrire </a:t>
            </a:r>
            <a:r>
              <a:rPr lang="fr-FR" kern="50" dirty="0" smtClean="0">
                <a:latin typeface="Verdana" panose="020B0604030504040204" pitchFamily="34" charset="0"/>
                <a:ea typeface="Lucida Sans Unicode" panose="020B0602030504020204" pitchFamily="34" charset="0"/>
              </a:rPr>
              <a:t>de la</a:t>
            </a:r>
            <a:r>
              <a:rPr lang="fr-FR" kern="50" dirty="0" smtClean="0">
                <a:effectLst/>
                <a:latin typeface="Verdana" panose="020B0604030504040204" pitchFamily="34" charset="0"/>
                <a:ea typeface="Lucida Sans Unicode" panose="020B0602030504020204" pitchFamily="34" charset="0"/>
              </a:rPr>
              <a:t> </a:t>
            </a:r>
            <a:r>
              <a:rPr lang="fr-FR" kern="50" dirty="0" smtClean="0">
                <a:effectLst/>
                <a:latin typeface="Verdana" panose="020B0604030504040204" pitchFamily="34" charset="0"/>
                <a:ea typeface="Lucida Sans Unicode" panose="020B0602030504020204" pitchFamily="34" charset="0"/>
              </a:rPr>
              <a:t>littérature </a:t>
            </a:r>
            <a:r>
              <a:rPr lang="fr-FR" kern="50" dirty="0" smtClean="0">
                <a:effectLst/>
                <a:latin typeface="Verdana" panose="020B0604030504040204" pitchFamily="34" charset="0"/>
                <a:ea typeface="Lucida Sans Unicode" panose="020B0602030504020204" pitchFamily="34" charset="0"/>
              </a:rPr>
              <a:t>de qualité avec </a:t>
            </a:r>
            <a:r>
              <a:rPr lang="fr-FR" kern="50" dirty="0" smtClean="0">
                <a:effectLst/>
                <a:latin typeface="Verdana" panose="020B0604030504040204" pitchFamily="34" charset="0"/>
                <a:ea typeface="Lucida Sans Unicode" panose="020B0602030504020204" pitchFamily="34" charset="0"/>
              </a:rPr>
              <a:t>un seul niveau </a:t>
            </a:r>
            <a:r>
              <a:rPr lang="fr-FR" kern="50" dirty="0" smtClean="0">
                <a:effectLst/>
                <a:latin typeface="Verdana" panose="020B0604030504040204" pitchFamily="34" charset="0"/>
                <a:ea typeface="Lucida Sans Unicode" panose="020B0602030504020204" pitchFamily="34" charset="0"/>
              </a:rPr>
              <a:t>stylistique (patois local).</a:t>
            </a:r>
            <a:endParaRPr lang="fr-FR" kern="50" dirty="0" smtClean="0">
              <a:effectLst/>
              <a:latin typeface="Verdana" panose="020B0604030504040204" pitchFamily="34" charset="0"/>
              <a:ea typeface="Lucida Sans Unicode" panose="020B0602030504020204" pitchFamily="34" charset="0"/>
            </a:endParaRPr>
          </a:p>
          <a:p>
            <a:pPr algn="just">
              <a:spcAft>
                <a:spcPts val="0"/>
              </a:spcAft>
            </a:pPr>
            <a:r>
              <a:rPr lang="fr-FR" kern="50" dirty="0" smtClean="0">
                <a:latin typeface="Verdana" panose="020B0604030504040204" pitchFamily="34" charset="0"/>
                <a:ea typeface="Lucida Sans Unicode" panose="020B0602030504020204" pitchFamily="34" charset="0"/>
              </a:rPr>
              <a:t>X</a:t>
            </a:r>
          </a:p>
          <a:p>
            <a:pPr algn="just">
              <a:spcAft>
                <a:spcPts val="0"/>
              </a:spcAft>
            </a:pPr>
            <a:r>
              <a:rPr lang="fr-FR" dirty="0" smtClean="0">
                <a:latin typeface="Verdana" panose="020B0604030504040204" pitchFamily="34" charset="0"/>
                <a:ea typeface="Verdana" panose="020B0604030504040204" pitchFamily="34" charset="0"/>
              </a:rPr>
              <a:t>« Le </a:t>
            </a:r>
            <a:r>
              <a:rPr lang="fr-FR" dirty="0">
                <a:latin typeface="Verdana" panose="020B0604030504040204" pitchFamily="34" charset="0"/>
                <a:ea typeface="Verdana" panose="020B0604030504040204" pitchFamily="34" charset="0"/>
              </a:rPr>
              <a:t>fait de parler une langue française commune avec d'autres </a:t>
            </a:r>
            <a:endParaRPr lang="fr-FR" dirty="0" smtClean="0">
              <a:latin typeface="Verdana" panose="020B0604030504040204" pitchFamily="34" charset="0"/>
              <a:ea typeface="Verdana" panose="020B0604030504040204" pitchFamily="34" charset="0"/>
            </a:endParaRPr>
          </a:p>
          <a:p>
            <a:pPr algn="just">
              <a:spcAft>
                <a:spcPts val="0"/>
              </a:spcAft>
            </a:pPr>
            <a:r>
              <a:rPr lang="fr-FR" dirty="0" smtClean="0">
                <a:latin typeface="Verdana" panose="020B0604030504040204" pitchFamily="34" charset="0"/>
                <a:ea typeface="Verdana" panose="020B0604030504040204" pitchFamily="34" charset="0"/>
              </a:rPr>
              <a:t>cultures</a:t>
            </a:r>
            <a:r>
              <a:rPr lang="fr-FR" dirty="0">
                <a:latin typeface="Verdana" panose="020B0604030504040204" pitchFamily="34" charset="0"/>
                <a:ea typeface="Verdana" panose="020B0604030504040204" pitchFamily="34" charset="0"/>
              </a:rPr>
              <a:t>, ne nous condamne nullement à renoncer à notre originalité. »</a:t>
            </a:r>
            <a:endParaRPr lang="fr-FR" kern="50" dirty="0">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r="20478"/>
          <a:stretch/>
        </p:blipFill>
        <p:spPr>
          <a:xfrm>
            <a:off x="9661237" y="2712179"/>
            <a:ext cx="2235199" cy="3897110"/>
          </a:xfrm>
          <a:prstGeom prst="rect">
            <a:avLst/>
          </a:prstGeom>
        </p:spPr>
      </p:pic>
      <p:pic>
        <p:nvPicPr>
          <p:cNvPr id="4" name="Obrázek 3"/>
          <p:cNvPicPr>
            <a:picLocks noChangeAspect="1"/>
          </p:cNvPicPr>
          <p:nvPr/>
        </p:nvPicPr>
        <p:blipFill rotWithShape="1">
          <a:blip r:embed="rId3"/>
          <a:srcRect r="20720"/>
          <a:stretch/>
        </p:blipFill>
        <p:spPr>
          <a:xfrm>
            <a:off x="444061" y="3792615"/>
            <a:ext cx="4626702" cy="2616334"/>
          </a:xfrm>
          <a:prstGeom prst="rect">
            <a:avLst/>
          </a:prstGeom>
        </p:spPr>
      </p:pic>
      <p:pic>
        <p:nvPicPr>
          <p:cNvPr id="5" name="Obrázek 4"/>
          <p:cNvPicPr>
            <a:picLocks noChangeAspect="1"/>
          </p:cNvPicPr>
          <p:nvPr/>
        </p:nvPicPr>
        <p:blipFill rotWithShape="1">
          <a:blip r:embed="rId4"/>
          <a:srcRect r="19491"/>
          <a:stretch/>
        </p:blipFill>
        <p:spPr>
          <a:xfrm>
            <a:off x="5310910" y="3792615"/>
            <a:ext cx="3574474" cy="2606493"/>
          </a:xfrm>
          <a:prstGeom prst="rect">
            <a:avLst/>
          </a:prstGeom>
        </p:spPr>
      </p:pic>
    </p:spTree>
    <p:extLst>
      <p:ext uri="{BB962C8B-B14F-4D97-AF65-F5344CB8AC3E}">
        <p14:creationId xmlns:p14="http://schemas.microsoft.com/office/powerpoint/2010/main" val="3622555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26471" y="427334"/>
            <a:ext cx="11129817" cy="2585323"/>
          </a:xfrm>
          <a:prstGeom prst="rect">
            <a:avLst/>
          </a:prstGeom>
          <a:solidFill>
            <a:schemeClr val="tx1"/>
          </a:solidFill>
        </p:spPr>
        <p:txBody>
          <a:bodyPr wrap="square">
            <a:spAutoFit/>
          </a:bodyPr>
          <a:lstStyle/>
          <a:p>
            <a:r>
              <a:rPr lang="cs-CZ" b="1"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Michel </a:t>
            </a:r>
            <a:r>
              <a:rPr lang="cs-CZ" b="1"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Tremblay</a:t>
            </a:r>
            <a:r>
              <a:rPr lang="cs-CZ" b="1"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(1942) </a:t>
            </a:r>
            <a:r>
              <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i="1"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Les </a:t>
            </a:r>
            <a:r>
              <a:rPr lang="cs-CZ" i="1" kern="50" dirty="0" err="1"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Belles-sœurs</a:t>
            </a:r>
            <a:r>
              <a:rPr lang="fr-FR" i="1"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(1</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968</a:t>
            </a:r>
            <a:r>
              <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 </a:t>
            </a:r>
            <a:r>
              <a:rPr lang="cs-CZ" kern="50" dirty="0" err="1"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une</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première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œuvre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majeure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écrite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en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joual</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a:t>
            </a:r>
            <a:endPar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endParaRPr>
          </a:p>
          <a:p>
            <a:pPr algn="just"/>
            <a:r>
              <a:rPr lang="cs-CZ" dirty="0" err="1" smtClean="0">
                <a:solidFill>
                  <a:schemeClr val="bg1"/>
                </a:solidFill>
                <a:latin typeface="Verdana" panose="020B0604030504040204" pitchFamily="34" charset="0"/>
                <a:ea typeface="Verdana" panose="020B0604030504040204" pitchFamily="34" charset="0"/>
              </a:rPr>
              <a:t>Poétique</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d'hyperréalisme</a:t>
            </a:r>
            <a:r>
              <a:rPr lang="cs-CZ" dirty="0">
                <a:solidFill>
                  <a:schemeClr val="bg1"/>
                </a:solidFill>
                <a:latin typeface="Verdana" panose="020B0604030504040204" pitchFamily="34" charset="0"/>
                <a:ea typeface="Verdana" panose="020B0604030504040204" pitchFamily="34" charset="0"/>
              </a:rPr>
              <a:t> qui </a:t>
            </a:r>
            <a:r>
              <a:rPr lang="cs-CZ" dirty="0" err="1">
                <a:solidFill>
                  <a:schemeClr val="bg1"/>
                </a:solidFill>
                <a:latin typeface="Verdana" panose="020B0604030504040204" pitchFamily="34" charset="0"/>
                <a:ea typeface="Verdana" panose="020B0604030504040204" pitchFamily="34" charset="0"/>
              </a:rPr>
              <a:t>s'inspire</a:t>
            </a:r>
            <a:r>
              <a:rPr lang="cs-CZ" dirty="0">
                <a:solidFill>
                  <a:schemeClr val="bg1"/>
                </a:solidFill>
                <a:latin typeface="Verdana" panose="020B0604030504040204" pitchFamily="34" charset="0"/>
                <a:ea typeface="Verdana" panose="020B0604030504040204" pitchFamily="34" charset="0"/>
              </a:rPr>
              <a:t> à la </a:t>
            </a:r>
            <a:r>
              <a:rPr lang="cs-CZ" dirty="0" err="1">
                <a:solidFill>
                  <a:schemeClr val="bg1"/>
                </a:solidFill>
                <a:latin typeface="Verdana" panose="020B0604030504040204" pitchFamily="34" charset="0"/>
                <a:ea typeface="Verdana" panose="020B0604030504040204" pitchFamily="34" charset="0"/>
              </a:rPr>
              <a:t>fois</a:t>
            </a:r>
            <a:r>
              <a:rPr lang="cs-CZ"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L'Opéra</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quat'sous</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Bertolt</a:t>
            </a:r>
            <a:r>
              <a:rPr lang="cs-CZ" dirty="0">
                <a:solidFill>
                  <a:schemeClr val="bg1"/>
                </a:solidFill>
                <a:latin typeface="Verdana" panose="020B0604030504040204" pitchFamily="34" charset="0"/>
                <a:ea typeface="Verdana" panose="020B0604030504040204" pitchFamily="34" charset="0"/>
              </a:rPr>
              <a:t> Brecht et de </a:t>
            </a:r>
            <a:r>
              <a:rPr lang="cs-CZ" i="1" dirty="0">
                <a:solidFill>
                  <a:schemeClr val="bg1"/>
                </a:solidFill>
                <a:latin typeface="Verdana" panose="020B0604030504040204" pitchFamily="34" charset="0"/>
                <a:ea typeface="Verdana" panose="020B0604030504040204" pitchFamily="34" charset="0"/>
              </a:rPr>
              <a:t>La </a:t>
            </a:r>
            <a:r>
              <a:rPr lang="cs-CZ" i="1" dirty="0" err="1">
                <a:solidFill>
                  <a:schemeClr val="bg1"/>
                </a:solidFill>
                <a:latin typeface="Verdana" panose="020B0604030504040204" pitchFamily="34" charset="0"/>
                <a:ea typeface="Verdana" panose="020B0604030504040204" pitchFamily="34" charset="0"/>
              </a:rPr>
              <a:t>Cantatrice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chauve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d'Eugène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Ionesco</a:t>
            </a:r>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r>
              <a:rPr lang="cs-CZ" i="1" dirty="0">
                <a:solidFill>
                  <a:schemeClr val="bg1"/>
                </a:solidFill>
                <a:latin typeface="Verdana" panose="020B0604030504040204" pitchFamily="34" charset="0"/>
                <a:ea typeface="Verdana" panose="020B0604030504040204" pitchFamily="34" charset="0"/>
              </a:rPr>
              <a:t>Les </a:t>
            </a:r>
            <a:r>
              <a:rPr lang="cs-CZ" i="1" dirty="0" err="1">
                <a:solidFill>
                  <a:schemeClr val="bg1"/>
                </a:solidFill>
                <a:latin typeface="Verdana" panose="020B0604030504040204" pitchFamily="34" charset="0"/>
                <a:ea typeface="Verdana" panose="020B0604030504040204" pitchFamily="34" charset="0"/>
              </a:rPr>
              <a:t>Belles-sœurs</a:t>
            </a:r>
            <a:r>
              <a:rPr lang="cs-CZ" i="1"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exposent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réel</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toute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sa</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laideur</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sa</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misère</a:t>
            </a:r>
            <a:r>
              <a:rPr lang="cs-CZ" dirty="0">
                <a:solidFill>
                  <a:schemeClr val="bg1"/>
                </a:solidFill>
                <a:latin typeface="Verdana" panose="020B0604030504040204" pitchFamily="34" charset="0"/>
                <a:ea typeface="Verdana" panose="020B0604030504040204" pitchFamily="34" charset="0"/>
              </a:rPr>
              <a:t>.</a:t>
            </a:r>
            <a:endParaRPr lang="fr-FR" dirty="0">
              <a:solidFill>
                <a:schemeClr val="bg1"/>
              </a:solidFill>
              <a:latin typeface="Verdana" panose="020B0604030504040204" pitchFamily="34" charset="0"/>
              <a:ea typeface="Verdana" panose="020B0604030504040204" pitchFamily="34" charset="0"/>
            </a:endParaRPr>
          </a:p>
          <a:p>
            <a:pPr algn="just"/>
            <a:r>
              <a:rPr lang="cs-CZ" dirty="0">
                <a:solidFill>
                  <a:schemeClr val="bg1"/>
                </a:solidFill>
                <a:latin typeface="Verdana" panose="020B0604030504040204" pitchFamily="34" charset="0"/>
                <a:ea typeface="Verdana" panose="020B0604030504040204" pitchFamily="34" charset="0"/>
              </a:rPr>
              <a:t>X</a:t>
            </a:r>
            <a:endParaRPr lang="fr-FR" dirty="0">
              <a:solidFill>
                <a:schemeClr val="bg1"/>
              </a:solidFill>
              <a:latin typeface="Verdana" panose="020B0604030504040204" pitchFamily="34" charset="0"/>
              <a:ea typeface="Verdana" panose="020B0604030504040204" pitchFamily="34" charset="0"/>
            </a:endParaRPr>
          </a:p>
          <a:p>
            <a:pPr algn="just"/>
            <a:r>
              <a:rPr lang="cs-CZ" dirty="0">
                <a:solidFill>
                  <a:schemeClr val="bg1"/>
                </a:solidFill>
                <a:latin typeface="Verdana" panose="020B0604030504040204" pitchFamily="34" charset="0"/>
                <a:ea typeface="Verdana" panose="020B0604030504040204" pitchFamily="34" charset="0"/>
              </a:rPr>
              <a:t>Le </a:t>
            </a:r>
            <a:r>
              <a:rPr lang="cs-CZ" dirty="0" err="1">
                <a:solidFill>
                  <a:schemeClr val="bg1"/>
                </a:solidFill>
                <a:latin typeface="Verdana" panose="020B0604030504040204" pitchFamily="34" charset="0"/>
                <a:ea typeface="Verdana" panose="020B0604030504040204" pitchFamily="34" charset="0"/>
              </a:rPr>
              <a:t>vrai</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scandale</a:t>
            </a:r>
            <a:r>
              <a:rPr lang="cs-CZ" dirty="0">
                <a:solidFill>
                  <a:schemeClr val="bg1"/>
                </a:solidFill>
                <a:latin typeface="Verdana" panose="020B0604030504040204" pitchFamily="34" charset="0"/>
                <a:ea typeface="Verdana" panose="020B0604030504040204" pitchFamily="34" charset="0"/>
              </a:rPr>
              <a:t> de la </a:t>
            </a:r>
            <a:r>
              <a:rPr lang="cs-CZ" dirty="0" err="1">
                <a:solidFill>
                  <a:schemeClr val="bg1"/>
                </a:solidFill>
                <a:latin typeface="Verdana" panose="020B0604030504040204" pitchFamily="34" charset="0"/>
                <a:ea typeface="Verdana" panose="020B0604030504040204" pitchFamily="34" charset="0"/>
              </a:rPr>
              <a:t>pièce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vient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d'abord</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ce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qu'elle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est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écrite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bout</a:t>
            </a:r>
            <a:r>
              <a:rPr lang="cs-CZ" dirty="0">
                <a:solidFill>
                  <a:schemeClr val="bg1"/>
                </a:solidFill>
                <a:latin typeface="Verdana" panose="020B0604030504040204" pitchFamily="34" charset="0"/>
                <a:ea typeface="Verdana" panose="020B0604030504040204" pitchFamily="34" charset="0"/>
              </a:rPr>
              <a:t> à </a:t>
            </a:r>
            <a:r>
              <a:rPr lang="cs-CZ" dirty="0" err="1">
                <a:solidFill>
                  <a:schemeClr val="bg1"/>
                </a:solidFill>
                <a:latin typeface="Verdana" panose="020B0604030504040204" pitchFamily="34" charset="0"/>
                <a:ea typeface="Verdana" panose="020B0604030504040204" pitchFamily="34" charset="0"/>
              </a:rPr>
              <a:t>l'autre</a:t>
            </a:r>
            <a:r>
              <a:rPr lang="cs-CZ" dirty="0">
                <a:solidFill>
                  <a:schemeClr val="bg1"/>
                </a:solidFill>
                <a:latin typeface="Verdana" panose="020B0604030504040204" pitchFamily="34" charset="0"/>
                <a:ea typeface="Verdana" panose="020B0604030504040204" pitchFamily="34" charset="0"/>
              </a:rPr>
              <a:t> en </a:t>
            </a:r>
            <a:r>
              <a:rPr lang="cs-CZ" dirty="0" err="1">
                <a:solidFill>
                  <a:schemeClr val="bg1"/>
                </a:solidFill>
                <a:latin typeface="Verdana" panose="020B0604030504040204" pitchFamily="34" charset="0"/>
                <a:ea typeface="Verdana" panose="020B0604030504040204" pitchFamily="34" charset="0"/>
              </a:rPr>
              <a:t>joual</a:t>
            </a:r>
            <a:r>
              <a:rPr lang="cs-CZ" dirty="0" smtClean="0">
                <a:solidFill>
                  <a:schemeClr val="bg1"/>
                </a:solidFill>
                <a:latin typeface="Verdana" panose="020B0604030504040204" pitchFamily="34" charset="0"/>
                <a:ea typeface="Verdana" panose="020B0604030504040204" pitchFamily="34" charset="0"/>
              </a:rPr>
              <a:t>.</a:t>
            </a:r>
            <a:endParaRPr lang="fr-FR" dirty="0" smtClean="0">
              <a:solidFill>
                <a:schemeClr val="bg1"/>
              </a:solidFill>
              <a:latin typeface="Verdana" panose="020B0604030504040204" pitchFamily="34" charset="0"/>
              <a:ea typeface="Verdana" panose="020B0604030504040204" pitchFamily="34" charset="0"/>
            </a:endParaRPr>
          </a:p>
          <a:p>
            <a:pPr algn="just"/>
            <a:r>
              <a:rPr lang="fr-FR" dirty="0">
                <a:solidFill>
                  <a:schemeClr val="bg1"/>
                </a:solidFill>
                <a:latin typeface="Verdana" panose="020B0604030504040204" pitchFamily="34" charset="0"/>
                <a:ea typeface="Verdana" panose="020B0604030504040204" pitchFamily="34" charset="0"/>
                <a:hlinkClick r:id="rId2"/>
              </a:rPr>
              <a:t>https://</a:t>
            </a:r>
            <a:r>
              <a:rPr lang="fr-FR" dirty="0" smtClean="0">
                <a:solidFill>
                  <a:schemeClr val="bg1"/>
                </a:solidFill>
                <a:latin typeface="Verdana" panose="020B0604030504040204" pitchFamily="34" charset="0"/>
                <a:ea typeface="Verdana" panose="020B0604030504040204" pitchFamily="34" charset="0"/>
                <a:hlinkClick r:id="rId2"/>
              </a:rPr>
              <a:t>www.youtube.com/watch?v=moTFCInYqIQ</a:t>
            </a:r>
            <a:r>
              <a:rPr lang="fr-FR" dirty="0" smtClean="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endParaRPr lang="fr-FR" dirty="0">
              <a:solidFill>
                <a:schemeClr val="bg1"/>
              </a:solidFill>
            </a:endParaRPr>
          </a:p>
        </p:txBody>
      </p:sp>
      <p:pic>
        <p:nvPicPr>
          <p:cNvPr id="3" name="Obrázek 2"/>
          <p:cNvPicPr>
            <a:picLocks noChangeAspect="1"/>
          </p:cNvPicPr>
          <p:nvPr/>
        </p:nvPicPr>
        <p:blipFill rotWithShape="1">
          <a:blip r:embed="rId3"/>
          <a:srcRect r="13019"/>
          <a:stretch/>
        </p:blipFill>
        <p:spPr>
          <a:xfrm>
            <a:off x="3525904" y="2880491"/>
            <a:ext cx="5192145" cy="3886400"/>
          </a:xfrm>
          <a:prstGeom prst="rect">
            <a:avLst/>
          </a:prstGeom>
        </p:spPr>
      </p:pic>
      <p:pic>
        <p:nvPicPr>
          <p:cNvPr id="4" name="Obrázek 3"/>
          <p:cNvPicPr>
            <a:picLocks noChangeAspect="1"/>
          </p:cNvPicPr>
          <p:nvPr/>
        </p:nvPicPr>
        <p:blipFill>
          <a:blip r:embed="rId4"/>
          <a:stretch>
            <a:fillRect/>
          </a:stretch>
        </p:blipFill>
        <p:spPr>
          <a:xfrm>
            <a:off x="526471" y="4082673"/>
            <a:ext cx="2687784" cy="1614201"/>
          </a:xfrm>
          <a:prstGeom prst="rect">
            <a:avLst/>
          </a:prstGeom>
        </p:spPr>
      </p:pic>
      <p:pic>
        <p:nvPicPr>
          <p:cNvPr id="5" name="Obrázek 4"/>
          <p:cNvPicPr>
            <a:picLocks noChangeAspect="1"/>
          </p:cNvPicPr>
          <p:nvPr/>
        </p:nvPicPr>
        <p:blipFill>
          <a:blip r:embed="rId5"/>
          <a:stretch>
            <a:fillRect/>
          </a:stretch>
        </p:blipFill>
        <p:spPr>
          <a:xfrm>
            <a:off x="9029699" y="4125257"/>
            <a:ext cx="2626589" cy="1688347"/>
          </a:xfrm>
          <a:prstGeom prst="rect">
            <a:avLst/>
          </a:prstGeom>
        </p:spPr>
      </p:pic>
    </p:spTree>
    <p:extLst>
      <p:ext uri="{BB962C8B-B14F-4D97-AF65-F5344CB8AC3E}">
        <p14:creationId xmlns:p14="http://schemas.microsoft.com/office/powerpoint/2010/main" val="8482568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849746" y="732871"/>
            <a:ext cx="10834254" cy="4124206"/>
          </a:xfrm>
          <a:prstGeom prst="rect">
            <a:avLst/>
          </a:prstGeom>
          <a:solidFill>
            <a:schemeClr val="bg1"/>
          </a:solidFill>
        </p:spPr>
        <p:txBody>
          <a:bodyPr wrap="square">
            <a:spAutoFit/>
          </a:bodyPr>
          <a:lstStyle/>
          <a:p>
            <a:pPr algn="just">
              <a:spcAft>
                <a:spcPts val="0"/>
              </a:spcAft>
            </a:pPr>
            <a:r>
              <a:rPr lang="fr-FR" kern="50" dirty="0" smtClean="0">
                <a:latin typeface="Verdana" panose="020B0604030504040204" pitchFamily="34" charset="0"/>
                <a:ea typeface="Lucida Sans Unicode" panose="020B0602030504020204" pitchFamily="34" charset="0"/>
              </a:rPr>
              <a:t>La pièce </a:t>
            </a:r>
            <a:r>
              <a:rPr lang="cs-CZ" kern="50" dirty="0" smtClean="0">
                <a:latin typeface="Verdana" panose="020B0604030504040204" pitchFamily="34" charset="0"/>
                <a:ea typeface="Lucida Sans Unicode" panose="020B0602030504020204" pitchFamily="34" charset="0"/>
              </a:rPr>
              <a:t>se </a:t>
            </a:r>
            <a:r>
              <a:rPr lang="cs-CZ" kern="50" dirty="0" err="1">
                <a:latin typeface="Verdana" panose="020B0604030504040204" pitchFamily="34" charset="0"/>
                <a:ea typeface="Lucida Sans Unicode" panose="020B0602030504020204" pitchFamily="34" charset="0"/>
              </a:rPr>
              <a:t>déroule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dans</a:t>
            </a:r>
            <a:r>
              <a:rPr lang="cs-CZ" kern="50" dirty="0">
                <a:latin typeface="Verdana" panose="020B0604030504040204" pitchFamily="34" charset="0"/>
                <a:ea typeface="Lucida Sans Unicode" panose="020B0602030504020204" pitchFamily="34" charset="0"/>
              </a:rPr>
              <a:t> </a:t>
            </a:r>
            <a:r>
              <a:rPr lang="fr-FR" kern="50" dirty="0" smtClean="0">
                <a:latin typeface="Verdana" panose="020B0604030504040204" pitchFamily="34" charset="0"/>
                <a:ea typeface="Lucida Sans Unicode" panose="020B0602030504020204" pitchFamily="34" charset="0"/>
              </a:rPr>
              <a:t>la</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cuisine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quartier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populaire</a:t>
            </a:r>
            <a:r>
              <a:rPr lang="cs-CZ" kern="50" dirty="0">
                <a:latin typeface="Verdana" panose="020B0604030504040204" pitchFamily="34" charset="0"/>
                <a:ea typeface="Lucida Sans Unicode" panose="020B0602030504020204" pitchFamily="34" charset="0"/>
              </a:rPr>
              <a:t> de </a:t>
            </a:r>
            <a:r>
              <a:rPr lang="cs-CZ" kern="50" dirty="0" smtClean="0">
                <a:latin typeface="Verdana" panose="020B0604030504040204" pitchFamily="34" charset="0"/>
                <a:ea typeface="Lucida Sans Unicode" panose="020B0602030504020204" pitchFamily="34" charset="0"/>
              </a:rPr>
              <a:t>l</a:t>
            </a:r>
            <a:r>
              <a:rPr lang="fr-FR" kern="50" dirty="0" smtClean="0">
                <a:latin typeface="Verdana" panose="020B0604030504040204" pitchFamily="34" charset="0"/>
                <a:ea typeface="Lucida Sans Unicode" panose="020B0602030504020204" pitchFamily="34" charset="0"/>
              </a:rPr>
              <a:t>’E</a:t>
            </a:r>
            <a:r>
              <a:rPr lang="cs-CZ" kern="50" dirty="0" smtClean="0">
                <a:latin typeface="Verdana" panose="020B0604030504040204" pitchFamily="34" charset="0"/>
                <a:ea typeface="Lucida Sans Unicode" panose="020B0602030504020204" pitchFamily="34" charset="0"/>
              </a:rPr>
              <a:t>st </a:t>
            </a:r>
            <a:r>
              <a:rPr lang="cs-CZ" kern="50" dirty="0">
                <a:latin typeface="Verdana" panose="020B0604030504040204" pitchFamily="34" charset="0"/>
                <a:ea typeface="Lucida Sans Unicode" panose="020B0602030504020204" pitchFamily="34" charset="0"/>
              </a:rPr>
              <a:t>de </a:t>
            </a:r>
            <a:r>
              <a:rPr lang="cs-CZ" kern="50" dirty="0" err="1">
                <a:latin typeface="Verdana" panose="020B0604030504040204" pitchFamily="34" charset="0"/>
                <a:ea typeface="Lucida Sans Unicode" panose="020B0602030504020204" pitchFamily="34" charset="0"/>
              </a:rPr>
              <a:t>Montréal</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où</a:t>
            </a:r>
            <a:r>
              <a:rPr lang="cs-CZ" kern="50" dirty="0">
                <a:latin typeface="Verdana" panose="020B0604030504040204" pitchFamily="34" charset="0"/>
                <a:ea typeface="Lucida Sans Unicode" panose="020B0602030504020204" pitchFamily="34" charset="0"/>
              </a:rPr>
              <a:t> se </a:t>
            </a:r>
            <a:r>
              <a:rPr lang="cs-CZ" kern="50" dirty="0" err="1">
                <a:latin typeface="Verdana" panose="020B0604030504040204" pitchFamily="34" charset="0"/>
                <a:ea typeface="Lucida Sans Unicode" panose="020B0602030504020204" pitchFamily="34" charset="0"/>
              </a:rPr>
              <a:t>tient</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un</a:t>
            </a:r>
            <a:r>
              <a:rPr lang="fr-FR" kern="50" dirty="0" smtClean="0">
                <a:latin typeface="Verdana" panose="020B0604030504040204" pitchFamily="34" charset="0"/>
                <a:ea typeface="Lucida Sans Unicode" panose="020B0602030504020204" pitchFamily="34" charset="0"/>
              </a:rPr>
              <a:t>e</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 </a:t>
            </a:r>
            <a:r>
              <a:rPr lang="fr-FR" kern="50" dirty="0" smtClean="0">
                <a:latin typeface="Verdana" panose="020B0604030504040204" pitchFamily="34" charset="0"/>
                <a:ea typeface="Lucida Sans Unicode" panose="020B0602030504020204" pitchFamily="34" charset="0"/>
              </a:rPr>
              <a:t>soirée</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de </a:t>
            </a:r>
            <a:r>
              <a:rPr lang="cs-CZ" kern="50" dirty="0" err="1">
                <a:latin typeface="Verdana" panose="020B0604030504040204" pitchFamily="34" charset="0"/>
                <a:ea typeface="Lucida Sans Unicode" panose="020B0602030504020204" pitchFamily="34" charset="0"/>
              </a:rPr>
              <a:t>femmes</a:t>
            </a:r>
            <a:r>
              <a:rPr lang="cs-CZ" kern="50" dirty="0">
                <a:latin typeface="Verdana" panose="020B0604030504040204" pitchFamily="34" charset="0"/>
                <a:ea typeface="Lucida Sans Unicode" panose="020B0602030504020204" pitchFamily="34" charset="0"/>
              </a:rPr>
              <a:t> » </a:t>
            </a:r>
            <a:r>
              <a:rPr lang="cs-CZ" kern="50" dirty="0" err="1">
                <a:latin typeface="Verdana" panose="020B0604030504040204" pitchFamily="34" charset="0"/>
                <a:ea typeface="Lucida Sans Unicode" panose="020B0602030504020204" pitchFamily="34" charset="0"/>
              </a:rPr>
              <a:t>issues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du</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même</a:t>
            </a:r>
            <a:r>
              <a:rPr lang="cs-CZ" kern="50" dirty="0">
                <a:latin typeface="Verdana" panose="020B0604030504040204" pitchFamily="34" charset="0"/>
                <a:ea typeface="Lucida Sans Unicode" panose="020B0602030504020204" pitchFamily="34" charset="0"/>
              </a:rPr>
              <a:t> milieu (</a:t>
            </a:r>
            <a:r>
              <a:rPr lang="cs-CZ" kern="50" dirty="0" err="1">
                <a:latin typeface="Verdana" panose="020B0604030504040204" pitchFamily="34" charset="0"/>
                <a:ea typeface="Lucida Sans Unicode" panose="020B0602030504020204" pitchFamily="34" charset="0"/>
              </a:rPr>
              <a:t>ouvrier</a:t>
            </a:r>
            <a:r>
              <a:rPr lang="cs-CZ" kern="50" dirty="0">
                <a:latin typeface="Verdana" panose="020B0604030504040204" pitchFamily="34" charset="0"/>
                <a:ea typeface="Lucida Sans Unicode" panose="020B0602030504020204" pitchFamily="34" charset="0"/>
              </a:rPr>
              <a:t>) et </a:t>
            </a:r>
            <a:r>
              <a:rPr lang="cs-CZ" kern="50" dirty="0" err="1">
                <a:latin typeface="Verdana" panose="020B0604030504040204" pitchFamily="34" charset="0"/>
                <a:ea typeface="Lucida Sans Unicode" panose="020B0602030504020204" pitchFamily="34" charset="0"/>
              </a:rPr>
              <a:t>parlant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forcément</a:t>
            </a:r>
            <a:r>
              <a:rPr lang="cs-CZ" kern="50" dirty="0">
                <a:latin typeface="Verdana" panose="020B0604030504040204" pitchFamily="34" charset="0"/>
                <a:ea typeface="Lucida Sans Unicode" panose="020B0602030504020204" pitchFamily="34" charset="0"/>
              </a:rPr>
              <a:t> la </a:t>
            </a:r>
            <a:r>
              <a:rPr lang="cs-CZ" kern="50" dirty="0" err="1">
                <a:latin typeface="Verdana" panose="020B0604030504040204" pitchFamily="34" charset="0"/>
                <a:ea typeface="Lucida Sans Unicode" panose="020B0602030504020204" pitchFamily="34" charset="0"/>
              </a:rPr>
              <a:t>langue</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ce</a:t>
            </a:r>
            <a:r>
              <a:rPr lang="cs-CZ" kern="50" dirty="0">
                <a:latin typeface="Verdana" panose="020B0604030504040204" pitchFamily="34" charset="0"/>
                <a:ea typeface="Lucida Sans Unicode" panose="020B0602030504020204" pitchFamily="34" charset="0"/>
              </a:rPr>
              <a:t> milieu.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err="1">
                <a:latin typeface="Verdana" panose="020B0604030504040204" pitchFamily="34" charset="0"/>
                <a:ea typeface="Lucida Sans Unicode" panose="020B0602030504020204" pitchFamily="34" charset="0"/>
              </a:rPr>
              <a:t>Elles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sont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réunies</a:t>
            </a:r>
            <a:r>
              <a:rPr lang="cs-CZ" kern="50" dirty="0">
                <a:latin typeface="Verdana" panose="020B0604030504040204" pitchFamily="34" charset="0"/>
                <a:ea typeface="Lucida Sans Unicode" panose="020B0602030504020204" pitchFamily="34" charset="0"/>
              </a:rPr>
              <a:t> pour </a:t>
            </a:r>
            <a:r>
              <a:rPr lang="cs-CZ" kern="50" dirty="0" err="1">
                <a:latin typeface="Verdana" panose="020B0604030504040204" pitchFamily="34" charset="0"/>
                <a:ea typeface="Lucida Sans Unicode" panose="020B0602030504020204" pitchFamily="34" charset="0"/>
              </a:rPr>
              <a:t>coller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million</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timbres-primes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que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Germaine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Lauzon</a:t>
            </a:r>
            <a:r>
              <a:rPr lang="cs-CZ" kern="50" dirty="0">
                <a:latin typeface="Verdana" panose="020B0604030504040204" pitchFamily="34" charset="0"/>
                <a:ea typeface="Lucida Sans Unicode" panose="020B0602030504020204" pitchFamily="34" charset="0"/>
              </a:rPr>
              <a:t> a </a:t>
            </a:r>
            <a:r>
              <a:rPr lang="cs-CZ" kern="50" dirty="0" err="1">
                <a:latin typeface="Verdana" panose="020B0604030504040204" pitchFamily="34" charset="0"/>
                <a:ea typeface="Lucida Sans Unicode" panose="020B0602030504020204" pitchFamily="34" charset="0"/>
              </a:rPr>
              <a:t>gagnés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dans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concours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Situation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ubuesque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où</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quinze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femmes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feignent</a:t>
            </a:r>
            <a:r>
              <a:rPr lang="cs-CZ" kern="50" dirty="0">
                <a:latin typeface="Verdana" panose="020B0604030504040204" pitchFamily="34" charset="0"/>
                <a:ea typeface="Lucida Sans Unicode" panose="020B0602030504020204" pitchFamily="34" charset="0"/>
              </a:rPr>
              <a:t> de </a:t>
            </a:r>
            <a:r>
              <a:rPr lang="cs-CZ" kern="50" dirty="0" err="1" smtClean="0">
                <a:latin typeface="Verdana" panose="020B0604030504040204" pitchFamily="34" charset="0"/>
                <a:ea typeface="Lucida Sans Unicode" panose="020B0602030504020204" pitchFamily="34" charset="0"/>
              </a:rPr>
              <a:t>s'entraider</a:t>
            </a:r>
            <a:r>
              <a:rPr lang="fr-FR" kern="50" dirty="0" smtClean="0">
                <a:latin typeface="Verdana" panose="020B0604030504040204" pitchFamily="34" charset="0"/>
                <a:ea typeface="Lucida Sans Unicode" panose="020B0602030504020204" pitchFamily="34" charset="0"/>
              </a:rPr>
              <a:t>,</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tout</a:t>
            </a:r>
            <a:r>
              <a:rPr lang="cs-CZ" kern="50" dirty="0">
                <a:latin typeface="Verdana" panose="020B0604030504040204" pitchFamily="34" charset="0"/>
                <a:ea typeface="Lucida Sans Unicode" panose="020B0602030504020204" pitchFamily="34" charset="0"/>
              </a:rPr>
              <a:t> en volant des </a:t>
            </a:r>
            <a:r>
              <a:rPr lang="cs-CZ" kern="50" dirty="0" err="1">
                <a:latin typeface="Verdana" panose="020B0604030504040204" pitchFamily="34" charset="0"/>
                <a:ea typeface="Lucida Sans Unicode" panose="020B0602030504020204" pitchFamily="34" charset="0"/>
              </a:rPr>
              <a:t>livrets</a:t>
            </a:r>
            <a:r>
              <a:rPr lang="cs-CZ" kern="50" dirty="0">
                <a:latin typeface="Verdana" panose="020B0604030504040204" pitchFamily="34" charset="0"/>
                <a:ea typeface="Lucida Sans Unicode" panose="020B0602030504020204" pitchFamily="34" charset="0"/>
              </a:rPr>
              <a:t> et en </a:t>
            </a:r>
            <a:r>
              <a:rPr lang="fr-FR" kern="50" dirty="0" smtClean="0">
                <a:latin typeface="Verdana" panose="020B0604030504040204" pitchFamily="34" charset="0"/>
                <a:ea typeface="Lucida Sans Unicode" panose="020B0602030504020204" pitchFamily="34" charset="0"/>
              </a:rPr>
              <a:t>calomniant</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les unes des </a:t>
            </a:r>
            <a:r>
              <a:rPr lang="cs-CZ" kern="50" dirty="0" err="1">
                <a:latin typeface="Verdana" panose="020B0604030504040204" pitchFamily="34" charset="0"/>
                <a:ea typeface="Lucida Sans Unicode" panose="020B0602030504020204" pitchFamily="34" charset="0"/>
              </a:rPr>
              <a:t>autres</a:t>
            </a:r>
            <a:r>
              <a:rPr lang="cs-CZ" kern="50" dirty="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err="1">
                <a:latin typeface="Verdana" panose="020B0604030504040204" pitchFamily="34" charset="0"/>
                <a:ea typeface="Lucida Sans Unicode" panose="020B0602030504020204" pitchFamily="34" charset="0"/>
              </a:rPr>
              <a:t>Toutes</a:t>
            </a:r>
            <a:r>
              <a:rPr lang="cs-CZ" kern="50" dirty="0">
                <a:latin typeface="Verdana" panose="020B0604030504040204" pitchFamily="34" charset="0"/>
                <a:ea typeface="Lucida Sans Unicode" panose="020B0602030504020204" pitchFamily="34" charset="0"/>
              </a:rPr>
              <a:t> se </a:t>
            </a:r>
            <a:r>
              <a:rPr lang="cs-CZ" kern="50" dirty="0" err="1">
                <a:latin typeface="Verdana" panose="020B0604030504040204" pitchFamily="34" charset="0"/>
                <a:ea typeface="Lucida Sans Unicode" panose="020B0602030504020204" pitchFamily="34" charset="0"/>
              </a:rPr>
              <a:t>ressemblent</a:t>
            </a:r>
            <a:r>
              <a:rPr lang="cs-CZ" kern="50" dirty="0">
                <a:latin typeface="Verdana" panose="020B0604030504040204" pitchFamily="34" charset="0"/>
                <a:ea typeface="Lucida Sans Unicode" panose="020B0602030504020204" pitchFamily="34" charset="0"/>
              </a:rPr>
              <a:t> au point </a:t>
            </a:r>
            <a:r>
              <a:rPr lang="cs-CZ" kern="50" dirty="0" err="1">
                <a:latin typeface="Verdana" panose="020B0604030504040204" pitchFamily="34" charset="0"/>
                <a:ea typeface="Lucida Sans Unicode" panose="020B0602030504020204" pitchFamily="34" charset="0"/>
              </a:rPr>
              <a:t>qu'elles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ont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l'air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d'appartenir</a:t>
            </a:r>
            <a:r>
              <a:rPr lang="cs-CZ" kern="50" dirty="0">
                <a:latin typeface="Verdana" panose="020B0604030504040204" pitchFamily="34" charset="0"/>
                <a:ea typeface="Lucida Sans Unicode" panose="020B0602030504020204" pitchFamily="34" charset="0"/>
              </a:rPr>
              <a:t> à </a:t>
            </a:r>
            <a:r>
              <a:rPr lang="cs-CZ" kern="50" dirty="0" err="1">
                <a:latin typeface="Verdana" panose="020B0604030504040204" pitchFamily="34" charset="0"/>
                <a:ea typeface="Lucida Sans Unicode" panose="020B0602030504020204" pitchFamily="34" charset="0"/>
              </a:rPr>
              <a:t>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seule</a:t>
            </a:r>
            <a:r>
              <a:rPr lang="cs-CZ" kern="50" dirty="0">
                <a:latin typeface="Verdana" panose="020B0604030504040204" pitchFamily="34" charset="0"/>
                <a:ea typeface="Lucida Sans Unicode" panose="020B0602030504020204" pitchFamily="34" charset="0"/>
              </a:rPr>
              <a:t> et </a:t>
            </a:r>
            <a:r>
              <a:rPr lang="cs-CZ" kern="50" dirty="0" err="1">
                <a:latin typeface="Verdana" panose="020B0604030504040204" pitchFamily="34" charset="0"/>
                <a:ea typeface="Lucida Sans Unicode" panose="020B0602030504020204" pitchFamily="34" charset="0"/>
              </a:rPr>
              <a:t>même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famille</a:t>
            </a:r>
            <a:r>
              <a:rPr lang="cs-CZ" kern="50" dirty="0">
                <a:latin typeface="Verdana" panose="020B0604030504040204" pitchFamily="34" charset="0"/>
                <a:ea typeface="Lucida Sans Unicode" panose="020B0602030504020204" pitchFamily="34" charset="0"/>
              </a:rPr>
              <a:t>, et </a:t>
            </a:r>
            <a:r>
              <a:rPr lang="cs-CZ" kern="50" dirty="0" err="1">
                <a:latin typeface="Verdana" panose="020B0604030504040204" pitchFamily="34" charset="0"/>
                <a:ea typeface="Lucida Sans Unicode" panose="020B0602030504020204" pitchFamily="34" charset="0"/>
              </a:rPr>
              <a:t>pourtant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elles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paraissent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d'éternelles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rivales</a:t>
            </a:r>
            <a:r>
              <a:rPr lang="cs-CZ" kern="50" dirty="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La </a:t>
            </a:r>
            <a:r>
              <a:rPr lang="cs-CZ" kern="50" dirty="0" err="1">
                <a:latin typeface="Verdana" panose="020B0604030504040204" pitchFamily="34" charset="0"/>
                <a:ea typeface="Lucida Sans Unicode" panose="020B0602030504020204" pitchFamily="34" charset="0"/>
              </a:rPr>
              <a:t>bataille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éclate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naturellement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entre</a:t>
            </a:r>
            <a:r>
              <a:rPr lang="cs-CZ" kern="50" dirty="0">
                <a:latin typeface="Verdana" panose="020B0604030504040204" pitchFamily="34" charset="0"/>
                <a:ea typeface="Lucida Sans Unicode" panose="020B0602030504020204" pitchFamily="34" charset="0"/>
              </a:rPr>
              <a:t> ces </a:t>
            </a:r>
            <a:r>
              <a:rPr lang="cs-CZ" kern="50" dirty="0" err="1">
                <a:latin typeface="Verdana" panose="020B0604030504040204" pitchFamily="34" charset="0"/>
                <a:ea typeface="Lucida Sans Unicode" panose="020B0602030504020204" pitchFamily="34" charset="0"/>
              </a:rPr>
              <a:t>femmes</a:t>
            </a:r>
            <a:r>
              <a:rPr lang="cs-CZ" kern="50" dirty="0">
                <a:latin typeface="Verdana" panose="020B0604030504040204" pitchFamily="34" charset="0"/>
                <a:ea typeface="Lucida Sans Unicode" panose="020B0602030504020204" pitchFamily="34" charset="0"/>
              </a:rPr>
              <a:t> qui se </a:t>
            </a:r>
            <a:r>
              <a:rPr lang="cs-CZ" kern="50" dirty="0" err="1">
                <a:latin typeface="Verdana" panose="020B0604030504040204" pitchFamily="34" charset="0"/>
                <a:ea typeface="Lucida Sans Unicode" panose="020B0602030504020204" pitchFamily="34" charset="0"/>
              </a:rPr>
              <a:t>ressemblent</a:t>
            </a:r>
            <a:r>
              <a:rPr lang="cs-CZ" kern="50" dirty="0">
                <a:latin typeface="Verdana" panose="020B0604030504040204" pitchFamily="34" charset="0"/>
                <a:ea typeface="Lucida Sans Unicode" panose="020B0602030504020204" pitchFamily="34" charset="0"/>
              </a:rPr>
              <a:t> trop et qui, </a:t>
            </a:r>
            <a:r>
              <a:rPr lang="cs-CZ" kern="50" dirty="0" err="1">
                <a:latin typeface="Verdana" panose="020B0604030504040204" pitchFamily="34" charset="0"/>
                <a:ea typeface="Lucida Sans Unicode" panose="020B0602030504020204" pitchFamily="34" charset="0"/>
              </a:rPr>
              <a:t>excitées</a:t>
            </a:r>
            <a:r>
              <a:rPr lang="cs-CZ" kern="50" dirty="0">
                <a:latin typeface="Verdana" panose="020B0604030504040204" pitchFamily="34" charset="0"/>
                <a:ea typeface="Lucida Sans Unicode" panose="020B0602030504020204" pitchFamily="34" charset="0"/>
              </a:rPr>
              <a:t> par la </a:t>
            </a:r>
            <a:r>
              <a:rPr lang="cs-CZ" kern="50" dirty="0" err="1">
                <a:latin typeface="Verdana" panose="020B0604030504040204" pitchFamily="34" charset="0"/>
                <a:ea typeface="Lucida Sans Unicode" panose="020B0602030504020204" pitchFamily="34" charset="0"/>
              </a:rPr>
              <a:t>chicane</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famille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donnent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l'impression</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prendre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plaisir</a:t>
            </a:r>
            <a:r>
              <a:rPr lang="cs-CZ" kern="50" dirty="0">
                <a:latin typeface="Verdana" panose="020B0604030504040204" pitchFamily="34" charset="0"/>
                <a:ea typeface="Lucida Sans Unicode" panose="020B0602030504020204" pitchFamily="34" charset="0"/>
              </a:rPr>
              <a:t> à se </a:t>
            </a:r>
            <a:r>
              <a:rPr lang="cs-CZ" kern="50" dirty="0" err="1">
                <a:latin typeface="Verdana" panose="020B0604030504040204" pitchFamily="34" charset="0"/>
                <a:ea typeface="Lucida Sans Unicode" panose="020B0602030504020204" pitchFamily="34" charset="0"/>
              </a:rPr>
              <a:t>détester</a:t>
            </a:r>
            <a:r>
              <a:rPr lang="cs-CZ" kern="50" dirty="0">
                <a:latin typeface="Verdana" panose="020B0604030504040204" pitchFamily="34" charset="0"/>
                <a:ea typeface="Lucida Sans Unicode" panose="020B0602030504020204" pitchFamily="34" charset="0"/>
              </a:rPr>
              <a:t>. Les </a:t>
            </a:r>
            <a:r>
              <a:rPr lang="cs-CZ" kern="50" dirty="0" err="1">
                <a:latin typeface="Verdana" panose="020B0604030504040204" pitchFamily="34" charset="0"/>
                <a:ea typeface="Lucida Sans Unicode" panose="020B0602030504020204" pitchFamily="34" charset="0"/>
              </a:rPr>
              <a:t>conflits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n'épargnent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aucune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d'entre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elles</a:t>
            </a:r>
            <a:r>
              <a:rPr lang="cs-CZ" kern="50" dirty="0">
                <a:latin typeface="Verdana" panose="020B0604030504040204" pitchFamily="34" charset="0"/>
                <a:ea typeface="Lucida Sans Unicode" panose="020B0602030504020204" pitchFamily="34" charset="0"/>
              </a:rPr>
              <a:t> et se </a:t>
            </a:r>
            <a:r>
              <a:rPr lang="cs-CZ" kern="50" dirty="0" err="1">
                <a:latin typeface="Verdana" panose="020B0604030504040204" pitchFamily="34" charset="0"/>
                <a:ea typeface="Lucida Sans Unicode" panose="020B0602030504020204" pitchFamily="34" charset="0"/>
              </a:rPr>
              <a:t>nourrissent</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chaque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réplique</a:t>
            </a:r>
            <a:r>
              <a:rPr lang="cs-CZ" kern="50" dirty="0">
                <a:latin typeface="Verdana" panose="020B0604030504040204" pitchFamily="34" charset="0"/>
                <a:ea typeface="Lucida Sans Unicode" panose="020B0602030504020204" pitchFamily="34" charset="0"/>
              </a:rPr>
              <a:t>. </a:t>
            </a:r>
            <a:endParaRPr lang="fr-FR" kern="50" dirty="0" smtClean="0">
              <a:latin typeface="Verdana" panose="020B0604030504040204" pitchFamily="34" charset="0"/>
              <a:ea typeface="Lucida Sans Unicode" panose="020B0602030504020204" pitchFamily="34" charset="0"/>
            </a:endParaRPr>
          </a:p>
          <a:p>
            <a:pPr algn="just"/>
            <a:endParaRPr lang="fr-FR" dirty="0" smtClean="0"/>
          </a:p>
          <a:p>
            <a:pPr algn="just"/>
            <a:r>
              <a:rPr lang="fr-FR" dirty="0" smtClean="0">
                <a:latin typeface="Verdana" panose="020B0604030504040204" pitchFamily="34" charset="0"/>
                <a:ea typeface="Verdana" panose="020B0604030504040204" pitchFamily="34" charset="0"/>
              </a:rPr>
              <a:t>Les </a:t>
            </a:r>
            <a:r>
              <a:rPr lang="fr-FR" i="1" dirty="0" err="1">
                <a:latin typeface="Verdana" panose="020B0604030504040204" pitchFamily="34" charset="0"/>
                <a:ea typeface="Verdana" panose="020B0604030504040204" pitchFamily="34" charset="0"/>
              </a:rPr>
              <a:t>Belles-Soeurs</a:t>
            </a:r>
            <a:r>
              <a:rPr lang="fr-FR" i="1"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avec Manda Parent</a:t>
            </a:r>
          </a:p>
          <a:p>
            <a:pPr algn="just">
              <a:spcAft>
                <a:spcPts val="0"/>
              </a:spcAft>
            </a:pPr>
            <a:r>
              <a:rPr lang="fr-FR" kern="50" dirty="0" smtClean="0">
                <a:latin typeface="Verdana" panose="020B0604030504040204" pitchFamily="34" charset="0"/>
                <a:ea typeface="Verdana" panose="020B0604030504040204" pitchFamily="34" charset="0"/>
                <a:hlinkClick r:id="rId2"/>
              </a:rPr>
              <a:t>https</a:t>
            </a:r>
            <a:r>
              <a:rPr lang="fr-FR" kern="50" dirty="0">
                <a:latin typeface="Verdana" panose="020B0604030504040204" pitchFamily="34" charset="0"/>
                <a:ea typeface="Verdana" panose="020B0604030504040204" pitchFamily="34" charset="0"/>
                <a:hlinkClick r:id="rId2"/>
              </a:rPr>
              <a:t>://www.youtube.com/watch?v=-</a:t>
            </a:r>
            <a:r>
              <a:rPr lang="fr-FR" kern="50" dirty="0" smtClean="0">
                <a:latin typeface="Verdana" panose="020B0604030504040204" pitchFamily="34" charset="0"/>
                <a:ea typeface="Verdana" panose="020B0604030504040204" pitchFamily="34" charset="0"/>
                <a:hlinkClick r:id="rId2"/>
              </a:rPr>
              <a:t>mAqqgKd0VY</a:t>
            </a:r>
            <a:r>
              <a:rPr lang="fr-FR" kern="50" dirty="0" smtClean="0">
                <a:latin typeface="Verdana" panose="020B0604030504040204" pitchFamily="34" charset="0"/>
                <a:ea typeface="Verdana" panose="020B0604030504040204" pitchFamily="34" charset="0"/>
              </a:rPr>
              <a:t> </a:t>
            </a:r>
            <a:endParaRPr lang="fr-FR" kern="50" dirty="0">
              <a:effectLst/>
              <a:latin typeface="Verdana" panose="020B0604030504040204" pitchFamily="34" charset="0"/>
              <a:ea typeface="Verdana" panose="020B0604030504040204" pitchFamily="34" charset="0"/>
            </a:endParaRPr>
          </a:p>
        </p:txBody>
      </p:sp>
      <p:pic>
        <p:nvPicPr>
          <p:cNvPr id="5" name="Obrázek 4"/>
          <p:cNvPicPr>
            <a:picLocks noChangeAspect="1"/>
          </p:cNvPicPr>
          <p:nvPr/>
        </p:nvPicPr>
        <p:blipFill rotWithShape="1">
          <a:blip r:embed="rId3"/>
          <a:srcRect l="9190" r="25351"/>
          <a:stretch/>
        </p:blipFill>
        <p:spPr>
          <a:xfrm>
            <a:off x="7075053" y="4064511"/>
            <a:ext cx="3703783" cy="2552831"/>
          </a:xfrm>
          <a:prstGeom prst="rect">
            <a:avLst/>
          </a:prstGeom>
        </p:spPr>
      </p:pic>
    </p:spTree>
    <p:extLst>
      <p:ext uri="{BB962C8B-B14F-4D97-AF65-F5344CB8AC3E}">
        <p14:creationId xmlns:p14="http://schemas.microsoft.com/office/powerpoint/2010/main" val="32416476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98764" y="446221"/>
            <a:ext cx="11379200" cy="6093976"/>
          </a:xfrm>
          <a:prstGeom prst="rect">
            <a:avLst/>
          </a:prstGeom>
          <a:solidFill>
            <a:schemeClr val="bg1"/>
          </a:solidFill>
        </p:spPr>
        <p:txBody>
          <a:bodyPr wrap="square">
            <a:spAutoFit/>
          </a:bodyPr>
          <a:lstStyle/>
          <a:p>
            <a:pPr algn="just">
              <a:spcAft>
                <a:spcPts val="0"/>
              </a:spcAft>
            </a:pPr>
            <a:r>
              <a:rPr lang="fr-FR" kern="50" dirty="0">
                <a:latin typeface="Verdana" panose="020B0604030504040204" pitchFamily="34" charset="0"/>
                <a:ea typeface="Verdana" panose="020B0604030504040204" pitchFamily="34" charset="0"/>
              </a:rPr>
              <a:t>L</a:t>
            </a:r>
            <a:r>
              <a:rPr lang="cs-CZ" b="1" kern="50" dirty="0" err="1" smtClean="0">
                <a:latin typeface="Verdana" panose="020B0604030504040204" pitchFamily="34" charset="0"/>
                <a:ea typeface="Verdana" panose="020B0604030504040204" pitchFamily="34" charset="0"/>
              </a:rPr>
              <a:t>ittérarisation</a:t>
            </a:r>
            <a:r>
              <a:rPr lang="cs-CZ" b="1" kern="50" dirty="0" smtClean="0">
                <a:latin typeface="Verdana" panose="020B0604030504040204" pitchFamily="34" charset="0"/>
                <a:ea typeface="Verdana" panose="020B0604030504040204" pitchFamily="34" charset="0"/>
              </a:rPr>
              <a:t> </a:t>
            </a:r>
            <a:r>
              <a:rPr lang="cs-CZ" b="1" kern="50" dirty="0" err="1">
                <a:latin typeface="Verdana" panose="020B0604030504040204" pitchFamily="34" charset="0"/>
                <a:ea typeface="Verdana" panose="020B0604030504040204" pitchFamily="34" charset="0"/>
              </a:rPr>
              <a:t>du</a:t>
            </a:r>
            <a:r>
              <a:rPr lang="cs-CZ" b="1" kern="50" dirty="0">
                <a:latin typeface="Verdana" panose="020B0604030504040204" pitchFamily="34" charset="0"/>
                <a:ea typeface="Verdana" panose="020B0604030504040204" pitchFamily="34" charset="0"/>
              </a:rPr>
              <a:t> </a:t>
            </a:r>
            <a:r>
              <a:rPr lang="cs-CZ" b="1" kern="50" dirty="0" err="1" smtClean="0">
                <a:latin typeface="Verdana" panose="020B0604030504040204" pitchFamily="34" charset="0"/>
                <a:ea typeface="Verdana" panose="020B0604030504040204" pitchFamily="34" charset="0"/>
              </a:rPr>
              <a:t>joual</a:t>
            </a:r>
            <a:endParaRPr lang="fr-FR" b="1" kern="50" dirty="0" smtClean="0">
              <a:latin typeface="Verdana" panose="020B0604030504040204" pitchFamily="34" charset="0"/>
              <a:ea typeface="Verdana" panose="020B0604030504040204" pitchFamily="34" charset="0"/>
            </a:endParaRPr>
          </a:p>
          <a:p>
            <a:pPr algn="just">
              <a:spcAft>
                <a:spcPts val="0"/>
              </a:spcAft>
            </a:pPr>
            <a:endParaRPr lang="fr-FR" sz="2800" kern="50" dirty="0">
              <a:latin typeface="Verdana" panose="020B0604030504040204" pitchFamily="34" charset="0"/>
              <a:ea typeface="Verdana" panose="020B0604030504040204" pitchFamily="34" charset="0"/>
            </a:endParaRPr>
          </a:p>
          <a:p>
            <a:pPr algn="just">
              <a:spcAft>
                <a:spcPts val="0"/>
              </a:spcAft>
            </a:pPr>
            <a:r>
              <a:rPr lang="cs-CZ" kern="50" dirty="0" err="1">
                <a:latin typeface="Verdana" panose="020B0604030504040204" pitchFamily="34" charset="0"/>
                <a:ea typeface="Verdana" panose="020B0604030504040204" pitchFamily="34" charset="0"/>
              </a:rPr>
              <a:t>Tremblay</a:t>
            </a:r>
            <a:r>
              <a:rPr lang="cs-CZ" kern="50" dirty="0">
                <a:latin typeface="Verdana" panose="020B0604030504040204" pitchFamily="34" charset="0"/>
                <a:ea typeface="Verdana" panose="020B0604030504040204" pitchFamily="34" charset="0"/>
              </a:rPr>
              <a:t> ne se </a:t>
            </a:r>
            <a:r>
              <a:rPr lang="cs-CZ" kern="50" dirty="0" err="1">
                <a:latin typeface="Verdana" panose="020B0604030504040204" pitchFamily="34" charset="0"/>
                <a:ea typeface="Verdana" panose="020B0604030504040204" pitchFamily="34" charset="0"/>
              </a:rPr>
              <a:t>contente</a:t>
            </a:r>
            <a:r>
              <a:rPr lang="cs-CZ" kern="50" dirty="0">
                <a:latin typeface="Verdana" panose="020B0604030504040204" pitchFamily="34" charset="0"/>
                <a:ea typeface="Verdana" panose="020B0604030504040204" pitchFamily="34" charset="0"/>
              </a:rPr>
              <a:t> pas de </a:t>
            </a:r>
            <a:r>
              <a:rPr lang="cs-CZ" kern="50" dirty="0" err="1">
                <a:latin typeface="Verdana" panose="020B0604030504040204" pitchFamily="34" charset="0"/>
                <a:ea typeface="Verdana" panose="020B0604030504040204" pitchFamily="34" charset="0"/>
              </a:rPr>
              <a:t>reproduire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approximativement</a:t>
            </a:r>
            <a:r>
              <a:rPr lang="cs-CZ" kern="50" dirty="0">
                <a:latin typeface="Verdana" panose="020B0604030504040204" pitchFamily="34" charset="0"/>
                <a:ea typeface="Verdana" panose="020B0604030504040204" pitchFamily="34" charset="0"/>
              </a:rPr>
              <a:t> la </a:t>
            </a:r>
            <a:r>
              <a:rPr lang="cs-CZ" kern="50" dirty="0" err="1">
                <a:latin typeface="Verdana" panose="020B0604030504040204" pitchFamily="34" charset="0"/>
                <a:ea typeface="Verdana" panose="020B0604030504040204" pitchFamily="34" charset="0"/>
              </a:rPr>
              <a:t>langue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vernaculaire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il</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mène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un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travail</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rigoureux</a:t>
            </a:r>
            <a:r>
              <a:rPr lang="cs-CZ" kern="50" dirty="0">
                <a:latin typeface="Verdana" panose="020B0604030504040204" pitchFamily="34" charset="0"/>
                <a:ea typeface="Verdana" panose="020B0604030504040204" pitchFamily="34" charset="0"/>
              </a:rPr>
              <a:t> et </a:t>
            </a:r>
            <a:r>
              <a:rPr lang="cs-CZ" kern="50" dirty="0" err="1">
                <a:latin typeface="Verdana" panose="020B0604030504040204" pitchFamily="34" charset="0"/>
                <a:ea typeface="Verdana" panose="020B0604030504040204" pitchFamily="34" charset="0"/>
              </a:rPr>
              <a:t>imaginatif</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afin</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transcrire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phonétiquement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joual</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ouverture</a:t>
            </a:r>
            <a:r>
              <a:rPr lang="cs-CZ" kern="50" dirty="0">
                <a:latin typeface="Verdana" panose="020B0604030504040204" pitchFamily="34" charset="0"/>
                <a:ea typeface="Verdana" panose="020B0604030504040204" pitchFamily="34" charset="0"/>
              </a:rPr>
              <a:t> ou </a:t>
            </a:r>
            <a:r>
              <a:rPr lang="cs-CZ" kern="50" dirty="0" err="1">
                <a:latin typeface="Verdana" panose="020B0604030504040204" pitchFamily="34" charset="0"/>
                <a:ea typeface="Verdana" panose="020B0604030504040204" pitchFamily="34" charset="0"/>
              </a:rPr>
              <a:t>fermeture</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voyelles</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énarvée</a:t>
            </a:r>
            <a:r>
              <a:rPr lang="cs-CZ" kern="50" dirty="0">
                <a:latin typeface="Verdana" panose="020B0604030504040204" pitchFamily="34" charset="0"/>
                <a:ea typeface="Verdana" panose="020B0604030504040204" pitchFamily="34" charset="0"/>
              </a:rPr>
              <a:t> » pour « </a:t>
            </a:r>
            <a:r>
              <a:rPr lang="cs-CZ" kern="50" dirty="0" err="1">
                <a:latin typeface="Verdana" panose="020B0604030504040204" pitchFamily="34" charset="0"/>
                <a:ea typeface="Verdana" panose="020B0604030504040204" pitchFamily="34" charset="0"/>
              </a:rPr>
              <a:t>énervée</a:t>
            </a:r>
            <a:r>
              <a:rPr lang="cs-CZ" kern="50" dirty="0">
                <a:latin typeface="Verdana" panose="020B0604030504040204" pitchFamily="34" charset="0"/>
                <a:ea typeface="Verdana" panose="020B0604030504040204" pitchFamily="34" charset="0"/>
              </a:rPr>
              <a:t> », « </a:t>
            </a:r>
            <a:r>
              <a:rPr lang="cs-CZ" kern="50" dirty="0" err="1">
                <a:latin typeface="Verdana" panose="020B0604030504040204" pitchFamily="34" charset="0"/>
                <a:ea typeface="Verdana" panose="020B0604030504040204" pitchFamily="34" charset="0"/>
              </a:rPr>
              <a:t>Urope</a:t>
            </a:r>
            <a:r>
              <a:rPr lang="cs-CZ" kern="50" dirty="0">
                <a:latin typeface="Verdana" panose="020B0604030504040204" pitchFamily="34" charset="0"/>
                <a:ea typeface="Verdana" panose="020B0604030504040204" pitchFamily="34" charset="0"/>
              </a:rPr>
              <a:t> » pour « </a:t>
            </a:r>
            <a:r>
              <a:rPr lang="cs-CZ" kern="50" dirty="0" err="1">
                <a:latin typeface="Verdana" panose="020B0604030504040204" pitchFamily="34" charset="0"/>
                <a:ea typeface="Verdana" panose="020B0604030504040204" pitchFamily="34" charset="0"/>
              </a:rPr>
              <a:t>Europe</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prononciation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archaïsante</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moé</a:t>
            </a:r>
            <a:r>
              <a:rPr lang="cs-CZ" kern="50" dirty="0">
                <a:latin typeface="Verdana" panose="020B0604030504040204" pitchFamily="34" charset="0"/>
                <a:ea typeface="Verdana" panose="020B0604030504040204" pitchFamily="34" charset="0"/>
              </a:rPr>
              <a:t> » pour « moi »), </a:t>
            </a:r>
            <a:r>
              <a:rPr lang="cs-CZ" kern="50" dirty="0" err="1">
                <a:latin typeface="Verdana" panose="020B0604030504040204" pitchFamily="34" charset="0"/>
                <a:ea typeface="Verdana" panose="020B0604030504040204" pitchFamily="34" charset="0"/>
              </a:rPr>
              <a:t>nombreuses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liaisons</a:t>
            </a:r>
            <a:r>
              <a:rPr lang="cs-CZ" kern="50" dirty="0">
                <a:latin typeface="Verdana" panose="020B0604030504040204" pitchFamily="34" charset="0"/>
                <a:ea typeface="Verdana" panose="020B0604030504040204" pitchFamily="34" charset="0"/>
              </a:rPr>
              <a:t> </a:t>
            </a:r>
            <a:r>
              <a:rPr lang="fr-FR" kern="50" dirty="0" smtClean="0">
                <a:latin typeface="Verdana" panose="020B0604030504040204" pitchFamily="34" charset="0"/>
                <a:ea typeface="Verdana" panose="020B0604030504040204" pitchFamily="34" charset="0"/>
              </a:rPr>
              <a:t>erronées</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mais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colorées</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J'ieur</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s'ai</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dit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d'arriver</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bonne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heure</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anglicismes</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smatte</a:t>
            </a:r>
            <a:r>
              <a:rPr lang="cs-CZ" kern="50" dirty="0">
                <a:latin typeface="Verdana" panose="020B0604030504040204" pitchFamily="34" charset="0"/>
                <a:ea typeface="Verdana" panose="020B0604030504040204" pitchFamily="34" charset="0"/>
              </a:rPr>
              <a:t> », « </a:t>
            </a:r>
            <a:r>
              <a:rPr lang="cs-CZ" kern="50" dirty="0" err="1">
                <a:latin typeface="Verdana" panose="020B0604030504040204" pitchFamily="34" charset="0"/>
                <a:ea typeface="Verdana" panose="020B0604030504040204" pitchFamily="34" charset="0"/>
              </a:rPr>
              <a:t>fun</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jurons</a:t>
            </a:r>
            <a:r>
              <a:rPr lang="cs-CZ" kern="50" dirty="0">
                <a:latin typeface="Verdana" panose="020B0604030504040204" pitchFamily="34" charset="0"/>
                <a:ea typeface="Verdana" panose="020B0604030504040204" pitchFamily="34" charset="0"/>
              </a:rPr>
              <a:t> (« </a:t>
            </a:r>
            <a:r>
              <a:rPr lang="cs-CZ" kern="50" dirty="0" err="1">
                <a:latin typeface="Verdana" panose="020B0604030504040204" pitchFamily="34" charset="0"/>
                <a:ea typeface="Verdana" panose="020B0604030504040204" pitchFamily="34" charset="0"/>
              </a:rPr>
              <a:t>J'vas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crisser</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mon</a:t>
            </a:r>
            <a:r>
              <a:rPr lang="cs-CZ" kern="50" dirty="0">
                <a:latin typeface="Verdana" panose="020B0604030504040204" pitchFamily="34" charset="0"/>
                <a:ea typeface="Verdana" panose="020B0604030504040204" pitchFamily="34" charset="0"/>
              </a:rPr>
              <a:t> camp! »), </a:t>
            </a:r>
            <a:r>
              <a:rPr lang="cs-CZ" kern="50" dirty="0" err="1">
                <a:latin typeface="Verdana" panose="020B0604030504040204" pitchFamily="34" charset="0"/>
                <a:ea typeface="Verdana" panose="020B0604030504040204" pitchFamily="34" charset="0"/>
              </a:rPr>
              <a:t>etc</a:t>
            </a:r>
            <a:r>
              <a:rPr lang="cs-CZ" kern="50" dirty="0">
                <a:latin typeface="Verdana" panose="020B0604030504040204" pitchFamily="34" charset="0"/>
                <a:ea typeface="Verdana" panose="020B0604030504040204" pitchFamily="34" charset="0"/>
              </a:rPr>
              <a:t>. </a:t>
            </a:r>
            <a:endParaRPr lang="fr-FR" kern="50" dirty="0" smtClean="0">
              <a:latin typeface="Verdana" panose="020B0604030504040204" pitchFamily="34" charset="0"/>
              <a:ea typeface="Verdana" panose="020B0604030504040204" pitchFamily="34" charset="0"/>
            </a:endParaRPr>
          </a:p>
          <a:p>
            <a:pPr algn="just">
              <a:spcAft>
                <a:spcPts val="0"/>
              </a:spcAft>
            </a:pPr>
            <a:endParaRPr lang="fr-FR" sz="2800" kern="50" dirty="0">
              <a:effectLst/>
              <a:latin typeface="Verdana" panose="020B0604030504040204" pitchFamily="34" charset="0"/>
              <a:ea typeface="Verdana" panose="020B0604030504040204" pitchFamily="34" charset="0"/>
            </a:endParaRPr>
          </a:p>
          <a:p>
            <a:pPr algn="just"/>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jouai</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qu'un</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aspects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théâtre</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Tremblay</a:t>
            </a:r>
            <a:r>
              <a:rPr lang="cs-CZ" dirty="0">
                <a:latin typeface="Verdana" panose="020B0604030504040204" pitchFamily="34" charset="0"/>
                <a:ea typeface="Verdana" panose="020B0604030504040204" pitchFamily="34" charset="0"/>
              </a:rPr>
              <a:t>, qui </a:t>
            </a:r>
            <a:r>
              <a:rPr lang="cs-CZ" dirty="0" err="1">
                <a:latin typeface="Verdana" panose="020B0604030504040204" pitchFamily="34" charset="0"/>
                <a:ea typeface="Verdana" panose="020B0604030504040204" pitchFamily="34" charset="0"/>
              </a:rPr>
              <a:t>mêle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adroitement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monologue</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chœur</a:t>
            </a:r>
            <a:r>
              <a:rPr lang="cs-CZ" dirty="0">
                <a:latin typeface="Verdana" panose="020B0604030504040204" pitchFamily="34" charset="0"/>
                <a:ea typeface="Verdana" panose="020B0604030504040204" pitchFamily="34" charset="0"/>
              </a:rPr>
              <a:t> pour </a:t>
            </a:r>
            <a:r>
              <a:rPr lang="cs-CZ" dirty="0" err="1">
                <a:latin typeface="Verdana" panose="020B0604030504040204" pitchFamily="34" charset="0"/>
                <a:ea typeface="Verdana" panose="020B0604030504040204" pitchFamily="34" charset="0"/>
              </a:rPr>
              <a:t>créer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forme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originale</a:t>
            </a:r>
            <a:r>
              <a:rPr lang="cs-CZ" dirty="0">
                <a:latin typeface="Verdana" panose="020B0604030504040204" pitchFamily="34" charset="0"/>
                <a:ea typeface="Verdana" panose="020B0604030504040204" pitchFamily="34" charset="0"/>
              </a:rPr>
              <a:t>, mi-</a:t>
            </a:r>
            <a:r>
              <a:rPr lang="cs-CZ" dirty="0" err="1">
                <a:latin typeface="Verdana" panose="020B0604030504040204" pitchFamily="34" charset="0"/>
                <a:ea typeface="Verdana" panose="020B0604030504040204" pitchFamily="34" charset="0"/>
              </a:rPr>
              <a:t>parodique</a:t>
            </a:r>
            <a:r>
              <a:rPr lang="cs-CZ" dirty="0">
                <a:latin typeface="Verdana" panose="020B0604030504040204" pitchFamily="34" charset="0"/>
                <a:ea typeface="Verdana" panose="020B0604030504040204" pitchFamily="34" charset="0"/>
              </a:rPr>
              <a:t>, mi-</a:t>
            </a:r>
            <a:r>
              <a:rPr lang="cs-CZ" dirty="0" err="1">
                <a:latin typeface="Verdana" panose="020B0604030504040204" pitchFamily="34" charset="0"/>
                <a:ea typeface="Verdana" panose="020B0604030504040204" pitchFamily="34" charset="0"/>
              </a:rPr>
              <a:t>tragique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où</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parole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tantôt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pur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soliloque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tantôt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l'expression</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toute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collectivité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jamais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échange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véritable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entre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deux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êtres</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endParaRPr lang="fr-FR" dirty="0">
              <a:latin typeface="Verdana" panose="020B0604030504040204" pitchFamily="34" charset="0"/>
              <a:ea typeface="Verdana" panose="020B0604030504040204" pitchFamily="34" charset="0"/>
            </a:endParaRPr>
          </a:p>
          <a:p>
            <a:pPr algn="just"/>
            <a:endParaRPr lang="fr-FR" dirty="0" smtClean="0">
              <a:latin typeface="Verdana" panose="020B0604030504040204" pitchFamily="34" charset="0"/>
              <a:ea typeface="Verdana" panose="020B0604030504040204" pitchFamily="34" charset="0"/>
            </a:endParaRPr>
          </a:p>
          <a:p>
            <a:pPr algn="just"/>
            <a:endParaRPr lang="fr-FR" dirty="0">
              <a:latin typeface="Verdana" panose="020B0604030504040204" pitchFamily="34" charset="0"/>
              <a:ea typeface="Verdana" panose="020B0604030504040204" pitchFamily="34" charset="0"/>
            </a:endParaRPr>
          </a:p>
          <a:p>
            <a:pPr algn="just"/>
            <a:endParaRPr lang="fr-FR" dirty="0" smtClean="0">
              <a:latin typeface="Verdana" panose="020B0604030504040204" pitchFamily="34" charset="0"/>
              <a:ea typeface="Verdana" panose="020B0604030504040204" pitchFamily="34" charset="0"/>
            </a:endParaRPr>
          </a:p>
          <a:p>
            <a:pPr algn="just"/>
            <a:endParaRPr lang="fr-FR" dirty="0">
              <a:latin typeface="Verdana" panose="020B0604030504040204" pitchFamily="34" charset="0"/>
              <a:ea typeface="Verdana" panose="020B0604030504040204" pitchFamily="34" charset="0"/>
            </a:endParaRPr>
          </a:p>
          <a:p>
            <a:pPr algn="just"/>
            <a:endParaRPr lang="fr-FR" dirty="0">
              <a:latin typeface="Verdana" panose="020B0604030504040204" pitchFamily="34" charset="0"/>
              <a:ea typeface="Verdana" panose="020B0604030504040204" pitchFamily="34" charset="0"/>
            </a:endParaRPr>
          </a:p>
          <a:p>
            <a:pPr algn="just">
              <a:spcAft>
                <a:spcPts val="0"/>
              </a:spcAft>
            </a:pPr>
            <a:endParaRPr lang="fr-FR" sz="2800" kern="50" dirty="0">
              <a:effectLst/>
              <a:latin typeface="Verdana" panose="020B0604030504040204" pitchFamily="34" charset="0"/>
              <a:ea typeface="Verdana" panose="020B0604030504040204" pitchFamily="34" charset="0"/>
            </a:endParaRPr>
          </a:p>
        </p:txBody>
      </p:sp>
      <p:pic>
        <p:nvPicPr>
          <p:cNvPr id="5" name="Obrázek 4"/>
          <p:cNvPicPr>
            <a:picLocks noChangeAspect="1"/>
          </p:cNvPicPr>
          <p:nvPr/>
        </p:nvPicPr>
        <p:blipFill>
          <a:blip r:embed="rId2"/>
          <a:stretch>
            <a:fillRect/>
          </a:stretch>
        </p:blipFill>
        <p:spPr>
          <a:xfrm>
            <a:off x="584704" y="4710028"/>
            <a:ext cx="2857647" cy="1816193"/>
          </a:xfrm>
          <a:prstGeom prst="rect">
            <a:avLst/>
          </a:prstGeom>
          <a:ln w="38100">
            <a:solidFill>
              <a:schemeClr val="bg1"/>
            </a:solidFill>
          </a:ln>
        </p:spPr>
      </p:pic>
      <p:pic>
        <p:nvPicPr>
          <p:cNvPr id="6" name="Obrázek 5"/>
          <p:cNvPicPr>
            <a:picLocks noChangeAspect="1"/>
          </p:cNvPicPr>
          <p:nvPr/>
        </p:nvPicPr>
        <p:blipFill rotWithShape="1">
          <a:blip r:embed="rId3"/>
          <a:srcRect r="42246"/>
          <a:stretch/>
        </p:blipFill>
        <p:spPr>
          <a:xfrm>
            <a:off x="3528291" y="4722232"/>
            <a:ext cx="2122326" cy="1816193"/>
          </a:xfrm>
          <a:prstGeom prst="rect">
            <a:avLst/>
          </a:prstGeom>
        </p:spPr>
      </p:pic>
      <p:pic>
        <p:nvPicPr>
          <p:cNvPr id="7" name="Obrázek 6"/>
          <p:cNvPicPr>
            <a:picLocks noChangeAspect="1"/>
          </p:cNvPicPr>
          <p:nvPr/>
        </p:nvPicPr>
        <p:blipFill rotWithShape="1">
          <a:blip r:embed="rId4"/>
          <a:srcRect r="26211"/>
          <a:stretch/>
        </p:blipFill>
        <p:spPr>
          <a:xfrm>
            <a:off x="5650617" y="4722232"/>
            <a:ext cx="2725938" cy="1817965"/>
          </a:xfrm>
          <a:prstGeom prst="rect">
            <a:avLst/>
          </a:prstGeom>
        </p:spPr>
      </p:pic>
      <p:pic>
        <p:nvPicPr>
          <p:cNvPr id="8" name="Obrázek 7"/>
          <p:cNvPicPr>
            <a:picLocks noChangeAspect="1"/>
          </p:cNvPicPr>
          <p:nvPr/>
        </p:nvPicPr>
        <p:blipFill rotWithShape="1">
          <a:blip r:embed="rId5"/>
          <a:srcRect r="18625"/>
          <a:stretch/>
        </p:blipFill>
        <p:spPr>
          <a:xfrm>
            <a:off x="8443536" y="4724004"/>
            <a:ext cx="3425678" cy="1816193"/>
          </a:xfrm>
          <a:prstGeom prst="rect">
            <a:avLst/>
          </a:prstGeom>
        </p:spPr>
      </p:pic>
    </p:spTree>
    <p:extLst>
      <p:ext uri="{BB962C8B-B14F-4D97-AF65-F5344CB8AC3E}">
        <p14:creationId xmlns:p14="http://schemas.microsoft.com/office/powerpoint/2010/main" val="17536967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61818" y="465064"/>
            <a:ext cx="11277600" cy="4001095"/>
          </a:xfrm>
          <a:prstGeom prst="rect">
            <a:avLst/>
          </a:prstGeom>
        </p:spPr>
        <p:txBody>
          <a:bodyPr wrap="square">
            <a:spAutoFit/>
          </a:bodyPr>
          <a:lstStyle/>
          <a:p>
            <a:pPr>
              <a:spcAft>
                <a:spcPts val="0"/>
              </a:spcAft>
            </a:pPr>
            <a:r>
              <a:rPr lang="cs-CZ" b="1" i="1" kern="50" dirty="0" err="1">
                <a:latin typeface="Verdana" panose="020B0604030504040204" pitchFamily="34" charset="0"/>
                <a:ea typeface="Lucida Sans Unicode" panose="020B0602030504020204" pitchFamily="34" charset="0"/>
              </a:rPr>
              <a:t>C't'à</a:t>
            </a:r>
            <a:r>
              <a:rPr lang="cs-CZ" b="1" i="1" kern="50" dirty="0">
                <a:latin typeface="Verdana" panose="020B0604030504040204" pitchFamily="34" charset="0"/>
                <a:ea typeface="Lucida Sans Unicode" panose="020B0602030504020204" pitchFamily="34" charset="0"/>
              </a:rPr>
              <a:t> ton tour, Laura </a:t>
            </a:r>
            <a:r>
              <a:rPr lang="cs-CZ" b="1" i="1" kern="50" dirty="0" err="1">
                <a:latin typeface="Verdana" panose="020B0604030504040204" pitchFamily="34" charset="0"/>
                <a:ea typeface="Lucida Sans Unicode" panose="020B0602030504020204" pitchFamily="34" charset="0"/>
              </a:rPr>
              <a:t>Cadieux</a:t>
            </a:r>
            <a:r>
              <a:rPr lang="cs-CZ" b="1" i="1" kern="50" dirty="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(1973</a:t>
            </a:r>
            <a:r>
              <a:rPr lang="cs-CZ" kern="50" dirty="0" smtClean="0">
                <a:latin typeface="Verdana" panose="020B0604030504040204" pitchFamily="34" charset="0"/>
                <a:ea typeface="Lucida Sans Unicode" panose="020B0602030504020204" pitchFamily="34" charset="0"/>
              </a:rPr>
              <a:t>)</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d'abord</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roman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puis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pièce</a:t>
            </a:r>
            <a:r>
              <a:rPr lang="cs-CZ" kern="50" dirty="0">
                <a:latin typeface="Verdana" panose="020B0604030504040204" pitchFamily="34" charset="0"/>
                <a:ea typeface="Lucida Sans Unicode" panose="020B0602030504020204" pitchFamily="34" charset="0"/>
              </a:rPr>
              <a:t> (1980) et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film (1998</a:t>
            </a:r>
            <a:r>
              <a:rPr lang="cs-CZ" kern="50" dirty="0" smtClean="0">
                <a:latin typeface="Verdana" panose="020B0604030504040204" pitchFamily="34" charset="0"/>
                <a:ea typeface="Lucida Sans Unicode" panose="020B0602030504020204" pitchFamily="34" charset="0"/>
              </a:rPr>
              <a:t>)</a:t>
            </a:r>
            <a:endParaRPr lang="fr-FR" kern="50" dirty="0" smtClean="0">
              <a:latin typeface="Verdana" panose="020B0604030504040204" pitchFamily="34" charset="0"/>
              <a:ea typeface="Lucida Sans Unicode" panose="020B0602030504020204" pitchFamily="34" charset="0"/>
            </a:endParaRPr>
          </a:p>
          <a:p>
            <a:pPr>
              <a:spcAft>
                <a:spcPts val="0"/>
              </a:spcAft>
            </a:pPr>
            <a:endParaRPr lang="fr-FR" sz="2800" kern="50" dirty="0">
              <a:latin typeface="Times New Roman" panose="02020603050405020304" pitchFamily="18" charset="0"/>
              <a:ea typeface="Lucida Sans Unicode" panose="020B0602030504020204" pitchFamily="34" charset="0"/>
            </a:endParaRPr>
          </a:p>
          <a:p>
            <a:pPr>
              <a:spcAft>
                <a:spcPts val="0"/>
              </a:spcAft>
            </a:pPr>
            <a:r>
              <a:rPr lang="cs-CZ" kern="50" dirty="0" err="1">
                <a:latin typeface="Verdana" panose="020B0604030504040204" pitchFamily="34" charset="0"/>
                <a:ea typeface="Verdana" panose="020B0604030504040204" pitchFamily="34" charset="0"/>
              </a:rPr>
              <a:t>Une</a:t>
            </a:r>
            <a:r>
              <a:rPr lang="cs-CZ" kern="50" dirty="0">
                <a:latin typeface="Verdana" panose="020B0604030504040204" pitchFamily="34" charset="0"/>
                <a:ea typeface="Verdana" panose="020B0604030504040204" pitchFamily="34" charset="0"/>
              </a:rPr>
              <a:t> femme </a:t>
            </a:r>
            <a:r>
              <a:rPr lang="fr-FR" kern="50" dirty="0" smtClean="0">
                <a:latin typeface="Verdana" panose="020B0604030504040204" pitchFamily="34" charset="0"/>
                <a:ea typeface="Verdana" panose="020B0604030504040204" pitchFamily="34" charset="0"/>
              </a:rPr>
              <a:t>obèse</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est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assise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dans</a:t>
            </a:r>
            <a:r>
              <a:rPr lang="cs-CZ" kern="50" dirty="0">
                <a:latin typeface="Verdana" panose="020B0604030504040204" pitchFamily="34" charset="0"/>
                <a:ea typeface="Verdana" panose="020B0604030504040204" pitchFamily="34" charset="0"/>
              </a:rPr>
              <a:t> la </a:t>
            </a:r>
            <a:r>
              <a:rPr lang="cs-CZ" kern="50" dirty="0" err="1">
                <a:latin typeface="Verdana" panose="020B0604030504040204" pitchFamily="34" charset="0"/>
                <a:ea typeface="Verdana" panose="020B0604030504040204" pitchFamily="34" charset="0"/>
              </a:rPr>
              <a:t>salle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d'attente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d'un</a:t>
            </a:r>
            <a:r>
              <a:rPr lang="cs-CZ" kern="50" dirty="0">
                <a:latin typeface="Verdana" panose="020B0604030504040204" pitchFamily="34" charset="0"/>
                <a:ea typeface="Verdana" panose="020B0604030504040204" pitchFamily="34" charset="0"/>
              </a:rPr>
              <a:t> </a:t>
            </a:r>
            <a:r>
              <a:rPr lang="cs-CZ" kern="50" dirty="0" err="1" smtClean="0">
                <a:latin typeface="Verdana" panose="020B0604030504040204" pitchFamily="34" charset="0"/>
                <a:ea typeface="Verdana" panose="020B0604030504040204" pitchFamily="34" charset="0"/>
              </a:rPr>
              <a:t>médecin</a:t>
            </a:r>
            <a:r>
              <a:rPr lang="fr-FR" kern="50" dirty="0" smtClean="0">
                <a:latin typeface="Verdana" panose="020B0604030504040204" pitchFamily="34" charset="0"/>
                <a:ea typeface="Verdana" panose="020B0604030504040204" pitchFamily="34" charset="0"/>
              </a:rPr>
              <a:t>,</a:t>
            </a:r>
            <a:r>
              <a:rPr lang="cs-CZ" kern="50" dirty="0" smtClean="0">
                <a:latin typeface="Verdana" panose="020B0604030504040204" pitchFamily="34" charset="0"/>
                <a:ea typeface="Verdana" panose="020B0604030504040204" pitchFamily="34" charset="0"/>
              </a:rPr>
              <a:t> </a:t>
            </a:r>
            <a:r>
              <a:rPr lang="cs-CZ" kern="50" dirty="0">
                <a:latin typeface="Verdana" panose="020B0604030504040204" pitchFamily="34" charset="0"/>
                <a:ea typeface="Verdana" panose="020B0604030504040204" pitchFamily="34" charset="0"/>
              </a:rPr>
              <a:t>son </a:t>
            </a:r>
            <a:r>
              <a:rPr lang="fr-FR" kern="50" dirty="0" smtClean="0">
                <a:latin typeface="Verdana" panose="020B0604030504040204" pitchFamily="34" charset="0"/>
                <a:ea typeface="Verdana" panose="020B0604030504040204" pitchFamily="34" charset="0"/>
              </a:rPr>
              <a:t>« </a:t>
            </a:r>
            <a:r>
              <a:rPr lang="cs-CZ" kern="50" dirty="0" smtClean="0">
                <a:latin typeface="Verdana" panose="020B0604030504040204" pitchFamily="34" charset="0"/>
                <a:ea typeface="Verdana" panose="020B0604030504040204" pitchFamily="34" charset="0"/>
              </a:rPr>
              <a:t>génie-</a:t>
            </a:r>
            <a:r>
              <a:rPr lang="cs-CZ" kern="50" dirty="0" err="1" smtClean="0">
                <a:latin typeface="Verdana" panose="020B0604030504040204" pitchFamily="34" charset="0"/>
                <a:ea typeface="Verdana" panose="020B0604030504040204" pitchFamily="34" charset="0"/>
              </a:rPr>
              <a:t>coloye</a:t>
            </a:r>
            <a:r>
              <a:rPr lang="fr-FR" kern="50" dirty="0" smtClean="0">
                <a:latin typeface="Verdana" panose="020B0604030504040204" pitchFamily="34" charset="0"/>
                <a:ea typeface="Verdana" panose="020B0604030504040204" pitchFamily="34" charset="0"/>
              </a:rPr>
              <a:t> »</a:t>
            </a:r>
            <a:r>
              <a:rPr lang="cs-CZ" kern="50" dirty="0" smtClean="0">
                <a:latin typeface="Verdana" panose="020B0604030504040204" pitchFamily="34" charset="0"/>
                <a:ea typeface="Verdana" panose="020B0604030504040204" pitchFamily="34" charset="0"/>
              </a:rPr>
              <a:t>.</a:t>
            </a:r>
            <a:endParaRPr lang="fr-FR" sz="2800" kern="50" dirty="0">
              <a:latin typeface="Verdana" panose="020B0604030504040204" pitchFamily="34" charset="0"/>
              <a:ea typeface="Verdana" panose="020B0604030504040204" pitchFamily="34" charset="0"/>
            </a:endParaRPr>
          </a:p>
          <a:p>
            <a:pPr>
              <a:spcAft>
                <a:spcPts val="0"/>
              </a:spcAft>
            </a:pPr>
            <a:r>
              <a:rPr lang="cs-CZ" kern="50" dirty="0" smtClean="0">
                <a:latin typeface="Verdana" panose="020B0604030504040204" pitchFamily="34" charset="0"/>
                <a:ea typeface="Verdana" panose="020B0604030504040204" pitchFamily="34" charset="0"/>
              </a:rPr>
              <a:t>Cela </a:t>
            </a:r>
            <a:r>
              <a:rPr lang="cs-CZ" kern="50" dirty="0">
                <a:latin typeface="Verdana" panose="020B0604030504040204" pitchFamily="34" charset="0"/>
                <a:ea typeface="Verdana" panose="020B0604030504040204" pitchFamily="34" charset="0"/>
              </a:rPr>
              <a:t>fait </a:t>
            </a:r>
            <a:r>
              <a:rPr lang="fr-FR" kern="50" dirty="0" smtClean="0">
                <a:latin typeface="Verdana" panose="020B0604030504040204" pitchFamily="34" charset="0"/>
                <a:ea typeface="Verdana" panose="020B0604030504040204" pitchFamily="34" charset="0"/>
              </a:rPr>
              <a:t>dix</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ans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qu'elle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vient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voir</a:t>
            </a:r>
            <a:r>
              <a:rPr lang="cs-CZ" kern="50" dirty="0">
                <a:latin typeface="Verdana" panose="020B0604030504040204" pitchFamily="34" charset="0"/>
                <a:ea typeface="Verdana" panose="020B0604030504040204" pitchFamily="34" charset="0"/>
              </a:rPr>
              <a:t> son </a:t>
            </a:r>
            <a:r>
              <a:rPr lang="cs-CZ" kern="50" dirty="0" err="1">
                <a:latin typeface="Verdana" panose="020B0604030504040204" pitchFamily="34" charset="0"/>
                <a:ea typeface="Verdana" panose="020B0604030504040204" pitchFamily="34" charset="0"/>
              </a:rPr>
              <a:t>médecin</a:t>
            </a:r>
            <a:r>
              <a:rPr lang="cs-CZ" kern="50" dirty="0">
                <a:latin typeface="Verdana" panose="020B0604030504040204" pitchFamily="34" charset="0"/>
                <a:ea typeface="Verdana" panose="020B0604030504040204" pitchFamily="34" charset="0"/>
              </a:rPr>
              <a:t> à cause </a:t>
            </a:r>
            <a:r>
              <a:rPr lang="cs-CZ" kern="50" dirty="0" err="1">
                <a:latin typeface="Verdana" panose="020B0604030504040204" pitchFamily="34" charset="0"/>
                <a:ea typeface="Verdana" panose="020B0604030504040204" pitchFamily="34" charset="0"/>
              </a:rPr>
              <a:t>d'une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cure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d'amaigrissement</a:t>
            </a:r>
            <a:r>
              <a:rPr lang="cs-CZ" kern="50" dirty="0">
                <a:latin typeface="Verdana" panose="020B0604030504040204" pitchFamily="34" charset="0"/>
                <a:ea typeface="Verdana" panose="020B0604030504040204" pitchFamily="34" charset="0"/>
              </a:rPr>
              <a:t>. Elle </a:t>
            </a:r>
            <a:r>
              <a:rPr lang="cs-CZ" kern="50" dirty="0" err="1">
                <a:latin typeface="Verdana" panose="020B0604030504040204" pitchFamily="34" charset="0"/>
                <a:ea typeface="Verdana" panose="020B0604030504040204" pitchFamily="34" charset="0"/>
              </a:rPr>
              <a:t>est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accompagné</a:t>
            </a:r>
            <a:r>
              <a:rPr lang="cs-CZ" kern="50" dirty="0">
                <a:latin typeface="Verdana" panose="020B0604030504040204" pitchFamily="34" charset="0"/>
                <a:ea typeface="Verdana" panose="020B0604030504040204" pitchFamily="34" charset="0"/>
              </a:rPr>
              <a:t> de son </a:t>
            </a:r>
            <a:r>
              <a:rPr lang="cs-CZ" kern="50" dirty="0" err="1">
                <a:latin typeface="Verdana" panose="020B0604030504040204" pitchFamily="34" charset="0"/>
                <a:ea typeface="Verdana" panose="020B0604030504040204" pitchFamily="34" charset="0"/>
              </a:rPr>
              <a:t>fils</a:t>
            </a:r>
            <a:r>
              <a:rPr lang="cs-CZ" kern="50" dirty="0">
                <a:latin typeface="Verdana" panose="020B0604030504040204" pitchFamily="34" charset="0"/>
                <a:ea typeface="Verdana" panose="020B0604030504040204" pitchFamily="34" charset="0"/>
              </a:rPr>
              <a:t> de </a:t>
            </a:r>
            <a:r>
              <a:rPr lang="fr-FR" kern="50" dirty="0" smtClean="0">
                <a:latin typeface="Verdana" panose="020B0604030504040204" pitchFamily="34" charset="0"/>
                <a:ea typeface="Verdana" panose="020B0604030504040204" pitchFamily="34" charset="0"/>
              </a:rPr>
              <a:t>six</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ans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qu'elle</a:t>
            </a:r>
            <a:r>
              <a:rPr lang="cs-CZ" kern="50" dirty="0">
                <a:latin typeface="Verdana" panose="020B0604030504040204" pitchFamily="34" charset="0"/>
                <a:ea typeface="Verdana" panose="020B0604030504040204" pitchFamily="34" charset="0"/>
              </a:rPr>
              <a:t> perd </a:t>
            </a:r>
            <a:r>
              <a:rPr lang="fr-FR" kern="50" dirty="0" smtClean="0">
                <a:latin typeface="Verdana" panose="020B0604030504040204" pitchFamily="34" charset="0"/>
                <a:ea typeface="Verdana" panose="020B0604030504040204" pitchFamily="34" charset="0"/>
              </a:rPr>
              <a:t>en chemin</a:t>
            </a:r>
            <a:r>
              <a:rPr lang="cs-CZ" kern="50" dirty="0" smtClean="0">
                <a:latin typeface="Verdana" panose="020B0604030504040204" pitchFamily="34" charset="0"/>
                <a:ea typeface="Verdana" panose="020B0604030504040204" pitchFamily="34" charset="0"/>
              </a:rPr>
              <a:t>) </a:t>
            </a:r>
            <a:r>
              <a:rPr lang="cs-CZ" kern="50" dirty="0">
                <a:latin typeface="Verdana" panose="020B0604030504040204" pitchFamily="34" charset="0"/>
                <a:ea typeface="Verdana" panose="020B0604030504040204" pitchFamily="34" charset="0"/>
              </a:rPr>
              <a:t>et </a:t>
            </a:r>
            <a:r>
              <a:rPr lang="cs-CZ" kern="50" dirty="0" err="1">
                <a:latin typeface="Verdana" panose="020B0604030504040204" pitchFamily="34" charset="0"/>
                <a:ea typeface="Verdana" panose="020B0604030504040204" pitchFamily="34" charset="0"/>
              </a:rPr>
              <a:t>d'une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amie</a:t>
            </a:r>
            <a:r>
              <a:rPr lang="cs-CZ" kern="50" dirty="0">
                <a:latin typeface="Verdana" panose="020B0604030504040204" pitchFamily="34" charset="0"/>
                <a:ea typeface="Verdana" panose="020B0604030504040204" pitchFamily="34" charset="0"/>
              </a:rPr>
              <a:t> à qui </a:t>
            </a:r>
            <a:r>
              <a:rPr lang="cs-CZ" kern="50" dirty="0" err="1">
                <a:latin typeface="Verdana" panose="020B0604030504040204" pitchFamily="34" charset="0"/>
                <a:ea typeface="Verdana" panose="020B0604030504040204" pitchFamily="34" charset="0"/>
              </a:rPr>
              <a:t>elle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parle</a:t>
            </a:r>
            <a:r>
              <a:rPr lang="cs-CZ" kern="50" dirty="0">
                <a:latin typeface="Verdana" panose="020B0604030504040204" pitchFamily="34" charset="0"/>
                <a:ea typeface="Verdana" panose="020B0604030504040204" pitchFamily="34" charset="0"/>
              </a:rPr>
              <a:t>.</a:t>
            </a:r>
            <a:endParaRPr lang="fr-FR" sz="2800" kern="50" dirty="0">
              <a:latin typeface="Verdana" panose="020B0604030504040204" pitchFamily="34" charset="0"/>
              <a:ea typeface="Verdana" panose="020B0604030504040204" pitchFamily="34" charset="0"/>
            </a:endParaRPr>
          </a:p>
          <a:p>
            <a:pPr>
              <a:spcAft>
                <a:spcPts val="0"/>
              </a:spcAft>
            </a:pPr>
            <a:r>
              <a:rPr lang="cs-CZ" kern="50" dirty="0">
                <a:latin typeface="Verdana" panose="020B0604030504040204" pitchFamily="34" charset="0"/>
                <a:ea typeface="Verdana" panose="020B0604030504040204" pitchFamily="34" charset="0"/>
              </a:rPr>
              <a:t>38 </a:t>
            </a:r>
            <a:r>
              <a:rPr lang="cs-CZ" kern="50" dirty="0" err="1">
                <a:latin typeface="Verdana" panose="020B0604030504040204" pitchFamily="34" charset="0"/>
                <a:ea typeface="Verdana" panose="020B0604030504040204" pitchFamily="34" charset="0"/>
              </a:rPr>
              <a:t>séquences</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monologues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où</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elle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parle</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sa</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vie</a:t>
            </a:r>
            <a:r>
              <a:rPr lang="cs-CZ" kern="50" dirty="0">
                <a:latin typeface="Verdana" panose="020B0604030504040204" pitchFamily="34" charset="0"/>
                <a:ea typeface="Verdana" panose="020B0604030504040204" pitchFamily="34" charset="0"/>
              </a:rPr>
              <a:t> et de ses </a:t>
            </a:r>
            <a:r>
              <a:rPr lang="cs-CZ" kern="50" dirty="0" err="1">
                <a:latin typeface="Verdana" panose="020B0604030504040204" pitchFamily="34" charset="0"/>
                <a:ea typeface="Verdana" panose="020B0604030504040204" pitchFamily="34" charset="0"/>
              </a:rPr>
              <a:t>opinions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sur</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le</a:t>
            </a:r>
            <a:r>
              <a:rPr lang="cs-CZ" kern="50" dirty="0">
                <a:latin typeface="Verdana" panose="020B0604030504040204" pitchFamily="34" charset="0"/>
                <a:ea typeface="Verdana" panose="020B0604030504040204" pitchFamily="34" charset="0"/>
              </a:rPr>
              <a:t> monde (</a:t>
            </a:r>
            <a:r>
              <a:rPr lang="cs-CZ" kern="50" dirty="0" err="1">
                <a:latin typeface="Verdana" panose="020B0604030504040204" pitchFamily="34" charset="0"/>
                <a:ea typeface="Verdana" panose="020B0604030504040204" pitchFamily="34" charset="0"/>
              </a:rPr>
              <a:t>politique</a:t>
            </a:r>
            <a:r>
              <a:rPr lang="cs-CZ" kern="50" dirty="0">
                <a:latin typeface="Verdana" panose="020B0604030504040204" pitchFamily="34" charset="0"/>
                <a:ea typeface="Verdana" panose="020B0604030504040204" pitchFamily="34" charset="0"/>
              </a:rPr>
              <a:t>, </a:t>
            </a:r>
            <a:r>
              <a:rPr lang="cs-CZ" kern="50" dirty="0" err="1" smtClean="0">
                <a:latin typeface="Verdana" panose="020B0604030504040204" pitchFamily="34" charset="0"/>
                <a:ea typeface="Verdana" panose="020B0604030504040204" pitchFamily="34" charset="0"/>
              </a:rPr>
              <a:t>Église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immigration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homosexualité</a:t>
            </a:r>
            <a:r>
              <a:rPr lang="cs-CZ" kern="50" dirty="0">
                <a:latin typeface="Verdana" panose="020B0604030504040204" pitchFamily="34" charset="0"/>
                <a:ea typeface="Verdana" panose="020B0604030504040204" pitchFamily="34" charset="0"/>
              </a:rPr>
              <a:t>)</a:t>
            </a:r>
            <a:endParaRPr lang="fr-FR" sz="2800" kern="50" dirty="0">
              <a:latin typeface="Verdana" panose="020B0604030504040204" pitchFamily="34" charset="0"/>
              <a:ea typeface="Verdana" panose="020B0604030504040204" pitchFamily="34" charset="0"/>
            </a:endParaRPr>
          </a:p>
          <a:p>
            <a:pPr>
              <a:spcAft>
                <a:spcPts val="0"/>
              </a:spcAft>
            </a:pPr>
            <a:r>
              <a:rPr lang="cs-CZ" kern="50" dirty="0">
                <a:latin typeface="Verdana" panose="020B0604030504040204" pitchFamily="34" charset="0"/>
                <a:ea typeface="Verdana" panose="020B0604030504040204" pitchFamily="34" charset="0"/>
              </a:rPr>
              <a:t>Elle </a:t>
            </a:r>
            <a:r>
              <a:rPr lang="cs-CZ" kern="50" dirty="0" err="1">
                <a:latin typeface="Verdana" panose="020B0604030504040204" pitchFamily="34" charset="0"/>
                <a:ea typeface="Verdana" panose="020B0604030504040204" pitchFamily="34" charset="0"/>
              </a:rPr>
              <a:t>inonde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spectateur</a:t>
            </a:r>
            <a:r>
              <a:rPr lang="cs-CZ" kern="50" dirty="0">
                <a:latin typeface="Verdana" panose="020B0604030504040204" pitchFamily="34" charset="0"/>
                <a:ea typeface="Verdana" panose="020B0604030504040204" pitchFamily="34" charset="0"/>
              </a:rPr>
              <a:t> de ses </a:t>
            </a:r>
            <a:r>
              <a:rPr lang="cs-CZ" kern="50" dirty="0" err="1">
                <a:latin typeface="Verdana" panose="020B0604030504040204" pitchFamily="34" charset="0"/>
                <a:ea typeface="Verdana" panose="020B0604030504040204" pitchFamily="34" charset="0"/>
              </a:rPr>
              <a:t>phrases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interminables</a:t>
            </a:r>
            <a:r>
              <a:rPr lang="cs-CZ" kern="50" dirty="0">
                <a:latin typeface="Verdana" panose="020B0604030504040204" pitchFamily="34" charset="0"/>
                <a:ea typeface="Verdana" panose="020B0604030504040204" pitchFamily="34" charset="0"/>
              </a:rPr>
              <a:t>.</a:t>
            </a:r>
            <a:endParaRPr lang="fr-FR" sz="2800" kern="50" dirty="0">
              <a:latin typeface="Verdana" panose="020B0604030504040204" pitchFamily="34" charset="0"/>
              <a:ea typeface="Verdana" panose="020B0604030504040204" pitchFamily="34" charset="0"/>
            </a:endParaRPr>
          </a:p>
          <a:p>
            <a:pPr>
              <a:spcAft>
                <a:spcPts val="0"/>
              </a:spcAft>
            </a:pPr>
            <a:r>
              <a:rPr lang="cs-CZ" kern="50" dirty="0" smtClean="0">
                <a:latin typeface="Verdana" panose="020B0604030504040204" pitchFamily="34" charset="0"/>
                <a:ea typeface="Verdana" panose="020B0604030504040204" pitchFamily="34" charset="0"/>
              </a:rPr>
              <a:t>À </a:t>
            </a:r>
            <a:r>
              <a:rPr lang="cs-CZ" kern="50" dirty="0">
                <a:latin typeface="Verdana" panose="020B0604030504040204" pitchFamily="34" charset="0"/>
                <a:ea typeface="Verdana" panose="020B0604030504040204" pitchFamily="34" charset="0"/>
              </a:rPr>
              <a:t>la </a:t>
            </a:r>
            <a:r>
              <a:rPr lang="cs-CZ" kern="50" dirty="0" err="1">
                <a:latin typeface="Verdana" panose="020B0604030504040204" pitchFamily="34" charset="0"/>
                <a:ea typeface="Verdana" panose="020B0604030504040204" pitchFamily="34" charset="0"/>
              </a:rPr>
              <a:t>fois</a:t>
            </a:r>
            <a:r>
              <a:rPr lang="cs-CZ" kern="50" dirty="0">
                <a:latin typeface="Verdana" panose="020B0604030504040204" pitchFamily="34" charset="0"/>
                <a:ea typeface="Verdana" panose="020B0604030504040204" pitchFamily="34" charset="0"/>
              </a:rPr>
              <a:t> </a:t>
            </a:r>
            <a:r>
              <a:rPr lang="cs-CZ" kern="50" dirty="0" smtClean="0">
                <a:latin typeface="Verdana" panose="020B0604030504040204" pitchFamily="34" charset="0"/>
                <a:ea typeface="Verdana" panose="020B0604030504040204" pitchFamily="34" charset="0"/>
              </a:rPr>
              <a:t>primitive</a:t>
            </a:r>
            <a:r>
              <a:rPr lang="fr-FR" kern="50" dirty="0" smtClean="0">
                <a:latin typeface="Verdana" panose="020B0604030504040204" pitchFamily="34" charset="0"/>
                <a:ea typeface="Verdana" panose="020B0604030504040204" pitchFamily="34" charset="0"/>
              </a:rPr>
              <a:t>, </a:t>
            </a:r>
            <a:r>
              <a:rPr lang="cs-CZ" kern="50" dirty="0" err="1" smtClean="0">
                <a:latin typeface="Verdana" panose="020B0604030504040204" pitchFamily="34" charset="0"/>
                <a:ea typeface="Verdana" panose="020B0604030504040204" pitchFamily="34" charset="0"/>
              </a:rPr>
              <a:t>grossière</a:t>
            </a:r>
            <a:r>
              <a:rPr lang="cs-CZ" kern="50" dirty="0" smtClean="0">
                <a:latin typeface="Verdana" panose="020B0604030504040204" pitchFamily="34" charset="0"/>
                <a:ea typeface="Verdana" panose="020B0604030504040204" pitchFamily="34" charset="0"/>
              </a:rPr>
              <a:t> et </a:t>
            </a:r>
            <a:r>
              <a:rPr lang="cs-CZ" kern="50" dirty="0" err="1">
                <a:latin typeface="Verdana" panose="020B0604030504040204" pitchFamily="34" charset="0"/>
                <a:ea typeface="Verdana" panose="020B0604030504040204" pitchFamily="34" charset="0"/>
              </a:rPr>
              <a:t>attachante</a:t>
            </a:r>
            <a:r>
              <a:rPr lang="cs-CZ" kern="50" dirty="0">
                <a:latin typeface="Verdana" panose="020B0604030504040204" pitchFamily="34" charset="0"/>
                <a:ea typeface="Verdana" panose="020B0604030504040204" pitchFamily="34" charset="0"/>
              </a:rPr>
              <a:t> par </a:t>
            </a:r>
            <a:r>
              <a:rPr lang="cs-CZ" kern="50" dirty="0" err="1">
                <a:latin typeface="Verdana" panose="020B0604030504040204" pitchFamily="34" charset="0"/>
                <a:ea typeface="Verdana" panose="020B0604030504040204" pitchFamily="34" charset="0"/>
              </a:rPr>
              <a:t>sa</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sincérité</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d'un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être</a:t>
            </a:r>
            <a:r>
              <a:rPr lang="cs-CZ" kern="50" dirty="0">
                <a:latin typeface="Verdana" panose="020B0604030504040204" pitchFamily="34" charset="0"/>
                <a:ea typeface="Verdana" panose="020B0604030504040204" pitchFamily="34" charset="0"/>
              </a:rPr>
              <a:t> au </a:t>
            </a:r>
            <a:endParaRPr lang="fr-FR" kern="50" dirty="0" smtClean="0">
              <a:latin typeface="Verdana" panose="020B0604030504040204" pitchFamily="34" charset="0"/>
              <a:ea typeface="Verdana" panose="020B0604030504040204" pitchFamily="34" charset="0"/>
            </a:endParaRPr>
          </a:p>
          <a:p>
            <a:pPr>
              <a:spcAft>
                <a:spcPts val="0"/>
              </a:spcAft>
            </a:pPr>
            <a:r>
              <a:rPr lang="cs-CZ" kern="50" dirty="0" err="1" smtClean="0">
                <a:latin typeface="Verdana" panose="020B0604030504040204" pitchFamily="34" charset="0"/>
                <a:ea typeface="Verdana" panose="020B0604030504040204" pitchFamily="34" charset="0"/>
              </a:rPr>
              <a:t>bout</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du</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rouleau</a:t>
            </a:r>
            <a:r>
              <a:rPr lang="cs-CZ" kern="50" dirty="0" smtClean="0">
                <a:latin typeface="Verdana" panose="020B0604030504040204" pitchFamily="34" charset="0"/>
                <a:ea typeface="Verdana" panose="020B0604030504040204" pitchFamily="34" charset="0"/>
              </a:rPr>
              <a:t>.</a:t>
            </a:r>
            <a:endParaRPr lang="fr-FR" kern="50" dirty="0" smtClean="0">
              <a:latin typeface="Verdana" panose="020B0604030504040204" pitchFamily="34" charset="0"/>
              <a:ea typeface="Verdana" panose="020B0604030504040204" pitchFamily="34" charset="0"/>
            </a:endParaRPr>
          </a:p>
          <a:p>
            <a:pPr>
              <a:spcAft>
                <a:spcPts val="0"/>
              </a:spcAft>
            </a:pPr>
            <a:endParaRPr lang="fr-FR" sz="2800" kern="50" dirty="0">
              <a:effectLst/>
              <a:latin typeface="Verdana" panose="020B0604030504040204" pitchFamily="34" charset="0"/>
              <a:ea typeface="Verdana" panose="020B0604030504040204" pitchFamily="34" charset="0"/>
            </a:endParaRPr>
          </a:p>
          <a:p>
            <a:pPr>
              <a:spcAft>
                <a:spcPts val="0"/>
              </a:spcAft>
            </a:pPr>
            <a:r>
              <a:rPr lang="fr-FR" kern="50" dirty="0">
                <a:latin typeface="Verdana" panose="020B0604030504040204" pitchFamily="34" charset="0"/>
                <a:ea typeface="Verdana" panose="020B0604030504040204" pitchFamily="34" charset="0"/>
                <a:hlinkClick r:id="rId2"/>
              </a:rPr>
              <a:t>https://</a:t>
            </a:r>
            <a:r>
              <a:rPr lang="fr-FR" kern="50" dirty="0" smtClean="0">
                <a:latin typeface="Verdana" panose="020B0604030504040204" pitchFamily="34" charset="0"/>
                <a:ea typeface="Verdana" panose="020B0604030504040204" pitchFamily="34" charset="0"/>
                <a:hlinkClick r:id="rId2"/>
              </a:rPr>
              <a:t>www.youtube.com/watch?v=LoDtaaex_Bo</a:t>
            </a:r>
            <a:r>
              <a:rPr lang="fr-FR" kern="50" dirty="0" smtClean="0">
                <a:latin typeface="Verdana" panose="020B0604030504040204" pitchFamily="34" charset="0"/>
                <a:ea typeface="Verdana" panose="020B0604030504040204" pitchFamily="34" charset="0"/>
              </a:rPr>
              <a:t> </a:t>
            </a:r>
            <a:endParaRPr lang="fr-FR" kern="50" dirty="0">
              <a:effectLst/>
              <a:latin typeface="Verdana" panose="020B0604030504040204" pitchFamily="34" charset="0"/>
              <a:ea typeface="Verdana" panose="020B0604030504040204" pitchFamily="34" charset="0"/>
            </a:endParaRPr>
          </a:p>
        </p:txBody>
      </p:sp>
      <p:pic>
        <p:nvPicPr>
          <p:cNvPr id="5" name="Obrázek 4"/>
          <p:cNvPicPr>
            <a:picLocks noChangeAspect="1"/>
          </p:cNvPicPr>
          <p:nvPr/>
        </p:nvPicPr>
        <p:blipFill>
          <a:blip r:embed="rId3"/>
          <a:stretch>
            <a:fillRect/>
          </a:stretch>
        </p:blipFill>
        <p:spPr>
          <a:xfrm>
            <a:off x="9847062" y="3084853"/>
            <a:ext cx="2159111" cy="3606985"/>
          </a:xfrm>
          <a:prstGeom prst="rect">
            <a:avLst/>
          </a:prstGeom>
        </p:spPr>
      </p:pic>
      <p:pic>
        <p:nvPicPr>
          <p:cNvPr id="6" name="Obrázek 5"/>
          <p:cNvPicPr>
            <a:picLocks noChangeAspect="1"/>
          </p:cNvPicPr>
          <p:nvPr/>
        </p:nvPicPr>
        <p:blipFill rotWithShape="1">
          <a:blip r:embed="rId4"/>
          <a:srcRect r="13991"/>
          <a:stretch/>
        </p:blipFill>
        <p:spPr>
          <a:xfrm>
            <a:off x="6899564" y="3586081"/>
            <a:ext cx="2706255" cy="3105757"/>
          </a:xfrm>
          <a:prstGeom prst="rect">
            <a:avLst/>
          </a:prstGeom>
        </p:spPr>
      </p:pic>
      <p:pic>
        <p:nvPicPr>
          <p:cNvPr id="7" name="Obrázek 6"/>
          <p:cNvPicPr>
            <a:picLocks noChangeAspect="1"/>
          </p:cNvPicPr>
          <p:nvPr/>
        </p:nvPicPr>
        <p:blipFill rotWithShape="1">
          <a:blip r:embed="rId5"/>
          <a:srcRect r="42390"/>
          <a:stretch/>
        </p:blipFill>
        <p:spPr>
          <a:xfrm>
            <a:off x="4912756" y="4432598"/>
            <a:ext cx="1745565" cy="2259240"/>
          </a:xfrm>
          <a:prstGeom prst="rect">
            <a:avLst/>
          </a:prstGeom>
        </p:spPr>
      </p:pic>
      <p:pic>
        <p:nvPicPr>
          <p:cNvPr id="8" name="Obrázek 7"/>
          <p:cNvPicPr>
            <a:picLocks noChangeAspect="1"/>
          </p:cNvPicPr>
          <p:nvPr/>
        </p:nvPicPr>
        <p:blipFill rotWithShape="1">
          <a:blip r:embed="rId6"/>
          <a:srcRect r="28197"/>
          <a:stretch/>
        </p:blipFill>
        <p:spPr>
          <a:xfrm>
            <a:off x="3406131" y="4802476"/>
            <a:ext cx="1265382" cy="1889362"/>
          </a:xfrm>
          <a:prstGeom prst="rect">
            <a:avLst/>
          </a:prstGeom>
        </p:spPr>
      </p:pic>
    </p:spTree>
    <p:extLst>
      <p:ext uri="{BB962C8B-B14F-4D97-AF65-F5344CB8AC3E}">
        <p14:creationId xmlns:p14="http://schemas.microsoft.com/office/powerpoint/2010/main" val="40151299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5636" y="584859"/>
            <a:ext cx="11499273" cy="2185214"/>
          </a:xfrm>
          <a:prstGeom prst="rect">
            <a:avLst/>
          </a:prstGeom>
          <a:solidFill>
            <a:schemeClr val="tx1"/>
          </a:solidFill>
        </p:spPr>
        <p:txBody>
          <a:bodyPr wrap="square">
            <a:spAutoFit/>
          </a:bodyPr>
          <a:lstStyle/>
          <a:p>
            <a:pPr algn="just">
              <a:spcAft>
                <a:spcPts val="0"/>
              </a:spcAft>
            </a:pPr>
            <a:r>
              <a:rPr lang="cs-CZ" kern="50" dirty="0" smtClean="0">
                <a:solidFill>
                  <a:schemeClr val="bg1"/>
                </a:solidFill>
                <a:latin typeface="Verdana" panose="020B0604030504040204" pitchFamily="34" charset="0"/>
                <a:ea typeface="Verdana" panose="020B0604030504040204" pitchFamily="34" charset="0"/>
              </a:rPr>
              <a:t>À </a:t>
            </a:r>
            <a:r>
              <a:rPr lang="cs-CZ" kern="50" dirty="0" err="1">
                <a:solidFill>
                  <a:schemeClr val="bg1"/>
                </a:solidFill>
                <a:latin typeface="Verdana" panose="020B0604030504040204" pitchFamily="34" charset="0"/>
                <a:ea typeface="Verdana" panose="020B0604030504040204" pitchFamily="34" charset="0"/>
              </a:rPr>
              <a:t>partir</a:t>
            </a:r>
            <a:r>
              <a:rPr lang="cs-CZ" kern="50" dirty="0">
                <a:solidFill>
                  <a:schemeClr val="bg1"/>
                </a:solidFill>
                <a:latin typeface="Verdana" panose="020B0604030504040204" pitchFamily="34" charset="0"/>
                <a:ea typeface="Verdana" panose="020B0604030504040204" pitchFamily="34" charset="0"/>
              </a:rPr>
              <a:t> de </a:t>
            </a:r>
            <a:r>
              <a:rPr lang="cs-CZ" kern="50" dirty="0" smtClean="0">
                <a:solidFill>
                  <a:schemeClr val="bg1"/>
                </a:solidFill>
                <a:latin typeface="Verdana" panose="020B0604030504040204" pitchFamily="34" charset="0"/>
                <a:ea typeface="Verdana" panose="020B0604030504040204" pitchFamily="34" charset="0"/>
              </a:rPr>
              <a:t>1978</a:t>
            </a:r>
            <a:r>
              <a:rPr lang="fr-FR" kern="50" dirty="0" smtClean="0">
                <a:solidFill>
                  <a:schemeClr val="bg1"/>
                </a:solidFill>
                <a:latin typeface="Verdana" panose="020B0604030504040204" pitchFamily="34" charset="0"/>
                <a:ea typeface="Verdana" panose="020B0604030504040204" pitchFamily="34" charset="0"/>
              </a:rPr>
              <a:t> </a:t>
            </a:r>
            <a:r>
              <a:rPr lang="cs-CZ" kern="50" dirty="0" smtClean="0">
                <a:solidFill>
                  <a:schemeClr val="bg1"/>
                </a:solidFill>
                <a:latin typeface="Verdana" panose="020B0604030504040204" pitchFamily="34" charset="0"/>
                <a:ea typeface="Verdana" panose="020B0604030504040204" pitchFamily="34" charset="0"/>
              </a:rPr>
              <a:t>: </a:t>
            </a:r>
            <a:r>
              <a:rPr lang="cs-CZ" b="1" i="1" kern="50" dirty="0" err="1">
                <a:solidFill>
                  <a:schemeClr val="bg1"/>
                </a:solidFill>
                <a:latin typeface="Verdana" panose="020B0604030504040204" pitchFamily="34" charset="0"/>
                <a:ea typeface="Verdana" panose="020B0604030504040204" pitchFamily="34" charset="0"/>
              </a:rPr>
              <a:t>Chroniques</a:t>
            </a:r>
            <a:r>
              <a:rPr lang="cs-CZ" b="1" i="1" kern="50" dirty="0">
                <a:solidFill>
                  <a:schemeClr val="bg1"/>
                </a:solidFill>
                <a:latin typeface="Verdana" panose="020B0604030504040204" pitchFamily="34" charset="0"/>
                <a:ea typeface="Verdana" panose="020B0604030504040204" pitchFamily="34" charset="0"/>
              </a:rPr>
              <a:t> </a:t>
            </a:r>
            <a:r>
              <a:rPr lang="cs-CZ" b="1" i="1" kern="50" dirty="0" err="1">
                <a:solidFill>
                  <a:schemeClr val="bg1"/>
                </a:solidFill>
                <a:latin typeface="Verdana" panose="020B0604030504040204" pitchFamily="34" charset="0"/>
                <a:ea typeface="Verdana" panose="020B0604030504040204" pitchFamily="34" charset="0"/>
              </a:rPr>
              <a:t>du</a:t>
            </a:r>
            <a:r>
              <a:rPr lang="cs-CZ" b="1" i="1" kern="50" dirty="0">
                <a:solidFill>
                  <a:schemeClr val="bg1"/>
                </a:solidFill>
                <a:latin typeface="Verdana" panose="020B0604030504040204" pitchFamily="34" charset="0"/>
                <a:ea typeface="Verdana" panose="020B0604030504040204" pitchFamily="34" charset="0"/>
              </a:rPr>
              <a:t> </a:t>
            </a:r>
            <a:r>
              <a:rPr lang="cs-CZ" b="1" i="1" kern="50" dirty="0" err="1">
                <a:solidFill>
                  <a:schemeClr val="bg1"/>
                </a:solidFill>
                <a:latin typeface="Verdana" panose="020B0604030504040204" pitchFamily="34" charset="0"/>
                <a:ea typeface="Verdana" panose="020B0604030504040204" pitchFamily="34" charset="0"/>
              </a:rPr>
              <a:t>Plateau</a:t>
            </a:r>
            <a:r>
              <a:rPr lang="cs-CZ" b="1" i="1" kern="50" dirty="0">
                <a:solidFill>
                  <a:schemeClr val="bg1"/>
                </a:solidFill>
                <a:latin typeface="Verdana" panose="020B0604030504040204" pitchFamily="34" charset="0"/>
                <a:ea typeface="Verdana" panose="020B0604030504040204" pitchFamily="34" charset="0"/>
              </a:rPr>
              <a:t> </a:t>
            </a:r>
            <a:r>
              <a:rPr lang="cs-CZ" b="1" i="1" kern="50" dirty="0" err="1" smtClean="0">
                <a:solidFill>
                  <a:schemeClr val="bg1"/>
                </a:solidFill>
                <a:latin typeface="Verdana" panose="020B0604030504040204" pitchFamily="34" charset="0"/>
                <a:ea typeface="Verdana" panose="020B0604030504040204" pitchFamily="34" charset="0"/>
              </a:rPr>
              <a:t>Mont-Royal</a:t>
            </a:r>
            <a:endParaRPr lang="fr-FR" b="1" i="1" kern="50" dirty="0" smtClean="0">
              <a:solidFill>
                <a:schemeClr val="bg1"/>
              </a:solidFill>
              <a:latin typeface="Verdana" panose="020B0604030504040204" pitchFamily="34" charset="0"/>
              <a:ea typeface="Verdana" panose="020B0604030504040204" pitchFamily="34" charset="0"/>
            </a:endParaRPr>
          </a:p>
          <a:p>
            <a:pPr algn="just">
              <a:spcAft>
                <a:spcPts val="0"/>
              </a:spcAft>
            </a:pPr>
            <a:endParaRPr lang="fr-FR" sz="2800" kern="50" dirty="0">
              <a:solidFill>
                <a:schemeClr val="bg1"/>
              </a:solidFill>
              <a:latin typeface="Verdana" panose="020B0604030504040204" pitchFamily="34" charset="0"/>
              <a:ea typeface="Verdana" panose="020B0604030504040204" pitchFamily="34" charset="0"/>
            </a:endParaRPr>
          </a:p>
          <a:p>
            <a:pPr algn="just">
              <a:spcAft>
                <a:spcPts val="0"/>
              </a:spcAft>
            </a:pPr>
            <a:r>
              <a:rPr lang="fr-FR" kern="50" dirty="0" smtClean="0">
                <a:solidFill>
                  <a:schemeClr val="bg1"/>
                </a:solidFill>
                <a:latin typeface="Verdana" panose="020B0604030504040204" pitchFamily="34" charset="0"/>
                <a:ea typeface="Verdana" panose="020B0604030504040204" pitchFamily="34" charset="0"/>
              </a:rPr>
              <a:t>Le projet </a:t>
            </a:r>
            <a:r>
              <a:rPr lang="fr-FR" kern="50" dirty="0">
                <a:solidFill>
                  <a:schemeClr val="bg1"/>
                </a:solidFill>
                <a:latin typeface="Verdana" panose="020B0604030504040204" pitchFamily="34" charset="0"/>
                <a:ea typeface="Verdana" panose="020B0604030504040204" pitchFamily="34" charset="0"/>
              </a:rPr>
              <a:t>colossal de </a:t>
            </a:r>
            <a:r>
              <a:rPr lang="fr-FR" kern="50" dirty="0" smtClean="0">
                <a:solidFill>
                  <a:schemeClr val="bg1"/>
                </a:solidFill>
                <a:latin typeface="Verdana" panose="020B0604030504040204" pitchFamily="34" charset="0"/>
                <a:ea typeface="Verdana" panose="020B0604030504040204" pitchFamily="34" charset="0"/>
              </a:rPr>
              <a:t>rédiger, en joual, une </a:t>
            </a:r>
            <a:r>
              <a:rPr lang="fr-FR" kern="50" dirty="0">
                <a:solidFill>
                  <a:schemeClr val="bg1"/>
                </a:solidFill>
                <a:latin typeface="Verdana" panose="020B0604030504040204" pitchFamily="34" charset="0"/>
                <a:ea typeface="Verdana" panose="020B0604030504040204" pitchFamily="34" charset="0"/>
              </a:rPr>
              <a:t>sorte de </a:t>
            </a:r>
            <a:r>
              <a:rPr lang="fr-FR" i="1" kern="50" dirty="0">
                <a:solidFill>
                  <a:schemeClr val="bg1"/>
                </a:solidFill>
                <a:latin typeface="Verdana" panose="020B0604030504040204" pitchFamily="34" charset="0"/>
                <a:ea typeface="Verdana" panose="020B0604030504040204" pitchFamily="34" charset="0"/>
              </a:rPr>
              <a:t>Comédie humaine </a:t>
            </a:r>
            <a:r>
              <a:rPr lang="fr-FR" kern="50" dirty="0">
                <a:solidFill>
                  <a:schemeClr val="bg1"/>
                </a:solidFill>
                <a:latin typeface="Verdana" panose="020B0604030504040204" pitchFamily="34" charset="0"/>
                <a:ea typeface="Verdana" panose="020B0604030504040204" pitchFamily="34" charset="0"/>
              </a:rPr>
              <a:t>à la Balzac. </a:t>
            </a:r>
            <a:endParaRPr lang="fr-FR" kern="50" dirty="0" smtClean="0">
              <a:solidFill>
                <a:schemeClr val="bg1"/>
              </a:solidFill>
              <a:latin typeface="Verdana" panose="020B0604030504040204" pitchFamily="34" charset="0"/>
              <a:ea typeface="Verdana" panose="020B0604030504040204" pitchFamily="34" charset="0"/>
            </a:endParaRPr>
          </a:p>
          <a:p>
            <a:pPr algn="just">
              <a:spcAft>
                <a:spcPts val="0"/>
              </a:spcAft>
            </a:pPr>
            <a:r>
              <a:rPr lang="fr-FR" kern="50" dirty="0" smtClean="0">
                <a:solidFill>
                  <a:schemeClr val="bg1"/>
                </a:solidFill>
                <a:latin typeface="Verdana" panose="020B0604030504040204" pitchFamily="34" charset="0"/>
                <a:ea typeface="Verdana" panose="020B0604030504040204" pitchFamily="34" charset="0"/>
              </a:rPr>
              <a:t>Les innombrables romans de Tremblay se passent </a:t>
            </a:r>
            <a:r>
              <a:rPr lang="fr-FR" kern="50" dirty="0">
                <a:solidFill>
                  <a:schemeClr val="bg1"/>
                </a:solidFill>
                <a:latin typeface="Verdana" panose="020B0604030504040204" pitchFamily="34" charset="0"/>
                <a:ea typeface="Verdana" panose="020B0604030504040204" pitchFamily="34" charset="0"/>
              </a:rPr>
              <a:t>presqu’exclusivement dans un quartier de Montréal qui porte le nom de Plateau Mont Royal et dont les habitants (femmes de ménage, petits commerçants, prostituées, artistes, buveurs professionnels, etc.) ne cessent de gloser leur vie médiocre dans une langue </a:t>
            </a:r>
            <a:r>
              <a:rPr lang="fr-FR" kern="50" dirty="0" smtClean="0">
                <a:solidFill>
                  <a:schemeClr val="bg1"/>
                </a:solidFill>
                <a:latin typeface="Verdana" panose="020B0604030504040204" pitchFamily="34" charset="0"/>
                <a:ea typeface="Verdana" panose="020B0604030504040204" pitchFamily="34" charset="0"/>
              </a:rPr>
              <a:t>savoureuse</a:t>
            </a:r>
            <a:r>
              <a:rPr lang="fr-FR" kern="50" dirty="0">
                <a:solidFill>
                  <a:schemeClr val="bg1"/>
                </a:solidFill>
                <a:latin typeface="Verdana" panose="020B0604030504040204" pitchFamily="34" charset="0"/>
                <a:ea typeface="Verdana" panose="020B0604030504040204" pitchFamily="34" charset="0"/>
              </a:rPr>
              <a:t>.</a:t>
            </a:r>
            <a:endParaRPr lang="fr-FR" sz="2800" kern="50" dirty="0">
              <a:solidFill>
                <a:schemeClr val="bg1"/>
              </a:solidFill>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r="39060"/>
          <a:stretch/>
        </p:blipFill>
        <p:spPr>
          <a:xfrm>
            <a:off x="415636" y="2973438"/>
            <a:ext cx="2263871" cy="3645087"/>
          </a:xfrm>
          <a:prstGeom prst="rect">
            <a:avLst/>
          </a:prstGeom>
        </p:spPr>
      </p:pic>
      <p:pic>
        <p:nvPicPr>
          <p:cNvPr id="4" name="Obrázek 3"/>
          <p:cNvPicPr>
            <a:picLocks noChangeAspect="1"/>
          </p:cNvPicPr>
          <p:nvPr/>
        </p:nvPicPr>
        <p:blipFill rotWithShape="1">
          <a:blip r:embed="rId3"/>
          <a:srcRect r="35089"/>
          <a:stretch/>
        </p:blipFill>
        <p:spPr>
          <a:xfrm>
            <a:off x="2852792" y="2973438"/>
            <a:ext cx="2291864" cy="3683189"/>
          </a:xfrm>
          <a:prstGeom prst="rect">
            <a:avLst/>
          </a:prstGeom>
        </p:spPr>
      </p:pic>
      <p:pic>
        <p:nvPicPr>
          <p:cNvPr id="5" name="Obrázek 4"/>
          <p:cNvPicPr>
            <a:picLocks noChangeAspect="1"/>
          </p:cNvPicPr>
          <p:nvPr/>
        </p:nvPicPr>
        <p:blipFill rotWithShape="1">
          <a:blip r:embed="rId4"/>
          <a:srcRect r="42191"/>
          <a:stretch/>
        </p:blipFill>
        <p:spPr>
          <a:xfrm>
            <a:off x="5317941" y="2973438"/>
            <a:ext cx="2187962" cy="3645087"/>
          </a:xfrm>
          <a:prstGeom prst="rect">
            <a:avLst/>
          </a:prstGeom>
        </p:spPr>
      </p:pic>
      <p:pic>
        <p:nvPicPr>
          <p:cNvPr id="6" name="Obrázek 5"/>
          <p:cNvPicPr>
            <a:picLocks noChangeAspect="1"/>
          </p:cNvPicPr>
          <p:nvPr/>
        </p:nvPicPr>
        <p:blipFill rotWithShape="1">
          <a:blip r:embed="rId5"/>
          <a:srcRect r="44953"/>
          <a:stretch/>
        </p:blipFill>
        <p:spPr>
          <a:xfrm>
            <a:off x="7679188" y="2960737"/>
            <a:ext cx="2216254" cy="3657788"/>
          </a:xfrm>
          <a:prstGeom prst="rect">
            <a:avLst/>
          </a:prstGeom>
        </p:spPr>
      </p:pic>
      <p:pic>
        <p:nvPicPr>
          <p:cNvPr id="7" name="Obrázek 6"/>
          <p:cNvPicPr>
            <a:picLocks noChangeAspect="1"/>
          </p:cNvPicPr>
          <p:nvPr/>
        </p:nvPicPr>
        <p:blipFill>
          <a:blip r:embed="rId6"/>
          <a:stretch>
            <a:fillRect/>
          </a:stretch>
        </p:blipFill>
        <p:spPr>
          <a:xfrm>
            <a:off x="10068727" y="2989313"/>
            <a:ext cx="3422826" cy="3600635"/>
          </a:xfrm>
          <a:prstGeom prst="rect">
            <a:avLst/>
          </a:prstGeom>
        </p:spPr>
      </p:pic>
    </p:spTree>
    <p:extLst>
      <p:ext uri="{BB962C8B-B14F-4D97-AF65-F5344CB8AC3E}">
        <p14:creationId xmlns:p14="http://schemas.microsoft.com/office/powerpoint/2010/main" val="14954462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00A7CC7-A6B6-4A3C-BC33-4384B019A8F0}"/>
              </a:ext>
            </a:extLst>
          </p:cNvPr>
          <p:cNvSpPr txBox="1"/>
          <p:nvPr/>
        </p:nvSpPr>
        <p:spPr>
          <a:xfrm>
            <a:off x="319087" y="671691"/>
            <a:ext cx="11553825" cy="5909310"/>
          </a:xfrm>
          <a:prstGeom prst="rect">
            <a:avLst/>
          </a:prstGeom>
          <a:solidFill>
            <a:schemeClr val="tx1"/>
          </a:solidFill>
        </p:spPr>
        <p:txBody>
          <a:bodyPr wrap="square">
            <a:spAutoFit/>
          </a:bodyPr>
          <a:lstStyle/>
          <a:p>
            <a:pPr algn="just">
              <a:spcAft>
                <a:spcPts val="0"/>
              </a:spcAft>
            </a:pPr>
            <a:r>
              <a:rPr lang="fr-FR" kern="50" dirty="0">
                <a:solidFill>
                  <a:schemeClr val="bg1"/>
                </a:solidFill>
                <a:latin typeface="Verdana" panose="020B0604030504040204" pitchFamily="34" charset="0"/>
                <a:ea typeface="Verdana" panose="020B0604030504040204" pitchFamily="34" charset="0"/>
              </a:rPr>
              <a:t>Question d</a:t>
            </a:r>
            <a:r>
              <a:rPr lang="fr-FR" sz="1800" kern="50" dirty="0">
                <a:solidFill>
                  <a:schemeClr val="bg1"/>
                </a:solidFill>
                <a:effectLst/>
                <a:latin typeface="Verdana" panose="020B0604030504040204" pitchFamily="34" charset="0"/>
                <a:ea typeface="Verdana" panose="020B0604030504040204" pitchFamily="34" charset="0"/>
              </a:rPr>
              <a:t>es années 1960 : </a:t>
            </a:r>
            <a:r>
              <a:rPr lang="fr-FR" kern="50" dirty="0">
                <a:solidFill>
                  <a:schemeClr val="bg1"/>
                </a:solidFill>
                <a:latin typeface="Verdana" panose="020B0604030504040204" pitchFamily="34" charset="0"/>
                <a:ea typeface="Verdana" panose="020B0604030504040204" pitchFamily="34" charset="0"/>
              </a:rPr>
              <a:t>p</a:t>
            </a:r>
            <a:r>
              <a:rPr lang="fr-FR" sz="1800" kern="50" dirty="0">
                <a:solidFill>
                  <a:schemeClr val="bg1"/>
                </a:solidFill>
                <a:effectLst/>
                <a:latin typeface="Verdana" panose="020B0604030504040204" pitchFamily="34" charset="0"/>
                <a:ea typeface="Verdana" panose="020B0604030504040204" pitchFamily="34" charset="0"/>
              </a:rPr>
              <a:t>ourquoi échouons-nous là où les autres communautés linguistiques ont réussi ? </a:t>
            </a:r>
            <a:endParaRPr lang="fr-FR" sz="2800" kern="5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sz="1800" kern="50" dirty="0">
                <a:solidFill>
                  <a:schemeClr val="bg1"/>
                </a:solidFill>
                <a:effectLst/>
                <a:latin typeface="Verdana" panose="020B0604030504040204" pitchFamily="34" charset="0"/>
                <a:ea typeface="Verdana" panose="020B0604030504040204" pitchFamily="34" charset="0"/>
              </a:rPr>
              <a:t>Les pays de l’Amérique du Sud ont depuis longtemps développé leur propre espagnol, les </a:t>
            </a:r>
            <a:r>
              <a:rPr lang="fr-FR" kern="50" dirty="0">
                <a:solidFill>
                  <a:schemeClr val="bg1"/>
                </a:solidFill>
                <a:latin typeface="Verdana" panose="020B0604030504040204" pitchFamily="34" charset="0"/>
                <a:ea typeface="Verdana" panose="020B0604030504040204" pitchFamily="34" charset="0"/>
              </a:rPr>
              <a:t>É</a:t>
            </a:r>
            <a:r>
              <a:rPr lang="fr-FR" sz="1800" kern="50" dirty="0">
                <a:solidFill>
                  <a:schemeClr val="bg1"/>
                </a:solidFill>
                <a:effectLst/>
                <a:latin typeface="Verdana" panose="020B0604030504040204" pitchFamily="34" charset="0"/>
                <a:ea typeface="Verdana" panose="020B0604030504040204" pitchFamily="34" charset="0"/>
              </a:rPr>
              <a:t>tats-Unis se sont émancipés par rapport à la tutelle linguistique anglaise et le Brésil par rapport au portugais, tel qu’il est parlé à Lisbonne. </a:t>
            </a:r>
            <a:endParaRPr lang="fr-FR" sz="2800" kern="5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sz="1800" kern="50" dirty="0">
                <a:solidFill>
                  <a:schemeClr val="bg1"/>
                </a:solidFill>
                <a:effectLst/>
                <a:latin typeface="Verdana" panose="020B0604030504040204" pitchFamily="34" charset="0"/>
                <a:ea typeface="Verdana" panose="020B0604030504040204" pitchFamily="34" charset="0"/>
              </a:rPr>
              <a:t> </a:t>
            </a:r>
            <a:endParaRPr lang="fr-FR" sz="2800" kern="5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kern="50" dirty="0">
                <a:solidFill>
                  <a:schemeClr val="bg1"/>
                </a:solidFill>
                <a:latin typeface="Verdana" panose="020B0604030504040204" pitchFamily="34" charset="0"/>
                <a:ea typeface="Verdana" panose="020B0604030504040204" pitchFamily="34" charset="0"/>
              </a:rPr>
              <a:t>L</a:t>
            </a:r>
            <a:r>
              <a:rPr lang="fr-FR" sz="1800" kern="50" dirty="0">
                <a:solidFill>
                  <a:schemeClr val="bg1"/>
                </a:solidFill>
                <a:effectLst/>
                <a:latin typeface="Verdana" panose="020B0604030504040204" pitchFamily="34" charset="0"/>
                <a:ea typeface="Verdana" panose="020B0604030504040204" pitchFamily="34" charset="0"/>
              </a:rPr>
              <a:t>es pays « américains » ont déjà établi leur propre norme linguistique et leurs auteurs écrivent sans complexes dans cette nouvelle langue qui affiche fièrement ses écarts par rapport à l’ancien modèle.</a:t>
            </a:r>
            <a:endParaRPr lang="fr-FR" sz="2800" kern="5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kern="50" dirty="0">
                <a:solidFill>
                  <a:schemeClr val="bg1"/>
                </a:solidFill>
                <a:latin typeface="Verdana" panose="020B0604030504040204" pitchFamily="34" charset="0"/>
                <a:ea typeface="Verdana" panose="020B0604030504040204" pitchFamily="34" charset="0"/>
              </a:rPr>
              <a:t>x</a:t>
            </a:r>
            <a:endParaRPr lang="fr-FR" sz="2800" kern="5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sz="1800" kern="50" dirty="0">
                <a:solidFill>
                  <a:schemeClr val="bg1"/>
                </a:solidFill>
                <a:effectLst/>
                <a:latin typeface="Verdana" panose="020B0604030504040204" pitchFamily="34" charset="0"/>
                <a:ea typeface="Verdana" panose="020B0604030504040204" pitchFamily="34" charset="0"/>
              </a:rPr>
              <a:t>Au Québec, la situation est beaucoup plus compliquée, car le pays continue à subir une très forte influence des codes linguistique et littéraire français, d’une part, et une certaine fascination pour l’anglais, langue de l’efficacité économique, d’autre part.</a:t>
            </a:r>
            <a:endParaRPr lang="fr-FR" sz="2800" kern="5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cs-CZ" sz="1800" kern="50" dirty="0">
                <a:solidFill>
                  <a:schemeClr val="bg1"/>
                </a:solidFill>
                <a:effectLst/>
                <a:latin typeface="Verdana" panose="020B0604030504040204" pitchFamily="34" charset="0"/>
                <a:ea typeface="Verdana" panose="020B0604030504040204" pitchFamily="34" charset="0"/>
              </a:rPr>
              <a:t> </a:t>
            </a:r>
            <a:endParaRPr lang="fr-FR" sz="2800" kern="5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sz="1800" b="1" kern="50" dirty="0">
                <a:solidFill>
                  <a:schemeClr val="accent1"/>
                </a:solidFill>
                <a:effectLst/>
                <a:latin typeface="Verdana" panose="020B0604030504040204" pitchFamily="34" charset="0"/>
                <a:ea typeface="Verdana" panose="020B0604030504040204" pitchFamily="34" charset="0"/>
              </a:rPr>
              <a:t>Comment alors s’exprimer en français à propos d’une vie et d’une expérience américaines ? </a:t>
            </a:r>
          </a:p>
          <a:p>
            <a:pPr algn="just">
              <a:spcAft>
                <a:spcPts val="0"/>
              </a:spcAft>
            </a:pPr>
            <a:endParaRPr lang="fr-FR" sz="1800" kern="5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sz="1800" kern="50" dirty="0">
                <a:solidFill>
                  <a:schemeClr val="bg1"/>
                </a:solidFill>
                <a:effectLst/>
                <a:latin typeface="Verdana" panose="020B0604030504040204" pitchFamily="34" charset="0"/>
                <a:ea typeface="Verdana" panose="020B0604030504040204" pitchFamily="34" charset="0"/>
              </a:rPr>
              <a:t>1) Auteurs qui s’inspirent de la culture québécoise sur le plan thématique, mais </a:t>
            </a:r>
            <a:r>
              <a:rPr lang="fr-FR" sz="1800" kern="50" dirty="0" smtClean="0">
                <a:solidFill>
                  <a:schemeClr val="bg1"/>
                </a:solidFill>
                <a:effectLst/>
                <a:latin typeface="Verdana" panose="020B0604030504040204" pitchFamily="34" charset="0"/>
                <a:ea typeface="Verdana" panose="020B0604030504040204" pitchFamily="34" charset="0"/>
              </a:rPr>
              <a:t>qui écrivent </a:t>
            </a:r>
            <a:r>
              <a:rPr lang="fr-FR" sz="1800" kern="50" dirty="0">
                <a:solidFill>
                  <a:schemeClr val="bg1"/>
                </a:solidFill>
                <a:effectLst/>
                <a:latin typeface="Verdana" panose="020B0604030504040204" pitchFamily="34" charset="0"/>
                <a:ea typeface="Verdana" panose="020B0604030504040204" pitchFamily="34" charset="0"/>
              </a:rPr>
              <a:t>dans le </a:t>
            </a:r>
            <a:r>
              <a:rPr lang="fr-FR" sz="1800" b="1" kern="50" dirty="0">
                <a:solidFill>
                  <a:schemeClr val="bg1"/>
                </a:solidFill>
                <a:effectLst/>
                <a:latin typeface="Verdana" panose="020B0604030504040204" pitchFamily="34" charset="0"/>
                <a:ea typeface="Verdana" panose="020B0604030504040204" pitchFamily="34" charset="0"/>
              </a:rPr>
              <a:t>français international </a:t>
            </a:r>
            <a:r>
              <a:rPr lang="fr-FR" sz="1800" kern="50" dirty="0">
                <a:solidFill>
                  <a:schemeClr val="bg1"/>
                </a:solidFill>
                <a:effectLst/>
                <a:latin typeface="Verdana" panose="020B0604030504040204" pitchFamily="34" charset="0"/>
                <a:ea typeface="Verdana" panose="020B0604030504040204" pitchFamily="34" charset="0"/>
              </a:rPr>
              <a:t>(Anne Hébert, Hubert Aquin, Marie-Claire Blais, Nicole Brossard...)</a:t>
            </a:r>
          </a:p>
          <a:p>
            <a:pPr algn="just">
              <a:spcAft>
                <a:spcPts val="0"/>
              </a:spcAft>
            </a:pPr>
            <a:r>
              <a:rPr lang="fr-FR" sz="1800" kern="50" dirty="0">
                <a:solidFill>
                  <a:schemeClr val="bg1"/>
                </a:solidFill>
                <a:effectLst/>
                <a:latin typeface="Verdana" panose="020B0604030504040204" pitchFamily="34" charset="0"/>
                <a:ea typeface="Verdana" panose="020B0604030504040204" pitchFamily="34" charset="0"/>
              </a:rPr>
              <a:t> </a:t>
            </a:r>
          </a:p>
          <a:p>
            <a:pPr algn="just">
              <a:spcAft>
                <a:spcPts val="0"/>
              </a:spcAft>
            </a:pPr>
            <a:r>
              <a:rPr lang="fr-FR" sz="1800" kern="50" dirty="0">
                <a:solidFill>
                  <a:schemeClr val="bg1"/>
                </a:solidFill>
                <a:effectLst/>
                <a:latin typeface="Verdana" panose="020B0604030504040204" pitchFamily="34" charset="0"/>
                <a:ea typeface="Verdana" panose="020B0604030504040204" pitchFamily="34" charset="0"/>
              </a:rPr>
              <a:t>2) Auteurs qui optent pour le </a:t>
            </a:r>
            <a:r>
              <a:rPr lang="fr-FR" sz="1800" b="1" kern="50" dirty="0">
                <a:solidFill>
                  <a:schemeClr val="bg1"/>
                </a:solidFill>
                <a:effectLst/>
                <a:latin typeface="Verdana" panose="020B0604030504040204" pitchFamily="34" charset="0"/>
                <a:ea typeface="Verdana" panose="020B0604030504040204" pitchFamily="34" charset="0"/>
              </a:rPr>
              <a:t>joual</a:t>
            </a:r>
            <a:r>
              <a:rPr lang="fr-FR" sz="1800" kern="50" dirty="0">
                <a:solidFill>
                  <a:schemeClr val="bg1"/>
                </a:solidFill>
                <a:effectLst/>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11180890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49381" y="336352"/>
            <a:ext cx="11619346" cy="5386090"/>
          </a:xfrm>
          <a:prstGeom prst="rect">
            <a:avLst/>
          </a:prstGeom>
          <a:solidFill>
            <a:schemeClr val="bg1"/>
          </a:solidFill>
        </p:spPr>
        <p:txBody>
          <a:bodyPr wrap="square">
            <a:spAutoFit/>
          </a:bodyPr>
          <a:lstStyle/>
          <a:p>
            <a:pPr algn="just">
              <a:spcAft>
                <a:spcPts val="0"/>
              </a:spcAft>
            </a:pPr>
            <a:r>
              <a:rPr lang="fr-FR" kern="50" dirty="0" smtClean="0">
                <a:latin typeface="Verdana" panose="020B0604030504040204" pitchFamily="34" charset="0"/>
                <a:ea typeface="Verdana" panose="020B0604030504040204" pitchFamily="34" charset="0"/>
              </a:rPr>
              <a:t>Malgré les succès de Tremblay et d’autres écrivains, l</a:t>
            </a:r>
            <a:r>
              <a:rPr lang="cs-CZ" kern="50" dirty="0" smtClean="0">
                <a:latin typeface="Verdana" panose="020B0604030504040204" pitchFamily="34" charset="0"/>
                <a:ea typeface="Verdana" panose="020B0604030504040204" pitchFamily="34" charset="0"/>
              </a:rPr>
              <a:t>a </a:t>
            </a:r>
            <a:r>
              <a:rPr lang="fr-FR" kern="50" dirty="0" smtClean="0">
                <a:latin typeface="Verdana" panose="020B0604030504040204" pitchFamily="34" charset="0"/>
                <a:ea typeface="Verdana" panose="020B0604030504040204" pitchFamily="34" charset="0"/>
              </a:rPr>
              <a:t>volonté</a:t>
            </a:r>
            <a:r>
              <a:rPr lang="cs-CZ" kern="50" dirty="0" smtClean="0">
                <a:latin typeface="Verdana" panose="020B0604030504040204" pitchFamily="34" charset="0"/>
                <a:ea typeface="Verdana" panose="020B0604030504040204" pitchFamily="34" charset="0"/>
              </a:rPr>
              <a:t> </a:t>
            </a:r>
            <a:r>
              <a:rPr lang="cs-CZ" kern="50" dirty="0">
                <a:latin typeface="Verdana" panose="020B0604030504040204" pitchFamily="34" charset="0"/>
                <a:ea typeface="Verdana" panose="020B0604030504040204" pitchFamily="34" charset="0"/>
              </a:rPr>
              <a:t>de </a:t>
            </a:r>
            <a:r>
              <a:rPr lang="cs-CZ" kern="50" dirty="0" err="1">
                <a:latin typeface="Verdana" panose="020B0604030504040204" pitchFamily="34" charset="0"/>
                <a:ea typeface="Verdana" panose="020B0604030504040204" pitchFamily="34" charset="0"/>
              </a:rPr>
              <a:t>n’écrire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qu’en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joual</a:t>
            </a:r>
            <a:r>
              <a:rPr lang="cs-CZ" kern="50" dirty="0">
                <a:latin typeface="Verdana" panose="020B0604030504040204" pitchFamily="34" charset="0"/>
                <a:ea typeface="Verdana" panose="020B0604030504040204" pitchFamily="34" charset="0"/>
              </a:rPr>
              <a:t> et </a:t>
            </a:r>
            <a:r>
              <a:rPr lang="cs-CZ" kern="50" dirty="0" err="1">
                <a:latin typeface="Verdana" panose="020B0604030504040204" pitchFamily="34" charset="0"/>
                <a:ea typeface="Verdana" panose="020B0604030504040204" pitchFamily="34" charset="0"/>
              </a:rPr>
              <a:t>d’ériger</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progressivement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sociolecte</a:t>
            </a:r>
            <a:r>
              <a:rPr lang="cs-CZ" kern="50" dirty="0">
                <a:latin typeface="Verdana" panose="020B0604030504040204" pitchFamily="34" charset="0"/>
                <a:ea typeface="Verdana" panose="020B0604030504040204" pitchFamily="34" charset="0"/>
              </a:rPr>
              <a:t> au statut </a:t>
            </a:r>
            <a:r>
              <a:rPr lang="cs-CZ" kern="50" dirty="0" err="1">
                <a:latin typeface="Verdana" panose="020B0604030504040204" pitchFamily="34" charset="0"/>
                <a:ea typeface="Verdana" panose="020B0604030504040204" pitchFamily="34" charset="0"/>
              </a:rPr>
              <a:t>d’une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langue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nationale</a:t>
            </a:r>
            <a:r>
              <a:rPr lang="cs-CZ" kern="50" dirty="0">
                <a:latin typeface="Verdana" panose="020B0604030504040204" pitchFamily="34" charset="0"/>
                <a:ea typeface="Verdana" panose="020B0604030504040204" pitchFamily="34" charset="0"/>
              </a:rPr>
              <a:t> </a:t>
            </a:r>
            <a:r>
              <a:rPr lang="cs-CZ" kern="50" dirty="0" smtClean="0">
                <a:latin typeface="Verdana" panose="020B0604030504040204" pitchFamily="34" charset="0"/>
                <a:ea typeface="Verdana" panose="020B0604030504040204" pitchFamily="34" charset="0"/>
              </a:rPr>
              <a:t>a </a:t>
            </a:r>
            <a:r>
              <a:rPr lang="cs-CZ" kern="50" dirty="0" err="1">
                <a:latin typeface="Verdana" panose="020B0604030504040204" pitchFamily="34" charset="0"/>
                <a:ea typeface="Verdana" panose="020B0604030504040204" pitchFamily="34" charset="0"/>
              </a:rPr>
              <a:t>rapidement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montré</a:t>
            </a:r>
            <a:r>
              <a:rPr lang="cs-CZ" kern="50" dirty="0">
                <a:latin typeface="Verdana" panose="020B0604030504040204" pitchFamily="34" charset="0"/>
                <a:ea typeface="Verdana" panose="020B0604030504040204" pitchFamily="34" charset="0"/>
              </a:rPr>
              <a:t> ses </a:t>
            </a:r>
            <a:r>
              <a:rPr lang="cs-CZ" kern="50" dirty="0" err="1">
                <a:latin typeface="Verdana" panose="020B0604030504040204" pitchFamily="34" charset="0"/>
                <a:ea typeface="Verdana" panose="020B0604030504040204" pitchFamily="34" charset="0"/>
              </a:rPr>
              <a:t>limites</a:t>
            </a:r>
            <a:r>
              <a:rPr lang="cs-CZ" kern="50" dirty="0">
                <a:latin typeface="Verdana" panose="020B0604030504040204" pitchFamily="34" charset="0"/>
                <a:ea typeface="Verdana" panose="020B0604030504040204" pitchFamily="34" charset="0"/>
              </a:rPr>
              <a:t>. </a:t>
            </a:r>
            <a:endParaRPr lang="fr-FR" sz="2800" kern="50" dirty="0">
              <a:latin typeface="Verdana" panose="020B0604030504040204" pitchFamily="34" charset="0"/>
              <a:ea typeface="Verdana" panose="020B0604030504040204" pitchFamily="34" charset="0"/>
            </a:endParaRPr>
          </a:p>
          <a:p>
            <a:pPr algn="just">
              <a:spcAft>
                <a:spcPts val="0"/>
              </a:spcAft>
            </a:pPr>
            <a:r>
              <a:rPr lang="cs-CZ" kern="50" dirty="0">
                <a:latin typeface="Verdana" panose="020B0604030504040204" pitchFamily="34" charset="0"/>
                <a:ea typeface="Verdana" panose="020B0604030504040204" pitchFamily="34" charset="0"/>
              </a:rPr>
              <a:t> </a:t>
            </a:r>
            <a:endParaRPr lang="fr-FR" sz="2800" kern="50" dirty="0">
              <a:latin typeface="Verdana" panose="020B0604030504040204" pitchFamily="34" charset="0"/>
              <a:ea typeface="Verdana" panose="020B0604030504040204" pitchFamily="34" charset="0"/>
            </a:endParaRPr>
          </a:p>
          <a:p>
            <a:pPr marL="342900" lvl="0" indent="-342900" algn="just">
              <a:spcAft>
                <a:spcPts val="0"/>
              </a:spcAft>
              <a:buFont typeface="+mj-lt"/>
              <a:buAutoNum type="arabicParenR"/>
              <a:tabLst>
                <a:tab pos="457200" algn="l"/>
              </a:tabLst>
            </a:pPr>
            <a:r>
              <a:rPr lang="fr-FR" kern="50" dirty="0" smtClean="0">
                <a:latin typeface="Verdana" panose="020B0604030504040204" pitchFamily="34" charset="0"/>
                <a:ea typeface="Verdana" panose="020B0604030504040204" pitchFamily="34" charset="0"/>
              </a:rPr>
              <a:t>E</a:t>
            </a:r>
            <a:r>
              <a:rPr lang="cs-CZ" kern="50" dirty="0" err="1" smtClean="0">
                <a:latin typeface="Verdana" panose="020B0604030504040204" pitchFamily="34" charset="0"/>
                <a:ea typeface="Verdana" panose="020B0604030504040204" pitchFamily="34" charset="0"/>
              </a:rPr>
              <a:t>lle</a:t>
            </a:r>
            <a:r>
              <a:rPr lang="cs-CZ" kern="50" dirty="0" smtClean="0">
                <a:latin typeface="Verdana" panose="020B0604030504040204" pitchFamily="34" charset="0"/>
                <a:ea typeface="Verdana" panose="020B0604030504040204" pitchFamily="34" charset="0"/>
              </a:rPr>
              <a:t> </a:t>
            </a:r>
            <a:r>
              <a:rPr lang="cs-CZ" kern="50" dirty="0">
                <a:latin typeface="Verdana" panose="020B0604030504040204" pitchFamily="34" charset="0"/>
                <a:ea typeface="Verdana" panose="020B0604030504040204" pitchFamily="34" charset="0"/>
              </a:rPr>
              <a:t>a </a:t>
            </a:r>
            <a:r>
              <a:rPr lang="cs-CZ" kern="50" dirty="0" err="1">
                <a:latin typeface="Verdana" panose="020B0604030504040204" pitchFamily="34" charset="0"/>
                <a:ea typeface="Verdana" panose="020B0604030504040204" pitchFamily="34" charset="0"/>
              </a:rPr>
              <a:t>coupé</a:t>
            </a:r>
            <a:r>
              <a:rPr lang="cs-CZ" kern="50" dirty="0">
                <a:latin typeface="Verdana" panose="020B0604030504040204" pitchFamily="34" charset="0"/>
                <a:ea typeface="Verdana" panose="020B0604030504040204" pitchFamily="34" charset="0"/>
              </a:rPr>
              <a:t> </a:t>
            </a:r>
            <a:r>
              <a:rPr lang="fr-FR" kern="50" dirty="0" smtClean="0">
                <a:latin typeface="Verdana" panose="020B0604030504040204" pitchFamily="34" charset="0"/>
                <a:ea typeface="Verdana" panose="020B0604030504040204" pitchFamily="34" charset="0"/>
              </a:rPr>
              <a:t>l</a:t>
            </a:r>
            <a:r>
              <a:rPr lang="cs-CZ" kern="50" dirty="0" smtClean="0">
                <a:latin typeface="Verdana" panose="020B0604030504040204" pitchFamily="34" charset="0"/>
                <a:ea typeface="Verdana" panose="020B0604030504040204" pitchFamily="34" charset="0"/>
              </a:rPr>
              <a:t>es </a:t>
            </a:r>
            <a:r>
              <a:rPr lang="cs-CZ" kern="50" dirty="0" err="1">
                <a:latin typeface="Verdana" panose="020B0604030504040204" pitchFamily="34" charset="0"/>
                <a:ea typeface="Verdana" panose="020B0604030504040204" pitchFamily="34" charset="0"/>
              </a:rPr>
              <a:t>textes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expérimentaux</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d’une</a:t>
            </a:r>
            <a:r>
              <a:rPr lang="cs-CZ" kern="50" dirty="0">
                <a:latin typeface="Verdana" panose="020B0604030504040204" pitchFamily="34" charset="0"/>
                <a:ea typeface="Verdana" panose="020B0604030504040204" pitchFamily="34" charset="0"/>
              </a:rPr>
              <a:t> partie </a:t>
            </a:r>
            <a:r>
              <a:rPr lang="cs-CZ" kern="50" dirty="0" err="1">
                <a:latin typeface="Verdana" panose="020B0604030504040204" pitchFamily="34" charset="0"/>
                <a:ea typeface="Verdana" panose="020B0604030504040204" pitchFamily="34" charset="0"/>
              </a:rPr>
              <a:t>considérable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du</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lectorat</a:t>
            </a:r>
            <a:r>
              <a:rPr lang="cs-CZ" kern="50" dirty="0">
                <a:latin typeface="Verdana" panose="020B0604030504040204" pitchFamily="34" charset="0"/>
                <a:ea typeface="Verdana" panose="020B0604030504040204" pitchFamily="34" charset="0"/>
              </a:rPr>
              <a:t> qui ne les </a:t>
            </a:r>
            <a:r>
              <a:rPr lang="cs-CZ" kern="50" dirty="0" err="1">
                <a:latin typeface="Verdana" panose="020B0604030504040204" pitchFamily="34" charset="0"/>
                <a:ea typeface="Verdana" panose="020B0604030504040204" pitchFamily="34" charset="0"/>
              </a:rPr>
              <a:t>comprenait</a:t>
            </a:r>
            <a:r>
              <a:rPr lang="cs-CZ" kern="50" dirty="0">
                <a:latin typeface="Verdana" panose="020B0604030504040204" pitchFamily="34" charset="0"/>
                <a:ea typeface="Verdana" panose="020B0604030504040204" pitchFamily="34" charset="0"/>
              </a:rPr>
              <a:t> pas </a:t>
            </a:r>
            <a:r>
              <a:rPr lang="cs-CZ" kern="50" dirty="0" err="1">
                <a:latin typeface="Verdana" panose="020B0604030504040204" pitchFamily="34" charset="0"/>
                <a:ea typeface="Verdana" panose="020B0604030504040204" pitchFamily="34" charset="0"/>
              </a:rPr>
              <a:t>bien</a:t>
            </a:r>
            <a:r>
              <a:rPr lang="cs-CZ" kern="50" dirty="0">
                <a:latin typeface="Verdana" panose="020B0604030504040204" pitchFamily="34" charset="0"/>
                <a:ea typeface="Verdana" panose="020B0604030504040204" pitchFamily="34" charset="0"/>
              </a:rPr>
              <a:t> et qui ne se </a:t>
            </a:r>
            <a:r>
              <a:rPr lang="cs-CZ" kern="50" dirty="0" err="1">
                <a:latin typeface="Verdana" panose="020B0604030504040204" pitchFamily="34" charset="0"/>
                <a:ea typeface="Verdana" panose="020B0604030504040204" pitchFamily="34" charset="0"/>
              </a:rPr>
              <a:t>reconnaissait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donc</a:t>
            </a:r>
            <a:r>
              <a:rPr lang="cs-CZ" kern="50" dirty="0">
                <a:latin typeface="Verdana" panose="020B0604030504040204" pitchFamily="34" charset="0"/>
                <a:ea typeface="Verdana" panose="020B0604030504040204" pitchFamily="34" charset="0"/>
              </a:rPr>
              <a:t> pas </a:t>
            </a:r>
            <a:r>
              <a:rPr lang="cs-CZ" kern="50" dirty="0" err="1">
                <a:latin typeface="Verdana" panose="020B0604030504040204" pitchFamily="34" charset="0"/>
                <a:ea typeface="Verdana" panose="020B0604030504040204" pitchFamily="34" charset="0"/>
              </a:rPr>
              <a:t>dans</a:t>
            </a:r>
            <a:r>
              <a:rPr lang="cs-CZ" kern="50" dirty="0">
                <a:latin typeface="Verdana" panose="020B0604030504040204" pitchFamily="34" charset="0"/>
                <a:ea typeface="Verdana" panose="020B0604030504040204" pitchFamily="34" charset="0"/>
              </a:rPr>
              <a:t> les </a:t>
            </a:r>
            <a:r>
              <a:rPr lang="cs-CZ" kern="50" dirty="0" err="1">
                <a:latin typeface="Verdana" panose="020B0604030504040204" pitchFamily="34" charset="0"/>
                <a:ea typeface="Verdana" panose="020B0604030504040204" pitchFamily="34" charset="0"/>
              </a:rPr>
              <a:t>personnages</a:t>
            </a:r>
            <a:r>
              <a:rPr lang="cs-CZ" kern="50" dirty="0">
                <a:latin typeface="Verdana" panose="020B0604030504040204" pitchFamily="34" charset="0"/>
                <a:ea typeface="Verdana" panose="020B0604030504040204" pitchFamily="34" charset="0"/>
              </a:rPr>
              <a:t> mis en </a:t>
            </a:r>
            <a:r>
              <a:rPr lang="cs-CZ" kern="50" dirty="0" err="1">
                <a:latin typeface="Verdana" panose="020B0604030504040204" pitchFamily="34" charset="0"/>
                <a:ea typeface="Verdana" panose="020B0604030504040204" pitchFamily="34" charset="0"/>
              </a:rPr>
              <a:t>scène</a:t>
            </a:r>
            <a:r>
              <a:rPr lang="cs-CZ" kern="50" dirty="0">
                <a:latin typeface="Verdana" panose="020B0604030504040204" pitchFamily="34" charset="0"/>
                <a:ea typeface="Verdana" panose="020B0604030504040204" pitchFamily="34" charset="0"/>
              </a:rPr>
              <a:t>. </a:t>
            </a:r>
            <a:r>
              <a:rPr lang="cs-CZ" kern="50" dirty="0" smtClean="0">
                <a:latin typeface="Verdana" panose="020B0604030504040204" pitchFamily="34" charset="0"/>
                <a:ea typeface="Verdana" panose="020B0604030504040204" pitchFamily="34" charset="0"/>
              </a:rPr>
              <a:t>(</a:t>
            </a:r>
            <a:r>
              <a:rPr lang="fr-FR" kern="50" dirty="0" smtClean="0">
                <a:latin typeface="Verdana" panose="020B0604030504040204" pitchFamily="34" charset="0"/>
                <a:ea typeface="Verdana" panose="020B0604030504040204" pitchFamily="34" charset="0"/>
              </a:rPr>
              <a:t>étrangers, immigrés, public international)</a:t>
            </a:r>
          </a:p>
          <a:p>
            <a:pPr lvl="0" algn="just">
              <a:spcAft>
                <a:spcPts val="0"/>
              </a:spcAft>
              <a:tabLst>
                <a:tab pos="457200" algn="l"/>
              </a:tabLst>
            </a:pPr>
            <a:endParaRPr lang="fr-FR" sz="2800" kern="50" dirty="0">
              <a:latin typeface="Verdana" panose="020B0604030504040204" pitchFamily="34" charset="0"/>
              <a:ea typeface="Verdana" panose="020B0604030504040204" pitchFamily="34" charset="0"/>
            </a:endParaRPr>
          </a:p>
          <a:p>
            <a:pPr lvl="0" algn="just">
              <a:spcAft>
                <a:spcPts val="0"/>
              </a:spcAft>
              <a:tabLst>
                <a:tab pos="457200" algn="l"/>
              </a:tabLst>
            </a:pPr>
            <a:r>
              <a:rPr lang="fr-FR" kern="50" dirty="0" smtClean="0">
                <a:latin typeface="Verdana" panose="020B0604030504040204" pitchFamily="34" charset="0"/>
                <a:ea typeface="Verdana" panose="020B0604030504040204" pitchFamily="34" charset="0"/>
              </a:rPr>
              <a:t>2) La lutte, </a:t>
            </a:r>
            <a:r>
              <a:rPr lang="fr-FR" kern="50" dirty="0">
                <a:latin typeface="Verdana" panose="020B0604030504040204" pitchFamily="34" charset="0"/>
                <a:ea typeface="Verdana" panose="020B0604030504040204" pitchFamily="34" charset="0"/>
              </a:rPr>
              <a:t>originellement destinée à enrichir la </a:t>
            </a:r>
            <a:r>
              <a:rPr lang="fr-FR" kern="50" dirty="0" smtClean="0">
                <a:latin typeface="Verdana" panose="020B0604030504040204" pitchFamily="34" charset="0"/>
                <a:ea typeface="Verdana" panose="020B0604030504040204" pitchFamily="34" charset="0"/>
              </a:rPr>
              <a:t>langue, </a:t>
            </a:r>
            <a:r>
              <a:rPr lang="fr-FR" kern="50" dirty="0">
                <a:latin typeface="Verdana" panose="020B0604030504040204" pitchFamily="34" charset="0"/>
                <a:ea typeface="Verdana" panose="020B0604030504040204" pitchFamily="34" charset="0"/>
              </a:rPr>
              <a:t>a paradoxalement mené à un </a:t>
            </a:r>
            <a:r>
              <a:rPr lang="fr-FR" kern="50" dirty="0" smtClean="0">
                <a:latin typeface="Verdana" panose="020B0604030504040204" pitchFamily="34" charset="0"/>
                <a:ea typeface="Verdana" panose="020B0604030504040204" pitchFamily="34" charset="0"/>
              </a:rPr>
              <a:t>nouvel</a:t>
            </a:r>
          </a:p>
          <a:p>
            <a:pPr lvl="0" algn="just">
              <a:spcAft>
                <a:spcPts val="0"/>
              </a:spcAft>
              <a:tabLst>
                <a:tab pos="457200" algn="l"/>
              </a:tabLst>
            </a:pPr>
            <a:r>
              <a:rPr lang="fr-FR" kern="50" dirty="0">
                <a:latin typeface="Verdana" panose="020B0604030504040204" pitchFamily="34" charset="0"/>
                <a:ea typeface="Verdana" panose="020B0604030504040204" pitchFamily="34" charset="0"/>
              </a:rPr>
              <a:t> </a:t>
            </a:r>
            <a:r>
              <a:rPr lang="fr-FR" kern="50" dirty="0" smtClean="0">
                <a:latin typeface="Verdana" panose="020B0604030504040204" pitchFamily="34" charset="0"/>
                <a:ea typeface="Verdana" panose="020B0604030504040204" pitchFamily="34" charset="0"/>
              </a:rPr>
              <a:t>   appauvrissement</a:t>
            </a:r>
            <a:r>
              <a:rPr lang="fr-FR" kern="50" dirty="0">
                <a:latin typeface="Verdana" panose="020B0604030504040204" pitchFamily="34" charset="0"/>
                <a:ea typeface="Verdana" panose="020B0604030504040204" pitchFamily="34" charset="0"/>
              </a:rPr>
              <a:t>. Ne distinguant pas entre la langue des personnages et celle du narrateur, </a:t>
            </a:r>
            <a:r>
              <a:rPr lang="fr-FR" kern="50" dirty="0" smtClean="0">
                <a:latin typeface="Verdana" panose="020B0604030504040204" pitchFamily="34" charset="0"/>
                <a:ea typeface="Verdana" panose="020B0604030504040204" pitchFamily="34" charset="0"/>
              </a:rPr>
              <a:t>les</a:t>
            </a:r>
          </a:p>
          <a:p>
            <a:pPr lvl="0" algn="just">
              <a:spcAft>
                <a:spcPts val="0"/>
              </a:spcAft>
              <a:tabLst>
                <a:tab pos="457200" algn="l"/>
              </a:tabLst>
            </a:pPr>
            <a:r>
              <a:rPr lang="fr-FR" kern="50" dirty="0">
                <a:latin typeface="Verdana" panose="020B0604030504040204" pitchFamily="34" charset="0"/>
                <a:ea typeface="Verdana" panose="020B0604030504040204" pitchFamily="34" charset="0"/>
              </a:rPr>
              <a:t> </a:t>
            </a:r>
            <a:r>
              <a:rPr lang="fr-FR" kern="50" dirty="0" smtClean="0">
                <a:latin typeface="Verdana" panose="020B0604030504040204" pitchFamily="34" charset="0"/>
                <a:ea typeface="Verdana" panose="020B0604030504040204" pitchFamily="34" charset="0"/>
              </a:rPr>
              <a:t>   </a:t>
            </a:r>
            <a:r>
              <a:rPr lang="fr-FR" kern="50" dirty="0">
                <a:latin typeface="Verdana" panose="020B0604030504040204" pitchFamily="34" charset="0"/>
                <a:ea typeface="Verdana" panose="020B0604030504040204" pitchFamily="34" charset="0"/>
              </a:rPr>
              <a:t>romanciers ont tout réduit au même niveau. </a:t>
            </a:r>
            <a:endParaRPr lang="fr-FR" sz="2800" kern="50" dirty="0" smtClean="0">
              <a:latin typeface="Verdana" panose="020B0604030504040204" pitchFamily="34" charset="0"/>
              <a:ea typeface="Verdana" panose="020B0604030504040204" pitchFamily="34" charset="0"/>
            </a:endParaRPr>
          </a:p>
          <a:p>
            <a:pPr marL="342900" lvl="0" indent="-342900" algn="just">
              <a:spcAft>
                <a:spcPts val="0"/>
              </a:spcAft>
              <a:buFont typeface="+mj-lt"/>
              <a:buAutoNum type="arabicParenR"/>
              <a:tabLst>
                <a:tab pos="457200" algn="l"/>
              </a:tabLst>
            </a:pPr>
            <a:endParaRPr lang="fr-FR" sz="2800" kern="50" dirty="0">
              <a:latin typeface="Verdana" panose="020B0604030504040204" pitchFamily="34" charset="0"/>
              <a:ea typeface="Verdana" panose="020B0604030504040204" pitchFamily="34" charset="0"/>
            </a:endParaRPr>
          </a:p>
          <a:p>
            <a:pPr lvl="0" algn="just">
              <a:spcAft>
                <a:spcPts val="0"/>
              </a:spcAft>
              <a:tabLst>
                <a:tab pos="457200" algn="l"/>
              </a:tabLst>
            </a:pPr>
            <a:r>
              <a:rPr lang="fr-FR" dirty="0">
                <a:latin typeface="Verdana" panose="020B0604030504040204" pitchFamily="34" charset="0"/>
                <a:ea typeface="Verdana" panose="020B0604030504040204" pitchFamily="34" charset="0"/>
              </a:rPr>
              <a:t>T</a:t>
            </a:r>
            <a:r>
              <a:rPr lang="fr-FR" dirty="0" smtClean="0">
                <a:latin typeface="Verdana" panose="020B0604030504040204" pitchFamily="34" charset="0"/>
                <a:ea typeface="Verdana" panose="020B0604030504040204" pitchFamily="34" charset="0"/>
              </a:rPr>
              <a:t>oute </a:t>
            </a:r>
            <a:r>
              <a:rPr lang="fr-FR" dirty="0">
                <a:latin typeface="Verdana" panose="020B0604030504040204" pitchFamily="34" charset="0"/>
                <a:ea typeface="Verdana" panose="020B0604030504040204" pitchFamily="34" charset="0"/>
              </a:rPr>
              <a:t>langue a besoin </a:t>
            </a:r>
            <a:r>
              <a:rPr lang="fr-FR" dirty="0" smtClean="0">
                <a:latin typeface="Verdana" panose="020B0604030504040204" pitchFamily="34" charset="0"/>
                <a:ea typeface="Verdana" panose="020B0604030504040204" pitchFamily="34" charset="0"/>
              </a:rPr>
              <a:t>de </a:t>
            </a:r>
            <a:r>
              <a:rPr lang="fr-FR" dirty="0">
                <a:latin typeface="Verdana" panose="020B0604030504040204" pitchFamily="34" charset="0"/>
                <a:ea typeface="Verdana" panose="020B0604030504040204" pitchFamily="34" charset="0"/>
              </a:rPr>
              <a:t>styles différents. Placer le joual au centre et réduire le reste équivaut à mutiler la langue, à la priver de cette variété qui fait sa richesse</a:t>
            </a:r>
            <a:r>
              <a:rPr lang="fr-FR" dirty="0" smtClean="0">
                <a:latin typeface="Verdana" panose="020B0604030504040204" pitchFamily="34" charset="0"/>
                <a:ea typeface="Verdana" panose="020B0604030504040204" pitchFamily="34" charset="0"/>
              </a:rPr>
              <a:t>.</a:t>
            </a:r>
          </a:p>
          <a:p>
            <a:pPr lvl="0" algn="just">
              <a:spcAft>
                <a:spcPts val="0"/>
              </a:spcAft>
              <a:tabLst>
                <a:tab pos="457200" algn="l"/>
              </a:tabLst>
            </a:pPr>
            <a:endParaRPr lang="fr-FR" kern="50" dirty="0">
              <a:latin typeface="Verdana" panose="020B0604030504040204" pitchFamily="34" charset="0"/>
              <a:ea typeface="Verdana" panose="020B0604030504040204" pitchFamily="34" charset="0"/>
            </a:endParaRPr>
          </a:p>
          <a:p>
            <a:pPr lvl="0" algn="just">
              <a:spcAft>
                <a:spcPts val="0"/>
              </a:spcAft>
              <a:tabLst>
                <a:tab pos="457200" algn="l"/>
              </a:tabLst>
            </a:pPr>
            <a:r>
              <a:rPr lang="cs-CZ" dirty="0">
                <a:latin typeface="Verdana" panose="020B0604030504040204" pitchFamily="34" charset="0"/>
                <a:ea typeface="Verdana" panose="020B0604030504040204" pitchFamily="34" charset="0"/>
              </a:rPr>
              <a:t>Les </a:t>
            </a:r>
            <a:r>
              <a:rPr lang="cs-CZ" dirty="0" err="1">
                <a:latin typeface="Verdana" panose="020B0604030504040204" pitchFamily="34" charset="0"/>
                <a:ea typeface="Verdana" panose="020B0604030504040204" pitchFamily="34" charset="0"/>
              </a:rPr>
              <a:t>réflexions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sur</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norme</a:t>
            </a:r>
            <a:r>
              <a:rPr lang="cs-CZ" dirty="0">
                <a:latin typeface="Verdana" panose="020B0604030504040204" pitchFamily="34" charset="0"/>
                <a:ea typeface="Verdana" panose="020B0604030504040204" pitchFamily="34" charset="0"/>
              </a:rPr>
              <a:t> qui se </a:t>
            </a:r>
            <a:r>
              <a:rPr lang="cs-CZ" dirty="0" err="1">
                <a:latin typeface="Verdana" panose="020B0604030504040204" pitchFamily="34" charset="0"/>
                <a:ea typeface="Verdana" panose="020B0604030504040204" pitchFamily="34" charset="0"/>
              </a:rPr>
              <a:t>sont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poursuivies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années</a:t>
            </a:r>
            <a:r>
              <a:rPr lang="cs-CZ" dirty="0">
                <a:latin typeface="Verdana" panose="020B0604030504040204" pitchFamily="34" charset="0"/>
                <a:ea typeface="Verdana" panose="020B0604030504040204" pitchFamily="34" charset="0"/>
              </a:rPr>
              <a:t> 1970 </a:t>
            </a:r>
            <a:endParaRPr lang="fr-FR" dirty="0" smtClean="0">
              <a:latin typeface="Verdana" panose="020B0604030504040204" pitchFamily="34" charset="0"/>
              <a:ea typeface="Verdana" panose="020B0604030504040204" pitchFamily="34" charset="0"/>
            </a:endParaRPr>
          </a:p>
          <a:p>
            <a:pPr lvl="0" algn="just">
              <a:spcAft>
                <a:spcPts val="0"/>
              </a:spcAft>
              <a:tabLst>
                <a:tab pos="457200" algn="l"/>
              </a:tabLst>
            </a:pPr>
            <a:r>
              <a:rPr lang="cs-CZ" dirty="0" err="1" smtClean="0">
                <a:latin typeface="Verdana" panose="020B0604030504040204" pitchFamily="34" charset="0"/>
                <a:ea typeface="Verdana" panose="020B0604030504040204" pitchFamily="34" charset="0"/>
              </a:rPr>
              <a:t>ont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progressivement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abouti</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troisième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position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sorte</a:t>
            </a:r>
            <a:r>
              <a:rPr lang="cs-CZ" dirty="0">
                <a:latin typeface="Verdana" panose="020B0604030504040204" pitchFamily="34" charset="0"/>
                <a:ea typeface="Verdana" panose="020B0604030504040204" pitchFamily="34" charset="0"/>
              </a:rPr>
              <a:t> de </a:t>
            </a:r>
            <a:endParaRPr lang="fr-FR" dirty="0" smtClean="0">
              <a:latin typeface="Verdana" panose="020B0604030504040204" pitchFamily="34" charset="0"/>
              <a:ea typeface="Verdana" panose="020B0604030504040204" pitchFamily="34" charset="0"/>
            </a:endParaRPr>
          </a:p>
          <a:p>
            <a:pPr lvl="0" algn="just">
              <a:spcAft>
                <a:spcPts val="0"/>
              </a:spcAft>
              <a:tabLst>
                <a:tab pos="457200" algn="l"/>
              </a:tabLst>
            </a:pPr>
            <a:r>
              <a:rPr lang="cs-CZ" dirty="0" err="1" smtClean="0">
                <a:latin typeface="Verdana" panose="020B0604030504040204" pitchFamily="34" charset="0"/>
                <a:ea typeface="Verdana" panose="020B0604030504040204" pitchFamily="34" charset="0"/>
              </a:rPr>
              <a:t>compromis</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entre</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deux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extrêmes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déjà</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cités</a:t>
            </a:r>
            <a:r>
              <a:rPr lang="cs-CZ"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a:t>
            </a:r>
            <a:r>
              <a:rPr lang="cs-CZ" dirty="0" err="1" smtClean="0">
                <a:latin typeface="Verdana" panose="020B0604030504040204" pitchFamily="34" charset="0"/>
                <a:ea typeface="Verdana" panose="020B0604030504040204" pitchFamily="34" charset="0"/>
              </a:rPr>
              <a:t>imiter</a:t>
            </a:r>
            <a:r>
              <a:rPr lang="cs-CZ" dirty="0" smtClean="0">
                <a:latin typeface="Verdana" panose="020B0604030504040204" pitchFamily="34" charset="0"/>
                <a:ea typeface="Verdana" panose="020B0604030504040204" pitchFamily="34" charset="0"/>
              </a:rPr>
              <a:t> Paris</a:t>
            </a:r>
            <a:r>
              <a:rPr lang="fr-FR" dirty="0" smtClean="0">
                <a:latin typeface="Verdana" panose="020B0604030504040204" pitchFamily="34" charset="0"/>
                <a:ea typeface="Verdana" panose="020B0604030504040204" pitchFamily="34" charset="0"/>
              </a:rPr>
              <a:t>  x  </a:t>
            </a:r>
            <a:r>
              <a:rPr lang="cs-CZ" dirty="0" err="1" smtClean="0">
                <a:latin typeface="Verdana" panose="020B0604030504040204" pitchFamily="34" charset="0"/>
                <a:ea typeface="Verdana" panose="020B0604030504040204" pitchFamily="34" charset="0"/>
              </a:rPr>
              <a:t>clamer</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une</a:t>
            </a:r>
            <a:endParaRPr lang="fr-FR" dirty="0" smtClean="0">
              <a:latin typeface="Verdana" panose="020B0604030504040204" pitchFamily="34" charset="0"/>
              <a:ea typeface="Verdana" panose="020B0604030504040204" pitchFamily="34" charset="0"/>
            </a:endParaRPr>
          </a:p>
          <a:p>
            <a:pPr lvl="0" algn="just">
              <a:spcAft>
                <a:spcPts val="0"/>
              </a:spcAft>
              <a:tabLst>
                <a:tab pos="457200" algn="l"/>
              </a:tabLst>
            </a:pPr>
            <a:r>
              <a:rPr lang="cs-CZ" dirty="0" err="1" smtClean="0">
                <a:latin typeface="Verdana" panose="020B0604030504040204" pitchFamily="34" charset="0"/>
                <a:ea typeface="Verdana" panose="020B0604030504040204" pitchFamily="34" charset="0"/>
              </a:rPr>
              <a:t>indépendance</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fût-elle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payée</a:t>
            </a:r>
            <a:r>
              <a:rPr lang="cs-CZ" dirty="0">
                <a:latin typeface="Verdana" panose="020B0604030504040204" pitchFamily="34" charset="0"/>
                <a:ea typeface="Verdana" panose="020B0604030504040204" pitchFamily="34" charset="0"/>
              </a:rPr>
              <a:t> par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apauvrissement</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linguistique</a:t>
            </a:r>
            <a:r>
              <a:rPr lang="fr-FR" dirty="0" smtClean="0">
                <a:latin typeface="Verdana" panose="020B0604030504040204" pitchFamily="34" charset="0"/>
                <a:ea typeface="Verdana" panose="020B0604030504040204" pitchFamily="34" charset="0"/>
              </a:rPr>
              <a:t>).</a:t>
            </a:r>
            <a:endParaRPr lang="fr-FR" kern="50" dirty="0" smtClean="0">
              <a:latin typeface="Verdana" panose="020B0604030504040204" pitchFamily="34" charset="0"/>
              <a:ea typeface="Verdana" panose="020B0604030504040204" pitchFamily="34" charset="0"/>
            </a:endParaRPr>
          </a:p>
        </p:txBody>
      </p:sp>
      <p:pic>
        <p:nvPicPr>
          <p:cNvPr id="5" name="Obrázek 4"/>
          <p:cNvPicPr>
            <a:picLocks noChangeAspect="1"/>
          </p:cNvPicPr>
          <p:nvPr/>
        </p:nvPicPr>
        <p:blipFill rotWithShape="1">
          <a:blip r:embed="rId2"/>
          <a:srcRect r="24974"/>
          <a:stretch/>
        </p:blipFill>
        <p:spPr>
          <a:xfrm>
            <a:off x="9977255" y="4184072"/>
            <a:ext cx="1891472" cy="2524814"/>
          </a:xfrm>
          <a:prstGeom prst="rect">
            <a:avLst/>
          </a:prstGeom>
        </p:spPr>
      </p:pic>
    </p:spTree>
    <p:extLst>
      <p:ext uri="{BB962C8B-B14F-4D97-AF65-F5344CB8AC3E}">
        <p14:creationId xmlns:p14="http://schemas.microsoft.com/office/powerpoint/2010/main" val="35063254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11200" y="695789"/>
            <a:ext cx="11480800" cy="4801314"/>
          </a:xfrm>
          <a:prstGeom prst="rect">
            <a:avLst/>
          </a:prstGeom>
          <a:solidFill>
            <a:schemeClr val="bg1"/>
          </a:solidFill>
        </p:spPr>
        <p:txBody>
          <a:bodyPr wrap="square">
            <a:spAutoFit/>
          </a:bodyPr>
          <a:lstStyle/>
          <a:p>
            <a:r>
              <a:rPr lang="fr-FR" kern="50" dirty="0" smtClean="0">
                <a:latin typeface="Verdana" panose="020B0604030504040204" pitchFamily="34" charset="0"/>
                <a:ea typeface="Verdana" panose="020B0604030504040204" pitchFamily="34" charset="0"/>
                <a:cs typeface="Times New Roman" panose="02020603050405020304" pitchFamily="18" charset="0"/>
              </a:rPr>
              <a:t>Michèle </a:t>
            </a:r>
            <a:r>
              <a:rPr lang="fr-FR" kern="50" dirty="0">
                <a:latin typeface="Verdana" panose="020B0604030504040204" pitchFamily="34" charset="0"/>
                <a:ea typeface="Verdana" panose="020B0604030504040204" pitchFamily="34" charset="0"/>
                <a:cs typeface="Times New Roman" panose="02020603050405020304" pitchFamily="18" charset="0"/>
              </a:rPr>
              <a:t>Lalonde </a:t>
            </a:r>
            <a:r>
              <a:rPr lang="fr-FR" kern="50" dirty="0" smtClean="0">
                <a:latin typeface="Verdana" panose="020B0604030504040204" pitchFamily="34" charset="0"/>
                <a:ea typeface="Verdana" panose="020B0604030504040204" pitchFamily="34" charset="0"/>
                <a:cs typeface="Times New Roman" panose="02020603050405020304" pitchFamily="18" charset="0"/>
              </a:rPr>
              <a:t>: </a:t>
            </a:r>
            <a:r>
              <a:rPr lang="fr-FR" b="1" i="1" kern="50" dirty="0" smtClean="0">
                <a:latin typeface="Verdana" panose="020B0604030504040204" pitchFamily="34" charset="0"/>
                <a:ea typeface="Verdana" panose="020B0604030504040204" pitchFamily="34" charset="0"/>
                <a:cs typeface="Times New Roman" panose="02020603050405020304" pitchFamily="18" charset="0"/>
              </a:rPr>
              <a:t>Défense </a:t>
            </a:r>
            <a:r>
              <a:rPr lang="fr-FR" b="1" i="1" kern="50" dirty="0">
                <a:latin typeface="Verdana" panose="020B0604030504040204" pitchFamily="34" charset="0"/>
                <a:ea typeface="Verdana" panose="020B0604030504040204" pitchFamily="34" charset="0"/>
                <a:cs typeface="Times New Roman" panose="02020603050405020304" pitchFamily="18" charset="0"/>
              </a:rPr>
              <a:t>et illustration de la langue </a:t>
            </a:r>
            <a:r>
              <a:rPr lang="fr-FR" b="1" i="1" kern="50" dirty="0" smtClean="0">
                <a:latin typeface="Verdana" panose="020B0604030504040204" pitchFamily="34" charset="0"/>
                <a:ea typeface="Verdana" panose="020B0604030504040204" pitchFamily="34" charset="0"/>
                <a:cs typeface="Times New Roman" panose="02020603050405020304" pitchFamily="18" charset="0"/>
              </a:rPr>
              <a:t>québécoise </a:t>
            </a:r>
            <a:r>
              <a:rPr lang="fr-FR" kern="50" dirty="0" smtClean="0">
                <a:latin typeface="Verdana" panose="020B0604030504040204" pitchFamily="34" charset="0"/>
                <a:ea typeface="Verdana" panose="020B0604030504040204" pitchFamily="34" charset="0"/>
                <a:cs typeface="Times New Roman" panose="02020603050405020304" pitchFamily="18" charset="0"/>
              </a:rPr>
              <a:t>(1979)</a:t>
            </a:r>
          </a:p>
          <a:p>
            <a:endParaRPr lang="fr-FR" kern="50" dirty="0">
              <a:latin typeface="Verdana" panose="020B0604030504040204" pitchFamily="34" charset="0"/>
              <a:ea typeface="Verdana" panose="020B0604030504040204" pitchFamily="34" charset="0"/>
              <a:cs typeface="Times New Roman" panose="02020603050405020304" pitchFamily="18" charset="0"/>
            </a:endParaRPr>
          </a:p>
          <a:p>
            <a:r>
              <a:rPr lang="fr-FR" kern="50" dirty="0" smtClean="0">
                <a:latin typeface="Verdana" panose="020B0604030504040204" pitchFamily="34" charset="0"/>
                <a:ea typeface="Verdana" panose="020B0604030504040204" pitchFamily="34" charset="0"/>
                <a:cs typeface="Times New Roman" panose="02020603050405020304" pitchFamily="18" charset="0"/>
              </a:rPr>
              <a:t>Solution = s’en </a:t>
            </a:r>
            <a:r>
              <a:rPr lang="fr-FR" kern="50" dirty="0">
                <a:latin typeface="Verdana" panose="020B0604030504040204" pitchFamily="34" charset="0"/>
                <a:ea typeface="Verdana" panose="020B0604030504040204" pitchFamily="34" charset="0"/>
                <a:cs typeface="Times New Roman" panose="02020603050405020304" pitchFamily="18" charset="0"/>
              </a:rPr>
              <a:t>tenir globalement au français standard (pour rester compréhensible aux francophones du monde entier</a:t>
            </a:r>
            <a:r>
              <a:rPr lang="fr-FR" kern="50" dirty="0" smtClean="0">
                <a:latin typeface="Verdana" panose="020B0604030504040204" pitchFamily="34" charset="0"/>
                <a:ea typeface="Verdana" panose="020B0604030504040204" pitchFamily="34" charset="0"/>
                <a:cs typeface="Times New Roman" panose="02020603050405020304" pitchFamily="18" charset="0"/>
              </a:rPr>
              <a:t>)  x  enrichir </a:t>
            </a:r>
            <a:r>
              <a:rPr lang="fr-FR" kern="50" dirty="0">
                <a:latin typeface="Verdana" panose="020B0604030504040204" pitchFamily="34" charset="0"/>
                <a:ea typeface="Verdana" panose="020B0604030504040204" pitchFamily="34" charset="0"/>
                <a:cs typeface="Times New Roman" panose="02020603050405020304" pitchFamily="18" charset="0"/>
              </a:rPr>
              <a:t>cette base par des apports lexicaux typiquement québécois. </a:t>
            </a:r>
            <a:endParaRPr lang="fr-FR" kern="50" dirty="0" smtClean="0">
              <a:latin typeface="Verdana" panose="020B0604030504040204" pitchFamily="34" charset="0"/>
              <a:ea typeface="Verdana" panose="020B0604030504040204" pitchFamily="34" charset="0"/>
              <a:cs typeface="Times New Roman" panose="02020603050405020304" pitchFamily="18" charset="0"/>
            </a:endParaRPr>
          </a:p>
          <a:p>
            <a:endParaRPr lang="fr-FR" kern="50" dirty="0">
              <a:latin typeface="Verdana" panose="020B0604030504040204" pitchFamily="34" charset="0"/>
              <a:ea typeface="Verdana" panose="020B0604030504040204" pitchFamily="34" charset="0"/>
              <a:cs typeface="Times New Roman" panose="02020603050405020304" pitchFamily="18" charset="0"/>
            </a:endParaRPr>
          </a:p>
          <a:p>
            <a:r>
              <a:rPr lang="fr-FR" dirty="0" smtClean="0">
                <a:latin typeface="Verdana" panose="020B0604030504040204" pitchFamily="34" charset="0"/>
                <a:ea typeface="Verdana" panose="020B0604030504040204" pitchFamily="34" charset="0"/>
              </a:rPr>
              <a:t>Programme proposé par </a:t>
            </a:r>
            <a:r>
              <a:rPr lang="cs-CZ" dirty="0" smtClean="0">
                <a:latin typeface="Verdana" panose="020B0604030504040204" pitchFamily="34" charset="0"/>
                <a:ea typeface="Verdana" panose="020B0604030504040204" pitchFamily="34" charset="0"/>
              </a:rPr>
              <a:t>Jean-Denis </a:t>
            </a:r>
            <a:r>
              <a:rPr lang="cs-CZ" dirty="0" err="1" smtClean="0">
                <a:latin typeface="Verdana" panose="020B0604030504040204" pitchFamily="34" charset="0"/>
                <a:ea typeface="Verdana" panose="020B0604030504040204" pitchFamily="34" charset="0"/>
              </a:rPr>
              <a:t>Gendron</a:t>
            </a:r>
            <a:r>
              <a:rPr lang="fr-FR" dirty="0" smtClean="0">
                <a:latin typeface="Verdana" panose="020B0604030504040204" pitchFamily="34" charset="0"/>
                <a:ea typeface="Verdana" panose="020B0604030504040204" pitchFamily="34" charset="0"/>
              </a:rPr>
              <a:t> :</a:t>
            </a:r>
          </a:p>
          <a:p>
            <a:pPr marL="342900" indent="-342900" algn="just">
              <a:buAutoNum type="arabicParenR"/>
            </a:pPr>
            <a:r>
              <a:rPr lang="fr-FR" dirty="0" err="1" smtClean="0">
                <a:latin typeface="Verdana" panose="020B0604030504040204" pitchFamily="34" charset="0"/>
                <a:ea typeface="Verdana" panose="020B0604030504040204" pitchFamily="34" charset="0"/>
              </a:rPr>
              <a:t>Désangliciser</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le </a:t>
            </a:r>
            <a:r>
              <a:rPr lang="fr-FR" dirty="0" smtClean="0">
                <a:latin typeface="Verdana" panose="020B0604030504040204" pitchFamily="34" charset="0"/>
                <a:ea typeface="Verdana" panose="020B0604030504040204" pitchFamily="34" charset="0"/>
              </a:rPr>
              <a:t>vocabulaire</a:t>
            </a:r>
          </a:p>
          <a:p>
            <a:pPr marL="342900" indent="-342900" algn="just">
              <a:buAutoNum type="arabicParenR"/>
            </a:pPr>
            <a:r>
              <a:rPr lang="fr-FR" dirty="0" err="1" smtClean="0">
                <a:latin typeface="Verdana" panose="020B0604030504040204" pitchFamily="34" charset="0"/>
                <a:ea typeface="Verdana" panose="020B0604030504040204" pitchFamily="34" charset="0"/>
              </a:rPr>
              <a:t>Dédouanner</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la langue d’ici de la langue de </a:t>
            </a:r>
            <a:r>
              <a:rPr lang="fr-FR" dirty="0" smtClean="0">
                <a:latin typeface="Verdana" panose="020B0604030504040204" pitchFamily="34" charset="0"/>
                <a:ea typeface="Verdana" panose="020B0604030504040204" pitchFamily="34" charset="0"/>
              </a:rPr>
              <a:t>Paris</a:t>
            </a:r>
          </a:p>
          <a:p>
            <a:pPr marL="342900" indent="-342900" algn="just">
              <a:buAutoNum type="arabicParenR"/>
            </a:pPr>
            <a:r>
              <a:rPr lang="fr-FR" dirty="0" smtClean="0">
                <a:latin typeface="Verdana" panose="020B0604030504040204" pitchFamily="34" charset="0"/>
                <a:ea typeface="Verdana" panose="020B0604030504040204" pitchFamily="34" charset="0"/>
              </a:rPr>
              <a:t>Définir </a:t>
            </a:r>
            <a:r>
              <a:rPr lang="fr-FR" dirty="0">
                <a:latin typeface="Verdana" panose="020B0604030504040204" pitchFamily="34" charset="0"/>
                <a:ea typeface="Verdana" panose="020B0604030504040204" pitchFamily="34" charset="0"/>
              </a:rPr>
              <a:t>une norme qui garde le contact avec la langue </a:t>
            </a:r>
            <a:endParaRPr lang="fr-FR" dirty="0" smtClean="0">
              <a:latin typeface="Verdana" panose="020B0604030504040204" pitchFamily="34" charset="0"/>
              <a:ea typeface="Verdana" panose="020B0604030504040204" pitchFamily="34" charset="0"/>
            </a:endParaRPr>
          </a:p>
          <a:p>
            <a:pPr algn="just"/>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québécoise traditionnelle, </a:t>
            </a:r>
            <a:r>
              <a:rPr lang="fr-FR" dirty="0">
                <a:latin typeface="Verdana" panose="020B0604030504040204" pitchFamily="34" charset="0"/>
                <a:ea typeface="Verdana" panose="020B0604030504040204" pitchFamily="34" charset="0"/>
              </a:rPr>
              <a:t>tout en mettant les Québécois </a:t>
            </a:r>
            <a:endParaRPr lang="fr-FR" dirty="0" smtClean="0">
              <a:latin typeface="Verdana" panose="020B0604030504040204" pitchFamily="34" charset="0"/>
              <a:ea typeface="Verdana" panose="020B0604030504040204" pitchFamily="34" charset="0"/>
            </a:endParaRPr>
          </a:p>
          <a:p>
            <a:pPr algn="just"/>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sur </a:t>
            </a:r>
            <a:r>
              <a:rPr lang="fr-FR" dirty="0">
                <a:latin typeface="Verdana" panose="020B0604030504040204" pitchFamily="34" charset="0"/>
                <a:ea typeface="Verdana" panose="020B0604030504040204" pitchFamily="34" charset="0"/>
              </a:rPr>
              <a:t>le même pied que les autres francophones.</a:t>
            </a:r>
          </a:p>
          <a:p>
            <a:pPr algn="just"/>
            <a:r>
              <a:rPr lang="fr-FR" dirty="0">
                <a:latin typeface="Verdana" panose="020B0604030504040204" pitchFamily="34" charset="0"/>
                <a:ea typeface="Verdana" panose="020B0604030504040204" pitchFamily="34" charset="0"/>
              </a:rPr>
              <a:t> </a:t>
            </a:r>
          </a:p>
          <a:p>
            <a:pPr algn="just"/>
            <a:r>
              <a:rPr lang="cs-CZ" dirty="0" err="1">
                <a:latin typeface="Verdana" panose="020B0604030504040204" pitchFamily="34" charset="0"/>
                <a:ea typeface="Verdana" panose="020B0604030504040204" pitchFamily="34" charset="0"/>
              </a:rPr>
              <a:t>Opinion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générale</a:t>
            </a:r>
            <a:r>
              <a:rPr lang="cs-CZ" dirty="0">
                <a:latin typeface="Verdana" panose="020B0604030504040204" pitchFamily="34" charset="0"/>
                <a:ea typeface="Verdana" panose="020B0604030504040204" pitchFamily="34" charset="0"/>
              </a:rPr>
              <a:t> : si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Québec</a:t>
            </a:r>
            <a:r>
              <a:rPr lang="cs-CZ" dirty="0">
                <a:latin typeface="Verdana" panose="020B0604030504040204" pitchFamily="34" charset="0"/>
                <a:ea typeface="Verdana" panose="020B0604030504040204" pitchFamily="34" charset="0"/>
              </a:rPr>
              <a:t> ne </a:t>
            </a:r>
            <a:r>
              <a:rPr lang="cs-CZ" dirty="0" err="1">
                <a:latin typeface="Verdana" panose="020B0604030504040204" pitchFamily="34" charset="0"/>
                <a:ea typeface="Verdana" panose="020B0604030504040204" pitchFamily="34" charset="0"/>
              </a:rPr>
              <a:t>travaille</a:t>
            </a:r>
            <a:r>
              <a:rPr lang="cs-CZ" dirty="0">
                <a:latin typeface="Verdana" panose="020B0604030504040204" pitchFamily="34" charset="0"/>
                <a:ea typeface="Verdana" panose="020B0604030504040204" pitchFamily="34" charset="0"/>
              </a:rPr>
              <a:t> pas son </a:t>
            </a:r>
            <a:r>
              <a:rPr lang="cs-CZ" dirty="0" err="1">
                <a:latin typeface="Verdana" panose="020B0604030504040204" pitchFamily="34" charset="0"/>
                <a:ea typeface="Verdana" panose="020B0604030504040204" pitchFamily="34" charset="0"/>
              </a:rPr>
              <a:t>propre</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r>
              <a:rPr lang="cs-CZ" dirty="0" err="1" smtClean="0">
                <a:latin typeface="Verdana" panose="020B0604030504040204" pitchFamily="34" charset="0"/>
                <a:ea typeface="Verdana" panose="020B0604030504040204" pitchFamily="34" charset="0"/>
              </a:rPr>
              <a:t>français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l’anglais</a:t>
            </a:r>
            <a:r>
              <a:rPr lang="cs-CZ" dirty="0">
                <a:latin typeface="Verdana" panose="020B0604030504040204" pitchFamily="34" charset="0"/>
                <a:ea typeface="Verdana" panose="020B0604030504040204" pitchFamily="34" charset="0"/>
              </a:rPr>
              <a:t> qui </a:t>
            </a:r>
            <a:r>
              <a:rPr lang="cs-CZ" dirty="0" err="1">
                <a:latin typeface="Verdana" panose="020B0604030504040204" pitchFamily="34" charset="0"/>
                <a:ea typeface="Verdana" panose="020B0604030504040204" pitchFamily="34" charset="0"/>
              </a:rPr>
              <a:t>s’imposera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progressivement</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comme</a:t>
            </a:r>
            <a:endParaRPr lang="fr-FR" dirty="0" smtClean="0">
              <a:latin typeface="Verdana" panose="020B0604030504040204" pitchFamily="34" charset="0"/>
              <a:ea typeface="Verdana" panose="020B0604030504040204" pitchFamily="34" charset="0"/>
            </a:endParaRPr>
          </a:p>
          <a:p>
            <a:pPr algn="just"/>
            <a:r>
              <a:rPr lang="cs-CZ" dirty="0" err="1" smtClean="0">
                <a:latin typeface="Verdana" panose="020B0604030504040204" pitchFamily="34" charset="0"/>
                <a:ea typeface="Verdana" panose="020B0604030504040204" pitchFamily="34" charset="0"/>
              </a:rPr>
              <a:t>le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véhicule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plus </a:t>
            </a:r>
            <a:r>
              <a:rPr lang="cs-CZ" dirty="0" err="1">
                <a:latin typeface="Verdana" panose="020B0604030504040204" pitchFamily="34" charset="0"/>
                <a:ea typeface="Verdana" panose="020B0604030504040204" pitchFamily="34" charset="0"/>
              </a:rPr>
              <a:t>pratique</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plus </a:t>
            </a:r>
            <a:r>
              <a:rPr lang="cs-CZ" dirty="0" err="1">
                <a:latin typeface="Verdana" panose="020B0604030504040204" pitchFamily="34" charset="0"/>
                <a:ea typeface="Verdana" panose="020B0604030504040204" pitchFamily="34" charset="0"/>
              </a:rPr>
              <a:t>économique</a:t>
            </a:r>
            <a:r>
              <a:rPr lang="cs-CZ" dirty="0">
                <a:latin typeface="Verdana" panose="020B0604030504040204" pitchFamily="34" charset="0"/>
                <a:ea typeface="Verdana" panose="020B0604030504040204" pitchFamily="34" charset="0"/>
              </a:rPr>
              <a:t> de la </a:t>
            </a:r>
            <a:r>
              <a:rPr lang="cs-CZ" dirty="0" err="1">
                <a:latin typeface="Verdana" panose="020B0604030504040204" pitchFamily="34" charset="0"/>
                <a:ea typeface="Verdana" panose="020B0604030504040204" pitchFamily="34" charset="0"/>
              </a:rPr>
              <a:t>pensée</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r="34762"/>
          <a:stretch/>
        </p:blipFill>
        <p:spPr>
          <a:xfrm>
            <a:off x="8839201" y="2052115"/>
            <a:ext cx="2992582" cy="4532613"/>
          </a:xfrm>
          <a:prstGeom prst="rect">
            <a:avLst/>
          </a:prstGeom>
        </p:spPr>
      </p:pic>
    </p:spTree>
    <p:extLst>
      <p:ext uri="{BB962C8B-B14F-4D97-AF65-F5344CB8AC3E}">
        <p14:creationId xmlns:p14="http://schemas.microsoft.com/office/powerpoint/2010/main" val="35038711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0217" y="816780"/>
            <a:ext cx="11554691" cy="5632311"/>
          </a:xfrm>
          <a:prstGeom prst="rect">
            <a:avLst/>
          </a:prstGeom>
          <a:solidFill>
            <a:schemeClr val="bg1"/>
          </a:solidFill>
        </p:spPr>
        <p:txBody>
          <a:bodyPr wrap="square">
            <a:spAutoFit/>
          </a:bodyPr>
          <a:lstStyle/>
          <a:p>
            <a:pPr algn="just">
              <a:spcAft>
                <a:spcPts val="0"/>
              </a:spcAft>
            </a:pPr>
            <a:r>
              <a:rPr lang="cs-CZ" b="1" kern="50" dirty="0" err="1">
                <a:latin typeface="Verdana" panose="020B0604030504040204" pitchFamily="34" charset="0"/>
                <a:ea typeface="Lucida Sans Unicode" panose="020B0602030504020204" pitchFamily="34" charset="0"/>
              </a:rPr>
              <a:t>Noël</a:t>
            </a:r>
            <a:r>
              <a:rPr lang="cs-CZ" b="1" kern="50" dirty="0">
                <a:latin typeface="Verdana" panose="020B0604030504040204" pitchFamily="34" charset="0"/>
                <a:ea typeface="Lucida Sans Unicode" panose="020B0602030504020204" pitchFamily="34" charset="0"/>
              </a:rPr>
              <a:t> </a:t>
            </a:r>
            <a:r>
              <a:rPr lang="cs-CZ" b="1" kern="50" dirty="0" err="1" smtClean="0">
                <a:latin typeface="Verdana" panose="020B0604030504040204" pitchFamily="34" charset="0"/>
                <a:ea typeface="Lucida Sans Unicode" panose="020B0602030504020204" pitchFamily="34" charset="0"/>
              </a:rPr>
              <a:t>Audet</a:t>
            </a:r>
            <a:r>
              <a:rPr lang="fr-FR" b="1" kern="50" dirty="0" smtClean="0">
                <a:latin typeface="Verdana" panose="020B0604030504040204" pitchFamily="34" charset="0"/>
                <a:ea typeface="Lucida Sans Unicode" panose="020B0602030504020204" pitchFamily="34" charset="0"/>
              </a:rPr>
              <a:t> : </a:t>
            </a:r>
            <a:r>
              <a:rPr lang="fr-FR" b="1" i="1" kern="50" dirty="0" smtClean="0">
                <a:latin typeface="Verdana" panose="020B0604030504040204" pitchFamily="34" charset="0"/>
                <a:ea typeface="Verdana" panose="020B0604030504040204" pitchFamily="34" charset="0"/>
              </a:rPr>
              <a:t>Écrire de la fiction au Québec </a:t>
            </a:r>
            <a:r>
              <a:rPr lang="fr-FR" kern="50" dirty="0" smtClean="0">
                <a:latin typeface="Verdana" panose="020B0604030504040204" pitchFamily="34" charset="0"/>
                <a:ea typeface="Verdana" panose="020B0604030504040204" pitchFamily="34" charset="0"/>
              </a:rPr>
              <a:t>(1990)</a:t>
            </a:r>
            <a:endParaRPr lang="fr-FR" sz="2800" i="1" kern="50" dirty="0">
              <a:latin typeface="Verdana" panose="020B0604030504040204" pitchFamily="34" charset="0"/>
              <a:ea typeface="Verdana" panose="020B060403050404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i="1" kern="50" dirty="0" smtClean="0">
                <a:latin typeface="Verdana" panose="020B0604030504040204" pitchFamily="34" charset="0"/>
                <a:ea typeface="Verdana" panose="020B0604030504040204" pitchFamily="34" charset="0"/>
              </a:rPr>
              <a:t>Parce </a:t>
            </a:r>
            <a:r>
              <a:rPr lang="cs-CZ" i="1" kern="50" dirty="0" err="1">
                <a:latin typeface="Verdana" panose="020B0604030504040204" pitchFamily="34" charset="0"/>
                <a:ea typeface="Verdana" panose="020B0604030504040204" pitchFamily="34" charset="0"/>
              </a:rPr>
              <a:t>que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nous</a:t>
            </a:r>
            <a:r>
              <a:rPr lang="cs-CZ" i="1" kern="50" dirty="0">
                <a:latin typeface="Verdana" panose="020B0604030504040204" pitchFamily="34" charset="0"/>
                <a:ea typeface="Verdana" panose="020B0604030504040204" pitchFamily="34" charset="0"/>
              </a:rPr>
              <a:t> ne </a:t>
            </a:r>
            <a:r>
              <a:rPr lang="cs-CZ" i="1" kern="50" dirty="0" err="1">
                <a:latin typeface="Verdana" panose="020B0604030504040204" pitchFamily="34" charset="0"/>
                <a:ea typeface="Verdana" panose="020B0604030504040204" pitchFamily="34" charset="0"/>
              </a:rPr>
              <a:t>sommes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que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six</a:t>
            </a:r>
            <a:r>
              <a:rPr lang="cs-CZ" i="1" kern="50" dirty="0">
                <a:latin typeface="Verdana" panose="020B0604030504040204" pitchFamily="34" charset="0"/>
                <a:ea typeface="Verdana" panose="020B0604030504040204" pitchFamily="34" charset="0"/>
              </a:rPr>
              <a:t> ou sept </a:t>
            </a:r>
            <a:r>
              <a:rPr lang="cs-CZ" i="1" kern="50" dirty="0" err="1">
                <a:latin typeface="Verdana" panose="020B0604030504040204" pitchFamily="34" charset="0"/>
                <a:ea typeface="Verdana" panose="020B0604030504040204" pitchFamily="34" charset="0"/>
              </a:rPr>
              <a:t>millions</a:t>
            </a:r>
            <a:r>
              <a:rPr lang="cs-CZ" i="1" kern="50" dirty="0">
                <a:latin typeface="Verdana" panose="020B0604030504040204" pitchFamily="34" charset="0"/>
                <a:ea typeface="Verdana" panose="020B0604030504040204" pitchFamily="34" charset="0"/>
              </a:rPr>
              <a:t> de </a:t>
            </a:r>
            <a:r>
              <a:rPr lang="cs-CZ" i="1" kern="50" dirty="0" err="1">
                <a:latin typeface="Verdana" panose="020B0604030504040204" pitchFamily="34" charset="0"/>
                <a:ea typeface="Verdana" panose="020B0604030504040204" pitchFamily="34" charset="0"/>
              </a:rPr>
              <a:t>francophones</a:t>
            </a:r>
            <a:r>
              <a:rPr lang="cs-CZ" i="1" kern="50" dirty="0">
                <a:latin typeface="Verdana" panose="020B0604030504040204" pitchFamily="34" charset="0"/>
                <a:ea typeface="Verdana" panose="020B0604030504040204" pitchFamily="34" charset="0"/>
              </a:rPr>
              <a:t> au </a:t>
            </a:r>
            <a:r>
              <a:rPr lang="cs-CZ" i="1" kern="50" dirty="0" err="1">
                <a:latin typeface="Verdana" panose="020B0604030504040204" pitchFamily="34" charset="0"/>
                <a:ea typeface="Verdana" panose="020B0604030504040204" pitchFamily="34" charset="0"/>
              </a:rPr>
              <a:t>Canada</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six</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millions</a:t>
            </a:r>
            <a:r>
              <a:rPr lang="cs-CZ" i="1" kern="50" dirty="0">
                <a:latin typeface="Verdana" panose="020B0604030504040204" pitchFamily="34" charset="0"/>
                <a:ea typeface="Verdana" panose="020B0604030504040204" pitchFamily="34" charset="0"/>
              </a:rPr>
              <a:t> au </a:t>
            </a:r>
            <a:r>
              <a:rPr lang="cs-CZ" i="1" kern="50" dirty="0" err="1">
                <a:latin typeface="Verdana" panose="020B0604030504040204" pitchFamily="34" charset="0"/>
                <a:ea typeface="Verdana" panose="020B0604030504040204" pitchFamily="34" charset="0"/>
              </a:rPr>
              <a:t>Québec</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nous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n’aurions</a:t>
            </a:r>
            <a:r>
              <a:rPr lang="cs-CZ" i="1" kern="50" dirty="0">
                <a:latin typeface="Verdana" panose="020B0604030504040204" pitchFamily="34" charset="0"/>
                <a:ea typeface="Verdana" panose="020B0604030504040204" pitchFamily="34" charset="0"/>
              </a:rPr>
              <a:t> pas </a:t>
            </a:r>
            <a:r>
              <a:rPr lang="cs-CZ" i="1" kern="50" dirty="0" err="1">
                <a:latin typeface="Verdana" panose="020B0604030504040204" pitchFamily="34" charset="0"/>
                <a:ea typeface="Verdana" panose="020B0604030504040204" pitchFamily="34" charset="0"/>
              </a:rPr>
              <a:t>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droit</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d’inventer</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lexique</a:t>
            </a:r>
            <a:r>
              <a:rPr lang="cs-CZ" i="1" kern="50" dirty="0">
                <a:latin typeface="Verdana" panose="020B0604030504040204" pitchFamily="34" charset="0"/>
                <a:ea typeface="Verdana" panose="020B0604030504040204" pitchFamily="34" charset="0"/>
              </a:rPr>
              <a:t> qui </a:t>
            </a:r>
            <a:r>
              <a:rPr lang="cs-CZ" i="1" kern="50" dirty="0" err="1">
                <a:latin typeface="Verdana" panose="020B0604030504040204" pitchFamily="34" charset="0"/>
                <a:ea typeface="Verdana" panose="020B0604030504040204" pitchFamily="34" charset="0"/>
              </a:rPr>
              <a:t>correspond</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aux</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réalités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d’ici</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sous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prétexte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qu’il</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n’est</a:t>
            </a:r>
            <a:r>
              <a:rPr lang="cs-CZ" i="1" kern="50" dirty="0">
                <a:latin typeface="Verdana" panose="020B0604030504040204" pitchFamily="34" charset="0"/>
                <a:ea typeface="Verdana" panose="020B0604030504040204" pitchFamily="34" charset="0"/>
              </a:rPr>
              <a:t> pas </a:t>
            </a:r>
            <a:r>
              <a:rPr lang="cs-CZ" i="1" kern="50" dirty="0" err="1">
                <a:latin typeface="Verdana" panose="020B0604030504040204" pitchFamily="34" charset="0"/>
                <a:ea typeface="Verdana" panose="020B0604030504040204" pitchFamily="34" charset="0"/>
              </a:rPr>
              <a:t>conforme</a:t>
            </a:r>
            <a:r>
              <a:rPr lang="cs-CZ" i="1" kern="50" dirty="0">
                <a:latin typeface="Verdana" panose="020B0604030504040204" pitchFamily="34" charset="0"/>
                <a:ea typeface="Verdana" panose="020B0604030504040204" pitchFamily="34" charset="0"/>
              </a:rPr>
              <a:t> à la </a:t>
            </a:r>
            <a:r>
              <a:rPr lang="cs-CZ" i="1" kern="50" dirty="0" err="1">
                <a:latin typeface="Verdana" panose="020B0604030504040204" pitchFamily="34" charset="0"/>
                <a:ea typeface="Verdana" panose="020B0604030504040204" pitchFamily="34" charset="0"/>
              </a:rPr>
              <a:t>norme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française</a:t>
            </a:r>
            <a:r>
              <a:rPr lang="cs-CZ" i="1" kern="50" dirty="0">
                <a:latin typeface="Verdana" panose="020B0604030504040204" pitchFamily="34" charset="0"/>
                <a:ea typeface="Verdana" panose="020B0604030504040204" pitchFamily="34" charset="0"/>
              </a:rPr>
              <a:t> ? Pas plus </a:t>
            </a:r>
            <a:r>
              <a:rPr lang="cs-CZ" i="1" kern="50" dirty="0" err="1">
                <a:latin typeface="Verdana" panose="020B0604030504040204" pitchFamily="34" charset="0"/>
                <a:ea typeface="Verdana" panose="020B0604030504040204" pitchFamily="34" charset="0"/>
              </a:rPr>
              <a:t>que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nous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n’aurions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droit</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d’utiliser</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certains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mots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dans</a:t>
            </a:r>
            <a:r>
              <a:rPr lang="cs-CZ" i="1" kern="50" dirty="0">
                <a:latin typeface="Verdana" panose="020B0604030504040204" pitchFamily="34" charset="0"/>
                <a:ea typeface="Verdana" panose="020B0604030504040204" pitchFamily="34" charset="0"/>
              </a:rPr>
              <a:t> des </a:t>
            </a:r>
            <a:r>
              <a:rPr lang="cs-CZ" i="1" kern="50" dirty="0" err="1">
                <a:latin typeface="Verdana" panose="020B0604030504040204" pitchFamily="34" charset="0"/>
                <a:ea typeface="Verdana" panose="020B0604030504040204" pitchFamily="34" charset="0"/>
              </a:rPr>
              <a:t>acceptions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particulières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après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une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admirable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dérive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historique</a:t>
            </a:r>
            <a:r>
              <a:rPr lang="cs-CZ" i="1" kern="50" dirty="0">
                <a:latin typeface="Verdana" panose="020B0604030504040204" pitchFamily="34" charset="0"/>
                <a:ea typeface="Verdana" panose="020B0604030504040204" pitchFamily="34" charset="0"/>
              </a:rPr>
              <a:t> ? </a:t>
            </a:r>
            <a:r>
              <a:rPr lang="cs-CZ" i="1" kern="50" dirty="0" err="1">
                <a:latin typeface="Verdana" panose="020B0604030504040204" pitchFamily="34" charset="0"/>
                <a:ea typeface="Verdana" panose="020B0604030504040204" pitchFamily="34" charset="0"/>
              </a:rPr>
              <a:t>Bref</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nous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n’aurions</a:t>
            </a:r>
            <a:r>
              <a:rPr lang="cs-CZ" i="1" kern="50" dirty="0">
                <a:latin typeface="Verdana" panose="020B0604030504040204" pitchFamily="34" charset="0"/>
                <a:ea typeface="Verdana" panose="020B0604030504040204" pitchFamily="34" charset="0"/>
              </a:rPr>
              <a:t> pas </a:t>
            </a:r>
            <a:r>
              <a:rPr lang="cs-CZ" i="1" kern="50" dirty="0" err="1">
                <a:latin typeface="Verdana" panose="020B0604030504040204" pitchFamily="34" charset="0"/>
                <a:ea typeface="Verdana" panose="020B0604030504040204" pitchFamily="34" charset="0"/>
              </a:rPr>
              <a:t>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droit</a:t>
            </a:r>
            <a:r>
              <a:rPr lang="cs-CZ" i="1" kern="50" dirty="0">
                <a:latin typeface="Verdana" panose="020B0604030504040204" pitchFamily="34" charset="0"/>
                <a:ea typeface="Verdana" panose="020B0604030504040204" pitchFamily="34" charset="0"/>
              </a:rPr>
              <a:t> à </a:t>
            </a:r>
            <a:r>
              <a:rPr lang="cs-CZ" i="1" kern="50" dirty="0" err="1">
                <a:latin typeface="Verdana" panose="020B0604030504040204" pitchFamily="34" charset="0"/>
                <a:ea typeface="Verdana" panose="020B0604030504040204" pitchFamily="34" charset="0"/>
              </a:rPr>
              <a:t>une</a:t>
            </a:r>
            <a:r>
              <a:rPr lang="cs-CZ" i="1" kern="50" dirty="0">
                <a:latin typeface="Verdana" panose="020B0604030504040204" pitchFamily="34" charset="0"/>
                <a:ea typeface="Verdana" panose="020B0604030504040204" pitchFamily="34" charset="0"/>
              </a:rPr>
              <a:t> existence </a:t>
            </a:r>
            <a:r>
              <a:rPr lang="cs-CZ" i="1" kern="50" dirty="0" err="1">
                <a:latin typeface="Verdana" panose="020B0604030504040204" pitchFamily="34" charset="0"/>
                <a:ea typeface="Verdana" panose="020B0604030504040204" pitchFamily="34" charset="0"/>
              </a:rPr>
              <a:t>différenciée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sur</a:t>
            </a:r>
            <a:r>
              <a:rPr lang="cs-CZ" i="1" kern="50" dirty="0">
                <a:latin typeface="Verdana" panose="020B0604030504040204" pitchFamily="34" charset="0"/>
                <a:ea typeface="Verdana" panose="020B0604030504040204" pitchFamily="34" charset="0"/>
              </a:rPr>
              <a:t> les </a:t>
            </a:r>
            <a:r>
              <a:rPr lang="cs-CZ" i="1" kern="50" dirty="0" err="1">
                <a:latin typeface="Verdana" panose="020B0604030504040204" pitchFamily="34" charset="0"/>
                <a:ea typeface="Verdana" panose="020B0604030504040204" pitchFamily="34" charset="0"/>
              </a:rPr>
              <a:t>plans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culturel</a:t>
            </a:r>
            <a:r>
              <a:rPr lang="cs-CZ" i="1" kern="50" dirty="0">
                <a:latin typeface="Verdana" panose="020B0604030504040204" pitchFamily="34" charset="0"/>
                <a:ea typeface="Verdana" panose="020B0604030504040204" pitchFamily="34" charset="0"/>
              </a:rPr>
              <a:t> et </a:t>
            </a:r>
            <a:r>
              <a:rPr lang="cs-CZ" i="1" kern="50" dirty="0" err="1">
                <a:latin typeface="Verdana" panose="020B0604030504040204" pitchFamily="34" charset="0"/>
                <a:ea typeface="Verdana" panose="020B0604030504040204" pitchFamily="34" charset="0"/>
              </a:rPr>
              <a:t>linguistique</a:t>
            </a:r>
            <a:r>
              <a:rPr lang="cs-CZ" i="1" kern="50" dirty="0">
                <a:latin typeface="Verdana" panose="020B0604030504040204" pitchFamily="34" charset="0"/>
                <a:ea typeface="Verdana" panose="020B0604030504040204" pitchFamily="34" charset="0"/>
              </a:rPr>
              <a:t> parce </a:t>
            </a:r>
            <a:r>
              <a:rPr lang="cs-CZ" i="1" kern="50" dirty="0" err="1">
                <a:latin typeface="Verdana" panose="020B0604030504040204" pitchFamily="34" charset="0"/>
                <a:ea typeface="Verdana" panose="020B0604030504040204" pitchFamily="34" charset="0"/>
              </a:rPr>
              <a:t>que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nous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sommes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petits</a:t>
            </a:r>
            <a:r>
              <a:rPr lang="cs-CZ" i="1" kern="50" dirty="0">
                <a:latin typeface="Verdana" panose="020B0604030504040204" pitchFamily="34" charset="0"/>
                <a:ea typeface="Verdana" panose="020B0604030504040204" pitchFamily="34" charset="0"/>
              </a:rPr>
              <a:t>, parce </a:t>
            </a:r>
            <a:r>
              <a:rPr lang="cs-CZ" i="1" kern="50" dirty="0" err="1">
                <a:latin typeface="Verdana" panose="020B0604030504040204" pitchFamily="34" charset="0"/>
                <a:ea typeface="Verdana" panose="020B0604030504040204" pitchFamily="34" charset="0"/>
              </a:rPr>
              <a:t>que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nous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constituons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un</a:t>
            </a:r>
            <a:r>
              <a:rPr lang="cs-CZ" i="1" kern="50" dirty="0">
                <a:latin typeface="Verdana" panose="020B0604030504040204" pitchFamily="34" charset="0"/>
                <a:ea typeface="Verdana" panose="020B0604030504040204" pitchFamily="34" charset="0"/>
              </a:rPr>
              <a:t> si petit </a:t>
            </a:r>
            <a:r>
              <a:rPr lang="cs-CZ" i="1" kern="50" dirty="0" err="1">
                <a:latin typeface="Verdana" panose="020B0604030504040204" pitchFamily="34" charset="0"/>
                <a:ea typeface="Verdana" panose="020B0604030504040204" pitchFamily="34" charset="0"/>
              </a:rPr>
              <a:t>peuple</a:t>
            </a:r>
            <a:r>
              <a:rPr lang="cs-CZ" i="1" kern="50" dirty="0">
                <a:latin typeface="Verdana" panose="020B0604030504040204" pitchFamily="34" charset="0"/>
                <a:ea typeface="Verdana" panose="020B0604030504040204" pitchFamily="34" charset="0"/>
              </a:rPr>
              <a:t> ! </a:t>
            </a:r>
            <a:r>
              <a:rPr lang="cs-CZ" i="1" kern="50" dirty="0" err="1">
                <a:latin typeface="Verdana" panose="020B0604030504040204" pitchFamily="34" charset="0"/>
                <a:ea typeface="Verdana" panose="020B0604030504040204" pitchFamily="34" charset="0"/>
              </a:rPr>
              <a:t>Versons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une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larme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sur</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notre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petitesse</a:t>
            </a:r>
            <a:r>
              <a:rPr lang="cs-CZ" i="1" kern="50" dirty="0">
                <a:latin typeface="Verdana" panose="020B0604030504040204" pitchFamily="34" charset="0"/>
                <a:ea typeface="Verdana" panose="020B0604030504040204" pitchFamily="34" charset="0"/>
              </a:rPr>
              <a:t> en </a:t>
            </a:r>
            <a:r>
              <a:rPr lang="cs-CZ" i="1" kern="50" dirty="0" err="1">
                <a:latin typeface="Verdana" panose="020B0604030504040204" pitchFamily="34" charset="0"/>
                <a:ea typeface="Verdana" panose="020B0604030504040204" pitchFamily="34" charset="0"/>
              </a:rPr>
              <a:t>passant</a:t>
            </a:r>
            <a:r>
              <a:rPr lang="cs-CZ" i="1" kern="50" dirty="0">
                <a:latin typeface="Verdana" panose="020B0604030504040204" pitchFamily="34" charset="0"/>
                <a:ea typeface="Verdana" panose="020B0604030504040204" pitchFamily="34" charset="0"/>
              </a:rPr>
              <a:t>. Au </a:t>
            </a:r>
            <a:r>
              <a:rPr lang="cs-CZ" i="1" kern="50" dirty="0" err="1">
                <a:latin typeface="Verdana" panose="020B0604030504040204" pitchFamily="34" charset="0"/>
                <a:ea typeface="Verdana" panose="020B0604030504040204" pitchFamily="34" charset="0"/>
              </a:rPr>
              <a:t>delà</a:t>
            </a:r>
            <a:r>
              <a:rPr lang="cs-CZ" i="1" kern="50" dirty="0">
                <a:latin typeface="Verdana" panose="020B0604030504040204" pitchFamily="34" charset="0"/>
                <a:ea typeface="Verdana" panose="020B0604030504040204" pitchFamily="34" charset="0"/>
              </a:rPr>
              <a:t> de </a:t>
            </a:r>
            <a:r>
              <a:rPr lang="cs-CZ" i="1" kern="50" dirty="0" err="1">
                <a:latin typeface="Verdana" panose="020B0604030504040204" pitchFamily="34" charset="0"/>
                <a:ea typeface="Verdana" panose="020B0604030504040204" pitchFamily="34" charset="0"/>
              </a:rPr>
              <a:t>quel</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nombre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d’habitants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un</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peuple</a:t>
            </a:r>
            <a:r>
              <a:rPr lang="cs-CZ" i="1" kern="50" dirty="0">
                <a:latin typeface="Verdana" panose="020B0604030504040204" pitchFamily="34" charset="0"/>
                <a:ea typeface="Verdana" panose="020B0604030504040204" pitchFamily="34" charset="0"/>
              </a:rPr>
              <a:t> a-t-</a:t>
            </a:r>
            <a:r>
              <a:rPr lang="cs-CZ" i="1" kern="50" dirty="0" err="1">
                <a:latin typeface="Verdana" panose="020B0604030504040204" pitchFamily="34" charset="0"/>
                <a:ea typeface="Verdana" panose="020B0604030504040204" pitchFamily="34" charset="0"/>
              </a:rPr>
              <a:t>il</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droit</a:t>
            </a:r>
            <a:r>
              <a:rPr lang="cs-CZ" i="1" kern="50" dirty="0">
                <a:latin typeface="Verdana" panose="020B0604030504040204" pitchFamily="34" charset="0"/>
                <a:ea typeface="Verdana" panose="020B0604030504040204" pitchFamily="34" charset="0"/>
              </a:rPr>
              <a:t> à </a:t>
            </a:r>
            <a:r>
              <a:rPr lang="cs-CZ" i="1" kern="50" dirty="0" err="1">
                <a:latin typeface="Verdana" panose="020B0604030504040204" pitchFamily="34" charset="0"/>
                <a:ea typeface="Verdana" panose="020B0604030504040204" pitchFamily="34" charset="0"/>
              </a:rPr>
              <a:t>sa</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culture</a:t>
            </a:r>
            <a:r>
              <a:rPr lang="cs-CZ" i="1" kern="50" dirty="0">
                <a:latin typeface="Verdana" panose="020B0604030504040204" pitchFamily="34" charset="0"/>
                <a:ea typeface="Verdana" panose="020B0604030504040204" pitchFamily="34" charset="0"/>
              </a:rPr>
              <a:t> ? </a:t>
            </a:r>
            <a:r>
              <a:rPr lang="cs-CZ" i="1" kern="50" dirty="0" err="1">
                <a:latin typeface="Verdana" panose="020B0604030504040204" pitchFamily="34" charset="0"/>
                <a:ea typeface="Verdana" panose="020B0604030504040204" pitchFamily="34" charset="0"/>
              </a:rPr>
              <a:t>Faut-il</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être</a:t>
            </a:r>
            <a:r>
              <a:rPr lang="cs-CZ" i="1" kern="50" dirty="0">
                <a:latin typeface="Verdana" panose="020B0604030504040204" pitchFamily="34" charset="0"/>
                <a:ea typeface="Verdana" panose="020B0604030504040204" pitchFamily="34" charset="0"/>
              </a:rPr>
              <a:t> au </a:t>
            </a:r>
            <a:r>
              <a:rPr lang="cs-CZ" i="1" kern="50" dirty="0" err="1">
                <a:latin typeface="Verdana" panose="020B0604030504040204" pitchFamily="34" charset="0"/>
                <a:ea typeface="Verdana" panose="020B0604030504040204" pitchFamily="34" charset="0"/>
              </a:rPr>
              <a:t>moins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vingt-cinq</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millions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d’habitants</a:t>
            </a:r>
            <a:r>
              <a:rPr lang="cs-CZ" i="1" kern="50" dirty="0">
                <a:latin typeface="Verdana" panose="020B0604030504040204" pitchFamily="34" charset="0"/>
                <a:ea typeface="Verdana" panose="020B0604030504040204" pitchFamily="34" charset="0"/>
              </a:rPr>
              <a:t> qui </a:t>
            </a:r>
            <a:r>
              <a:rPr lang="cs-CZ" i="1" kern="50" dirty="0" err="1">
                <a:latin typeface="Verdana" panose="020B0604030504040204" pitchFamily="34" charset="0"/>
                <a:ea typeface="Verdana" panose="020B0604030504040204" pitchFamily="34" charset="0"/>
              </a:rPr>
              <a:t>parlent</a:t>
            </a:r>
            <a:r>
              <a:rPr lang="cs-CZ" i="1" kern="50" dirty="0">
                <a:latin typeface="Verdana" panose="020B0604030504040204" pitchFamily="34" charset="0"/>
                <a:ea typeface="Verdana" panose="020B0604030504040204" pitchFamily="34" charset="0"/>
              </a:rPr>
              <a:t> la </a:t>
            </a:r>
            <a:r>
              <a:rPr lang="cs-CZ" i="1" kern="50" dirty="0" err="1">
                <a:latin typeface="Verdana" panose="020B0604030504040204" pitchFamily="34" charset="0"/>
                <a:ea typeface="Verdana" panose="020B0604030504040204" pitchFamily="34" charset="0"/>
              </a:rPr>
              <a:t>même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langue</a:t>
            </a:r>
            <a:r>
              <a:rPr lang="cs-CZ" i="1" kern="50" dirty="0">
                <a:latin typeface="Verdana" panose="020B0604030504040204" pitchFamily="34" charset="0"/>
                <a:ea typeface="Verdana" panose="020B0604030504040204" pitchFamily="34" charset="0"/>
              </a:rPr>
              <a:t> ? </a:t>
            </a:r>
            <a:r>
              <a:rPr lang="cs-CZ" i="1" kern="50" dirty="0" err="1">
                <a:latin typeface="Verdana" panose="020B0604030504040204" pitchFamily="34" charset="0"/>
                <a:ea typeface="Verdana" panose="020B0604030504040204" pitchFamily="34" charset="0"/>
              </a:rPr>
              <a:t>Alors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Canada</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n’existe</a:t>
            </a:r>
            <a:r>
              <a:rPr lang="cs-CZ" i="1" kern="50" dirty="0">
                <a:latin typeface="Verdana" panose="020B0604030504040204" pitchFamily="34" charset="0"/>
                <a:ea typeface="Verdana" panose="020B0604030504040204" pitchFamily="34" charset="0"/>
              </a:rPr>
              <a:t> pas. </a:t>
            </a:r>
            <a:r>
              <a:rPr lang="cs-CZ" i="1" kern="50" dirty="0" err="1">
                <a:latin typeface="Verdana" panose="020B0604030504040204" pitchFamily="34" charset="0"/>
                <a:ea typeface="Verdana" panose="020B0604030504040204" pitchFamily="34" charset="0"/>
              </a:rPr>
              <a:t>Dix</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millions</a:t>
            </a:r>
            <a:r>
              <a:rPr lang="cs-CZ" i="1" kern="50" dirty="0">
                <a:latin typeface="Verdana" panose="020B0604030504040204" pitchFamily="34" charset="0"/>
                <a:ea typeface="Verdana" panose="020B0604030504040204" pitchFamily="34" charset="0"/>
              </a:rPr>
              <a:t> ? La </a:t>
            </a:r>
            <a:r>
              <a:rPr lang="cs-CZ" i="1" kern="50" dirty="0" err="1">
                <a:latin typeface="Verdana" panose="020B0604030504040204" pitchFamily="34" charset="0"/>
                <a:ea typeface="Verdana" panose="020B0604030504040204" pitchFamily="34" charset="0"/>
              </a:rPr>
              <a:t>Suède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n’existe</a:t>
            </a:r>
            <a:r>
              <a:rPr lang="cs-CZ" i="1" kern="50" dirty="0">
                <a:latin typeface="Verdana" panose="020B0604030504040204" pitchFamily="34" charset="0"/>
                <a:ea typeface="Verdana" panose="020B0604030504040204" pitchFamily="34" charset="0"/>
              </a:rPr>
              <a:t> plus. </a:t>
            </a:r>
            <a:r>
              <a:rPr lang="cs-CZ" i="1" kern="50" dirty="0" err="1">
                <a:latin typeface="Verdana" panose="020B0604030504040204" pitchFamily="34" charset="0"/>
                <a:ea typeface="Verdana" panose="020B0604030504040204" pitchFamily="34" charset="0"/>
              </a:rPr>
              <a:t>Six</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millions</a:t>
            </a:r>
            <a:r>
              <a:rPr lang="cs-CZ" i="1" kern="50" dirty="0">
                <a:latin typeface="Verdana" panose="020B0604030504040204" pitchFamily="34" charset="0"/>
                <a:ea typeface="Verdana" panose="020B0604030504040204" pitchFamily="34" charset="0"/>
              </a:rPr>
              <a:t> ? Le </a:t>
            </a:r>
            <a:r>
              <a:rPr lang="cs-CZ" i="1" kern="50" dirty="0" err="1">
                <a:latin typeface="Verdana" panose="020B0604030504040204" pitchFamily="34" charset="0"/>
                <a:ea typeface="Verdana" panose="020B0604030504040204" pitchFamily="34" charset="0"/>
              </a:rPr>
              <a:t>Québec</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mais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aussi</a:t>
            </a:r>
            <a:r>
              <a:rPr lang="cs-CZ" i="1" kern="50" dirty="0">
                <a:latin typeface="Verdana" panose="020B0604030504040204" pitchFamily="34" charset="0"/>
                <a:ea typeface="Verdana" panose="020B0604030504040204" pitchFamily="34" charset="0"/>
              </a:rPr>
              <a:t> la </a:t>
            </a:r>
            <a:r>
              <a:rPr lang="cs-CZ" i="1" kern="50" dirty="0" err="1">
                <a:latin typeface="Verdana" panose="020B0604030504040204" pitchFamily="34" charset="0"/>
                <a:ea typeface="Verdana" panose="020B0604030504040204" pitchFamily="34" charset="0"/>
              </a:rPr>
              <a:t>Norvège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Danemark</a:t>
            </a:r>
            <a:r>
              <a:rPr lang="cs-CZ" i="1" kern="50" dirty="0">
                <a:latin typeface="Verdana" panose="020B0604030504040204" pitchFamily="34" charset="0"/>
                <a:ea typeface="Verdana" panose="020B0604030504040204" pitchFamily="34" charset="0"/>
              </a:rPr>
              <a:t>, la </a:t>
            </a:r>
            <a:r>
              <a:rPr lang="fr-FR" i="1" kern="50" dirty="0" err="1" smtClean="0">
                <a:latin typeface="Verdana" panose="020B0604030504040204" pitchFamily="34" charset="0"/>
                <a:ea typeface="Verdana" panose="020B0604030504040204" pitchFamily="34" charset="0"/>
              </a:rPr>
              <a:t>R</a:t>
            </a:r>
            <a:r>
              <a:rPr lang="cs-CZ" i="1" kern="50" dirty="0" err="1" smtClean="0">
                <a:latin typeface="Verdana" panose="020B0604030504040204" pitchFamily="34" charset="0"/>
                <a:ea typeface="Verdana" panose="020B0604030504040204" pitchFamily="34" charset="0"/>
              </a:rPr>
              <a:t>épublique</a:t>
            </a:r>
            <a:r>
              <a:rPr lang="cs-CZ" i="1" kern="50" dirty="0" smtClean="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d’Haïti</a:t>
            </a:r>
            <a:r>
              <a:rPr lang="cs-CZ" i="1" kern="50" dirty="0">
                <a:latin typeface="Verdana" panose="020B0604030504040204" pitchFamily="34" charset="0"/>
                <a:ea typeface="Verdana" panose="020B0604030504040204" pitchFamily="34" charset="0"/>
              </a:rPr>
              <a:t> et </a:t>
            </a:r>
            <a:r>
              <a:rPr lang="cs-CZ" i="1" kern="50" dirty="0" err="1">
                <a:latin typeface="Verdana" panose="020B0604030504040204" pitchFamily="34" charset="0"/>
                <a:ea typeface="Verdana" panose="020B0604030504040204" pitchFamily="34" charset="0"/>
              </a:rPr>
              <a:t>combien</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d’autres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pays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seraient</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automatiquement</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rayés</a:t>
            </a:r>
            <a:r>
              <a:rPr lang="cs-CZ" i="1" kern="50" dirty="0">
                <a:latin typeface="Verdana" panose="020B0604030504040204" pitchFamily="34" charset="0"/>
                <a:ea typeface="Verdana" panose="020B0604030504040204" pitchFamily="34" charset="0"/>
              </a:rPr>
              <a:t> de la </a:t>
            </a:r>
            <a:r>
              <a:rPr lang="cs-CZ" i="1" kern="50" dirty="0" err="1">
                <a:latin typeface="Verdana" panose="020B0604030504040204" pitchFamily="34" charset="0"/>
                <a:ea typeface="Verdana" panose="020B0604030504040204" pitchFamily="34" charset="0"/>
              </a:rPr>
              <a:t>carte</a:t>
            </a:r>
            <a:r>
              <a:rPr lang="cs-CZ" i="1" kern="50" dirty="0">
                <a:latin typeface="Verdana" panose="020B0604030504040204" pitchFamily="34" charset="0"/>
                <a:ea typeface="Verdana" panose="020B0604030504040204" pitchFamily="34" charset="0"/>
              </a:rPr>
              <a:t> !</a:t>
            </a:r>
            <a:endParaRPr lang="fr-FR" sz="2800" kern="50" dirty="0">
              <a:latin typeface="Verdana" panose="020B0604030504040204" pitchFamily="34" charset="0"/>
              <a:ea typeface="Verdana" panose="020B0604030504040204" pitchFamily="34" charset="0"/>
            </a:endParaRPr>
          </a:p>
          <a:p>
            <a:pPr algn="just"/>
            <a:r>
              <a:rPr lang="fr-FR" i="1" kern="50" dirty="0" smtClean="0">
                <a:latin typeface="Verdana" panose="020B0604030504040204" pitchFamily="34" charset="0"/>
                <a:ea typeface="Verdana" panose="020B0604030504040204" pitchFamily="34" charset="0"/>
                <a:cs typeface="Times New Roman" panose="02020603050405020304" pitchFamily="18" charset="0"/>
              </a:rPr>
              <a:t>En </a:t>
            </a:r>
            <a:r>
              <a:rPr lang="fr-FR" i="1" kern="50" dirty="0">
                <a:latin typeface="Verdana" panose="020B0604030504040204" pitchFamily="34" charset="0"/>
                <a:ea typeface="Verdana" panose="020B0604030504040204" pitchFamily="34" charset="0"/>
                <a:cs typeface="Times New Roman" panose="02020603050405020304" pitchFamily="18" charset="0"/>
              </a:rPr>
              <a:t>poursuivant la logique de ce raisonnement paresseux, je constate que la Belgique, la Suisse et la France n’auraient que des avantages à fusionner, et je propose tout de go l’annexion pure et simple du Québec aux </a:t>
            </a:r>
            <a:r>
              <a:rPr lang="fr-FR" i="1" kern="50" dirty="0" smtClean="0">
                <a:latin typeface="Verdana" panose="020B0604030504040204" pitchFamily="34" charset="0"/>
                <a:ea typeface="Verdana" panose="020B0604030504040204" pitchFamily="34" charset="0"/>
                <a:cs typeface="Times New Roman" panose="02020603050405020304" pitchFamily="18" charset="0"/>
              </a:rPr>
              <a:t>États-Unis</a:t>
            </a:r>
            <a:r>
              <a:rPr lang="fr-FR" i="1" kern="50" dirty="0">
                <a:latin typeface="Verdana" panose="020B0604030504040204" pitchFamily="34" charset="0"/>
                <a:ea typeface="Verdana" panose="020B0604030504040204" pitchFamily="34" charset="0"/>
                <a:cs typeface="Times New Roman" panose="02020603050405020304" pitchFamily="18" charset="0"/>
              </a:rPr>
              <a:t>, avec interdiction de la langue française en prime, puisqu’elle nous semble imposée de l’extérieur et qu’elle est la source de nos maux, sans jeux de mots. Tous nos problèmes seraient alors résolus. Parlant enfin la langue de la majorité qui nous entoure, partageant déjà avec elle une partie de notre culture, nous aurions enfin le sentiment d’être montés dans le </a:t>
            </a:r>
            <a:r>
              <a:rPr lang="fr-FR" i="1" kern="50" dirty="0" smtClean="0">
                <a:latin typeface="Verdana" panose="020B0604030504040204" pitchFamily="34" charset="0"/>
                <a:ea typeface="Verdana" panose="020B0604030504040204" pitchFamily="34" charset="0"/>
                <a:cs typeface="Times New Roman" panose="02020603050405020304" pitchFamily="18" charset="0"/>
              </a:rPr>
              <a:t>train.</a:t>
            </a:r>
            <a:endParaRPr lang="fr-F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632744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00A7CC7-A6B6-4A3C-BC33-4384B019A8F0}"/>
              </a:ext>
            </a:extLst>
          </p:cNvPr>
          <p:cNvSpPr txBox="1"/>
          <p:nvPr/>
        </p:nvSpPr>
        <p:spPr>
          <a:xfrm>
            <a:off x="319087" y="433566"/>
            <a:ext cx="11553825" cy="6186309"/>
          </a:xfrm>
          <a:prstGeom prst="rect">
            <a:avLst/>
          </a:prstGeom>
          <a:solidFill>
            <a:schemeClr val="tx1"/>
          </a:solidFill>
        </p:spPr>
        <p:txBody>
          <a:bodyPr wrap="square">
            <a:spAutoFit/>
          </a:bodyPr>
          <a:lstStyle/>
          <a:p>
            <a:pPr>
              <a:spcAft>
                <a:spcPts val="0"/>
              </a:spcAft>
            </a:pPr>
            <a:r>
              <a:rPr lang="fr-FR" b="1" kern="50" dirty="0">
                <a:solidFill>
                  <a:srgbClr val="000000"/>
                </a:solidFill>
                <a:latin typeface="Verdana" panose="020B0604030504040204" pitchFamily="34" charset="0"/>
                <a:ea typeface="Lucida Sans Unicode" panose="020B0602030504020204" pitchFamily="34" charset="0"/>
              </a:rPr>
              <a:t>JOUAL </a:t>
            </a:r>
            <a:r>
              <a:rPr lang="fr-FR" kern="50" dirty="0">
                <a:solidFill>
                  <a:srgbClr val="000000"/>
                </a:solidFill>
                <a:latin typeface="Verdana" panose="020B0604030504040204" pitchFamily="34" charset="0"/>
                <a:ea typeface="Lucida Sans Unicode" panose="020B0602030504020204" pitchFamily="34" charset="0"/>
              </a:rPr>
              <a:t>= u</a:t>
            </a:r>
            <a:r>
              <a:rPr lang="fr-FR" sz="1800" kern="50" dirty="0">
                <a:solidFill>
                  <a:srgbClr val="000000"/>
                </a:solidFill>
                <a:effectLst/>
                <a:latin typeface="Verdana" panose="020B0604030504040204" pitchFamily="34" charset="0"/>
                <a:ea typeface="Lucida Sans Unicode" panose="020B0602030504020204" pitchFamily="34" charset="0"/>
              </a:rPr>
              <a:t>n sociolecte (parler d’un groupe social) de langue </a:t>
            </a:r>
            <a:r>
              <a:rPr lang="fr-FR" sz="1800" kern="50" dirty="0" smtClean="0">
                <a:solidFill>
                  <a:srgbClr val="000000"/>
                </a:solidFill>
                <a:effectLst/>
                <a:latin typeface="Verdana" panose="020B0604030504040204" pitchFamily="34" charset="0"/>
                <a:ea typeface="Lucida Sans Unicode" panose="020B0602030504020204" pitchFamily="34" charset="0"/>
              </a:rPr>
              <a:t>française, </a:t>
            </a:r>
            <a:endParaRPr lang="fr-FR" sz="1800" kern="50" dirty="0">
              <a:solidFill>
                <a:srgbClr val="000000"/>
              </a:solidFill>
              <a:effectLst/>
              <a:latin typeface="Verdana" panose="020B0604030504040204" pitchFamily="34" charset="0"/>
              <a:ea typeface="Lucida Sans Unicode" panose="020B0602030504020204" pitchFamily="34" charset="0"/>
            </a:endParaRPr>
          </a:p>
          <a:p>
            <a:pPr>
              <a:spcAft>
                <a:spcPts val="0"/>
              </a:spcAft>
            </a:pPr>
            <a:r>
              <a:rPr lang="fr-FR" sz="1800" kern="50" dirty="0">
                <a:solidFill>
                  <a:srgbClr val="000000"/>
                </a:solidFill>
                <a:effectLst/>
                <a:latin typeface="Verdana" panose="020B0604030504040204" pitchFamily="34" charset="0"/>
                <a:ea typeface="Lucida Sans Unicode" panose="020B0602030504020204" pitchFamily="34" charset="0"/>
              </a:rPr>
              <a:t>issu de la culture populaire urbaine de la région de </a:t>
            </a:r>
            <a:r>
              <a:rPr lang="fr-FR" sz="1800" kern="50" dirty="0" smtClean="0">
                <a:solidFill>
                  <a:srgbClr val="000000"/>
                </a:solidFill>
                <a:effectLst/>
                <a:latin typeface="Verdana" panose="020B0604030504040204" pitchFamily="34" charset="0"/>
                <a:ea typeface="Lucida Sans Unicode" panose="020B0602030504020204" pitchFamily="34" charset="0"/>
              </a:rPr>
              <a:t>Montréal</a:t>
            </a:r>
            <a:endParaRPr lang="fr-FR" sz="1800" kern="50" dirty="0">
              <a:effectLst/>
              <a:latin typeface="Times New Roman" panose="02020603050405020304" pitchFamily="18" charset="0"/>
              <a:ea typeface="Lucida Sans Unicode" panose="020B0602030504020204" pitchFamily="34" charset="0"/>
            </a:endParaRPr>
          </a:p>
          <a:p>
            <a:pPr>
              <a:spcAft>
                <a:spcPts val="0"/>
              </a:spcAft>
            </a:pPr>
            <a:r>
              <a:rPr lang="cs-CZ" sz="1800" kern="50" dirty="0">
                <a:solidFill>
                  <a:srgbClr val="000000"/>
                </a:solidFill>
                <a:effectLst/>
                <a:latin typeface="Verdana" panose="020B0604030504040204" pitchFamily="34" charset="0"/>
                <a:ea typeface="Lucida Sans Unicode" panose="020B0602030504020204" pitchFamily="34" charset="0"/>
              </a:rPr>
              <a:t> </a:t>
            </a:r>
            <a:endParaRPr lang="fr-FR" sz="1800" kern="50" dirty="0">
              <a:effectLst/>
              <a:latin typeface="Times New Roman" panose="02020603050405020304" pitchFamily="18" charset="0"/>
              <a:ea typeface="Lucida Sans Unicode" panose="020B0602030504020204" pitchFamily="34" charset="0"/>
            </a:endParaRPr>
          </a:p>
          <a:p>
            <a:pPr>
              <a:spcAft>
                <a:spcPts val="0"/>
              </a:spcAft>
            </a:pPr>
            <a:r>
              <a:rPr lang="fr-FR" sz="1800" kern="50" dirty="0">
                <a:solidFill>
                  <a:srgbClr val="000000"/>
                </a:solidFill>
                <a:effectLst/>
                <a:latin typeface="Verdana" panose="020B0604030504040204" pitchFamily="34" charset="0"/>
                <a:ea typeface="Lucida Sans Unicode" panose="020B0602030504020204" pitchFamily="34" charset="0"/>
              </a:rPr>
              <a:t>Il existe au Québec deux formes de langue distinctes : </a:t>
            </a:r>
            <a:endParaRPr lang="fr-FR" sz="1800" kern="50" dirty="0">
              <a:effectLst/>
              <a:latin typeface="Times New Roman" panose="02020603050405020304" pitchFamily="18" charset="0"/>
              <a:ea typeface="Lucida Sans Unicode" panose="020B0602030504020204" pitchFamily="34" charset="0"/>
            </a:endParaRPr>
          </a:p>
          <a:p>
            <a:pPr marL="285750" indent="-285750">
              <a:spcAft>
                <a:spcPts val="0"/>
              </a:spcAft>
              <a:buFont typeface="Wingdings" panose="05000000000000000000" pitchFamily="2" charset="2"/>
              <a:buChar char="v"/>
            </a:pPr>
            <a:r>
              <a:rPr lang="fr-FR" sz="1800" kern="50" dirty="0">
                <a:solidFill>
                  <a:srgbClr val="000000"/>
                </a:solidFill>
                <a:effectLst/>
                <a:latin typeface="Verdana" panose="020B0604030504040204" pitchFamily="34" charset="0"/>
                <a:ea typeface="Lucida Sans Unicode" panose="020B0602030504020204" pitchFamily="34" charset="0"/>
              </a:rPr>
              <a:t>le français écrit, « international »</a:t>
            </a:r>
            <a:endParaRPr lang="fr-FR" kern="50" dirty="0">
              <a:latin typeface="Times New Roman" panose="02020603050405020304" pitchFamily="18" charset="0"/>
              <a:ea typeface="Lucida Sans Unicode" panose="020B0602030504020204" pitchFamily="34" charset="0"/>
            </a:endParaRPr>
          </a:p>
          <a:p>
            <a:pPr marL="285750" indent="-285750">
              <a:spcAft>
                <a:spcPts val="0"/>
              </a:spcAft>
              <a:buFont typeface="Wingdings" panose="05000000000000000000" pitchFamily="2" charset="2"/>
              <a:buChar char="v"/>
            </a:pPr>
            <a:r>
              <a:rPr lang="fr-FR" sz="1800" kern="50" dirty="0">
                <a:solidFill>
                  <a:srgbClr val="000000"/>
                </a:solidFill>
                <a:effectLst/>
                <a:latin typeface="Verdana" panose="020B0604030504040204" pitchFamily="34" charset="0"/>
                <a:ea typeface="Lucida Sans Unicode" panose="020B0602030504020204" pitchFamily="34" charset="0"/>
              </a:rPr>
              <a:t>le français oral, qui est le français québécois à proprement parler </a:t>
            </a:r>
          </a:p>
          <a:p>
            <a:pPr>
              <a:spcAft>
                <a:spcPts val="0"/>
              </a:spcAft>
            </a:pPr>
            <a:r>
              <a:rPr lang="fr-FR" sz="1800" kern="50" dirty="0">
                <a:solidFill>
                  <a:srgbClr val="000000"/>
                </a:solidFill>
                <a:effectLst/>
                <a:latin typeface="Verdana" panose="020B0604030504040204" pitchFamily="34" charset="0"/>
                <a:ea typeface="Lucida Sans Unicode" panose="020B0602030504020204" pitchFamily="34" charset="0"/>
              </a:rPr>
              <a:t>(Le joual en est une variété </a:t>
            </a:r>
            <a:r>
              <a:rPr lang="fr-FR" sz="1800" kern="50" dirty="0" err="1">
                <a:solidFill>
                  <a:srgbClr val="000000"/>
                </a:solidFill>
                <a:effectLst/>
                <a:latin typeface="Verdana" panose="020B0604030504040204" pitchFamily="34" charset="0"/>
                <a:ea typeface="Lucida Sans Unicode" panose="020B0602030504020204" pitchFamily="34" charset="0"/>
              </a:rPr>
              <a:t>basilectale</a:t>
            </a:r>
            <a:r>
              <a:rPr lang="fr-FR" sz="1800" kern="50" dirty="0">
                <a:solidFill>
                  <a:srgbClr val="000000"/>
                </a:solidFill>
                <a:effectLst/>
                <a:latin typeface="Verdana" panose="020B0604030504040204" pitchFamily="34" charset="0"/>
                <a:ea typeface="Lucida Sans Unicode" panose="020B0602030504020204" pitchFamily="34" charset="0"/>
              </a:rPr>
              <a:t>.</a:t>
            </a:r>
            <a:r>
              <a:rPr lang="cs-CZ" sz="1800" kern="50" dirty="0">
                <a:solidFill>
                  <a:srgbClr val="000000"/>
                </a:solidFill>
                <a:effectLst/>
                <a:latin typeface="Verdana" panose="020B0604030504040204" pitchFamily="34" charset="0"/>
                <a:ea typeface="Lucida Sans Unicode" panose="020B0602030504020204" pitchFamily="34" charset="0"/>
              </a:rPr>
              <a:t>)</a:t>
            </a:r>
            <a:endParaRPr lang="fr-FR" sz="1800" kern="50" dirty="0">
              <a:effectLst/>
              <a:latin typeface="Times New Roman" panose="02020603050405020304" pitchFamily="18" charset="0"/>
              <a:ea typeface="Lucida Sans Unicode" panose="020B0602030504020204" pitchFamily="34" charset="0"/>
            </a:endParaRPr>
          </a:p>
          <a:p>
            <a:pPr algn="just">
              <a:spcAft>
                <a:spcPts val="0"/>
              </a:spcAft>
            </a:pPr>
            <a:r>
              <a:rPr lang="cs-CZ" sz="1800" b="1" kern="50" dirty="0">
                <a:effectLst/>
                <a:latin typeface="Verdana" panose="020B0604030504040204" pitchFamily="34" charset="0"/>
                <a:ea typeface="Lucida Sans Unicode" panose="020B0602030504020204" pitchFamily="34" charset="0"/>
              </a:rPr>
              <a:t> </a:t>
            </a:r>
            <a:endParaRPr lang="fr-FR" sz="1800" kern="50" dirty="0">
              <a:effectLst/>
              <a:latin typeface="Times New Roman" panose="02020603050405020304" pitchFamily="18" charset="0"/>
              <a:ea typeface="Lucida Sans Unicode" panose="020B0602030504020204" pitchFamily="34" charset="0"/>
            </a:endParaRPr>
          </a:p>
          <a:p>
            <a:pPr algn="just">
              <a:spcAft>
                <a:spcPts val="0"/>
              </a:spcAft>
            </a:pPr>
            <a:r>
              <a:rPr lang="fr-FR" sz="1800" b="1" kern="50" dirty="0">
                <a:solidFill>
                  <a:srgbClr val="000000"/>
                </a:solidFill>
                <a:effectLst/>
                <a:latin typeface="Verdana" panose="020B0604030504040204" pitchFamily="34" charset="0"/>
                <a:ea typeface="Lucida Sans Unicode" panose="020B0602030504020204" pitchFamily="34" charset="0"/>
              </a:rPr>
              <a:t>Le joual montre des particularismes phonologiques, lexicaux </a:t>
            </a:r>
            <a:endParaRPr lang="cs-CZ" sz="1800" b="1" kern="50" dirty="0">
              <a:solidFill>
                <a:srgbClr val="000000"/>
              </a:solidFill>
              <a:effectLst/>
              <a:latin typeface="Verdana" panose="020B0604030504040204" pitchFamily="34" charset="0"/>
              <a:ea typeface="Lucida Sans Unicode" panose="020B0602030504020204" pitchFamily="34" charset="0"/>
            </a:endParaRPr>
          </a:p>
          <a:p>
            <a:pPr algn="just">
              <a:spcAft>
                <a:spcPts val="0"/>
              </a:spcAft>
            </a:pPr>
            <a:r>
              <a:rPr lang="fr-FR" sz="1800" b="1" kern="50" dirty="0">
                <a:solidFill>
                  <a:srgbClr val="000000"/>
                </a:solidFill>
                <a:effectLst/>
                <a:latin typeface="Verdana" panose="020B0604030504040204" pitchFamily="34" charset="0"/>
                <a:ea typeface="Lucida Sans Unicode" panose="020B0602030504020204" pitchFamily="34" charset="0"/>
              </a:rPr>
              <a:t>et morphosyntaxiques :</a:t>
            </a:r>
            <a:endParaRPr lang="fr-FR" sz="1800" b="1" kern="50" dirty="0">
              <a:effectLst/>
              <a:latin typeface="Times New Roman" panose="02020603050405020304" pitchFamily="18" charset="0"/>
              <a:ea typeface="Lucida Sans Unicode" panose="020B0602030504020204" pitchFamily="34" charset="0"/>
            </a:endParaRPr>
          </a:p>
          <a:p>
            <a:pPr algn="just">
              <a:spcAft>
                <a:spcPts val="0"/>
              </a:spcAft>
            </a:pPr>
            <a:r>
              <a:rPr lang="fr-FR" sz="1800" kern="50" dirty="0">
                <a:solidFill>
                  <a:srgbClr val="000000"/>
                </a:solidFill>
                <a:effectLst/>
                <a:latin typeface="Verdana" panose="020B0604030504040204" pitchFamily="34" charset="0"/>
                <a:ea typeface="Lucida Sans Unicode" panose="020B0602030504020204" pitchFamily="34" charset="0"/>
              </a:rPr>
              <a:t> </a:t>
            </a:r>
            <a:endParaRPr lang="fr-FR" sz="1800" kern="50" dirty="0">
              <a:effectLst/>
              <a:latin typeface="Times New Roman" panose="02020603050405020304" pitchFamily="18" charset="0"/>
              <a:ea typeface="Lucida Sans Unicode" panose="020B0602030504020204" pitchFamily="34" charset="0"/>
            </a:endParaRPr>
          </a:p>
          <a:p>
            <a:pPr marL="342900" lvl="0" indent="-342900" algn="just">
              <a:spcAft>
                <a:spcPts val="0"/>
              </a:spcAft>
              <a:buFont typeface="Symbol" panose="05050102010706020507" pitchFamily="18" charset="2"/>
              <a:buChar char="-"/>
              <a:tabLst>
                <a:tab pos="457200" algn="l"/>
              </a:tabLst>
            </a:pP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le </a:t>
            </a:r>
            <a:r>
              <a:rPr lang="fr-FR" sz="1800" i="1"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a</a:t>
            </a: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 postérieur en fin de mot</a:t>
            </a:r>
            <a:endParaRPr lang="fr-FR" sz="1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457200" algn="l"/>
              </a:tabLst>
            </a:pP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la diphtongaison </a:t>
            </a:r>
            <a:r>
              <a:rPr lang="fr-FR" sz="1800" kern="50" dirty="0" smtClean="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(des </a:t>
            </a: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prononciations comme /</a:t>
            </a:r>
            <a:r>
              <a:rPr lang="fr-FR" sz="1800" kern="50" dirty="0" err="1">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mwe</a:t>
            </a: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 pour « moi</a:t>
            </a:r>
            <a:r>
              <a:rPr lang="fr-FR" kern="50" dirty="0">
                <a:solidFill>
                  <a:srgbClr val="000000"/>
                </a:solidFill>
                <a:latin typeface="Verdana" panose="020B0604030504040204" pitchFamily="34" charset="0"/>
                <a:ea typeface="Lucida Sans Unicode" panose="020B0602030504020204" pitchFamily="34" charset="0"/>
                <a:cs typeface="Times New Roman" panose="02020603050405020304" pitchFamily="18" charset="0"/>
              </a:rPr>
              <a:t> »</a:t>
            </a: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a:t>
            </a:r>
            <a:endParaRPr lang="fr-FR" sz="1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457200" algn="l"/>
              </a:tabLst>
            </a:pP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des locutions conjonctives comme « </a:t>
            </a:r>
            <a:r>
              <a:rPr lang="fr-FR" sz="1800" i="1"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à cause que »</a:t>
            </a: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 pour « parce que »</a:t>
            </a:r>
            <a:endParaRPr lang="fr-FR" sz="1800" kern="50" dirty="0">
              <a:effectLst/>
              <a:latin typeface="Times New Roman" panose="02020603050405020304" pitchFamily="18" charset="0"/>
              <a:ea typeface="Lucida Sans Unicode" panose="020B060203050402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457200" algn="l"/>
              </a:tabLst>
            </a:pP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des expressions comme « </a:t>
            </a:r>
            <a:r>
              <a:rPr lang="fr-FR" sz="1800" i="1" kern="50" dirty="0" err="1">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ramasseux</a:t>
            </a:r>
            <a:r>
              <a:rPr lang="fr-FR" sz="1800" i="1"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 d'sous »</a:t>
            </a: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 pour « avare</a:t>
            </a:r>
            <a:r>
              <a:rPr lang="fr-FR" kern="50" dirty="0">
                <a:solidFill>
                  <a:srgbClr val="000000"/>
                </a:solidFill>
                <a:latin typeface="Verdana" panose="020B0604030504040204" pitchFamily="34" charset="0"/>
                <a:ea typeface="Lucida Sans Unicode" panose="020B0602030504020204" pitchFamily="34" charset="0"/>
                <a:cs typeface="Times New Roman" panose="02020603050405020304" pitchFamily="18" charset="0"/>
              </a:rPr>
              <a:t> »</a:t>
            </a:r>
            <a:r>
              <a:rPr lang="fr-FR" sz="1800" kern="50" dirty="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rPr>
              <a:t> </a:t>
            </a:r>
            <a:endParaRPr lang="fr-FR" sz="1800" kern="50" dirty="0" smtClean="0">
              <a:solidFill>
                <a:srgbClr val="000000"/>
              </a:solidFill>
              <a:effectLst/>
              <a:latin typeface="Verdana" panose="020B0604030504040204" pitchFamily="34" charset="0"/>
              <a:ea typeface="Lucida Sans Unicode" panose="020B0602030504020204" pitchFamily="34" charset="0"/>
              <a:cs typeface="Times New Roman" panose="02020603050405020304" pitchFamily="18" charset="0"/>
            </a:endParaRPr>
          </a:p>
          <a:p>
            <a:pPr lvl="0" algn="just">
              <a:spcAft>
                <a:spcPts val="0"/>
              </a:spcAft>
              <a:tabLst>
                <a:tab pos="457200" algn="l"/>
              </a:tabLst>
            </a:pPr>
            <a:endParaRPr lang="fr-FR" kern="50" dirty="0" smtClean="0">
              <a:solidFill>
                <a:srgbClr val="000000"/>
              </a:solidFill>
              <a:latin typeface="Verdana" panose="020B0604030504040204" pitchFamily="34" charset="0"/>
              <a:ea typeface="Lucida Sans Unicode" panose="020B0602030504020204" pitchFamily="34" charset="0"/>
              <a:cs typeface="Times New Roman" panose="02020603050405020304" pitchFamily="18" charset="0"/>
            </a:endParaRPr>
          </a:p>
          <a:p>
            <a:pPr lvl="0" algn="just">
              <a:spcAft>
                <a:spcPts val="0"/>
              </a:spcAft>
              <a:tabLst>
                <a:tab pos="457200" algn="l"/>
              </a:tabLst>
            </a:pPr>
            <a:r>
              <a:rPr lang="fr-FR" sz="1800" kern="50" dirty="0" smtClean="0">
                <a:solidFill>
                  <a:srgbClr val="000000"/>
                </a:solidFill>
                <a:effectLst/>
                <a:latin typeface="Verdana" panose="020B0604030504040204" pitchFamily="34" charset="0"/>
                <a:ea typeface="Lucida Sans Unicode" panose="020B0602030504020204" pitchFamily="34" charset="0"/>
              </a:rPr>
              <a:t>Un </a:t>
            </a:r>
            <a:r>
              <a:rPr lang="fr-FR" sz="1800" kern="50" dirty="0">
                <a:solidFill>
                  <a:srgbClr val="000000"/>
                </a:solidFill>
                <a:effectLst/>
                <a:latin typeface="Verdana" panose="020B0604030504040204" pitchFamily="34" charset="0"/>
                <a:ea typeface="Lucida Sans Unicode" panose="020B0602030504020204" pitchFamily="34" charset="0"/>
              </a:rPr>
              <a:t>côté archaïque : restes d’une prononciation ancienne qui s’est déjà perdue en France.</a:t>
            </a:r>
            <a:endParaRPr lang="fr-FR" sz="1800" kern="50" dirty="0">
              <a:effectLst/>
              <a:latin typeface="Times New Roman" panose="02020603050405020304" pitchFamily="18" charset="0"/>
              <a:ea typeface="Lucida Sans Unicode" panose="020B0602030504020204" pitchFamily="34" charset="0"/>
            </a:endParaRPr>
          </a:p>
          <a:p>
            <a:pPr marL="342900" lvl="0" indent="-342900" algn="just">
              <a:spcAft>
                <a:spcPts val="0"/>
              </a:spcAft>
              <a:buFont typeface="+mj-lt"/>
              <a:buAutoNum type="arabicPeriod"/>
              <a:tabLst>
                <a:tab pos="457200" algn="l"/>
              </a:tabLst>
            </a:pPr>
            <a:r>
              <a:rPr lang="fr-FR" sz="1800" kern="50" dirty="0">
                <a:solidFill>
                  <a:srgbClr val="000000"/>
                </a:solidFill>
                <a:effectLst/>
                <a:latin typeface="Verdana" panose="020B0604030504040204" pitchFamily="34" charset="0"/>
                <a:ea typeface="Lucida Sans Unicode" panose="020B0602030504020204" pitchFamily="34" charset="0"/>
              </a:rPr>
              <a:t>Le vocabulaire emprunte beaucoup à l'anglais au niveau lexical. Ces emprunts et calques de l'anglais sont expliqués par la proximité et les échanges entre les populations anglophone et francophone de Montréal au cours de </a:t>
            </a:r>
            <a:r>
              <a:rPr lang="fr-FR" kern="50" dirty="0" smtClean="0">
                <a:solidFill>
                  <a:srgbClr val="000000"/>
                </a:solidFill>
                <a:latin typeface="Verdana" panose="020B0604030504040204" pitchFamily="34" charset="0"/>
                <a:ea typeface="Lucida Sans Unicode" panose="020B0602030504020204" pitchFamily="34" charset="0"/>
              </a:rPr>
              <a:t>l’</a:t>
            </a:r>
            <a:r>
              <a:rPr lang="fr-FR" sz="1800" kern="50" dirty="0" smtClean="0">
                <a:solidFill>
                  <a:srgbClr val="000000"/>
                </a:solidFill>
                <a:effectLst/>
                <a:latin typeface="Verdana" panose="020B0604030504040204" pitchFamily="34" charset="0"/>
                <a:ea typeface="Lucida Sans Unicode" panose="020B0602030504020204" pitchFamily="34" charset="0"/>
              </a:rPr>
              <a:t>histoire</a:t>
            </a:r>
            <a:r>
              <a:rPr lang="fr-FR" sz="1800" kern="50" dirty="0">
                <a:solidFill>
                  <a:srgbClr val="000000"/>
                </a:solidFill>
                <a:effectLst/>
                <a:latin typeface="Verdana" panose="020B0604030504040204" pitchFamily="34" charset="0"/>
                <a:ea typeface="Lucida Sans Unicode" panose="020B0602030504020204" pitchFamily="34" charset="0"/>
              </a:rPr>
              <a:t>.</a:t>
            </a:r>
            <a:endParaRPr lang="fr-FR" sz="1800" kern="50" dirty="0">
              <a:effectLst/>
              <a:latin typeface="Times New Roman" panose="02020603050405020304" pitchFamily="18" charset="0"/>
              <a:ea typeface="Lucida Sans Unicode" panose="020B0602030504020204" pitchFamily="34" charset="0"/>
            </a:endParaRPr>
          </a:p>
          <a:p>
            <a:pPr marL="342900" lvl="0" indent="-342900" algn="just">
              <a:spcAft>
                <a:spcPts val="0"/>
              </a:spcAft>
              <a:buFont typeface="+mj-lt"/>
              <a:buAutoNum type="arabicPeriod"/>
              <a:tabLst>
                <a:tab pos="457200" algn="l"/>
              </a:tabLst>
            </a:pPr>
            <a:r>
              <a:rPr lang="fr-FR" sz="1800" kern="50" dirty="0">
                <a:solidFill>
                  <a:srgbClr val="000000"/>
                </a:solidFill>
                <a:effectLst/>
                <a:latin typeface="Verdana" panose="020B0604030504040204" pitchFamily="34" charset="0"/>
                <a:ea typeface="Lucida Sans Unicode" panose="020B0602030504020204" pitchFamily="34" charset="0"/>
              </a:rPr>
              <a:t>Le joual est un dialecte essentiellement oral et ne possède pas de norme d'écriture bien établie.</a:t>
            </a:r>
            <a:endParaRPr lang="fr-FR" sz="1800" kern="50" dirty="0">
              <a:solidFill>
                <a:schemeClr val="bg1"/>
              </a:solidFill>
              <a:effectLst/>
              <a:latin typeface="Verdana" panose="020B0604030504040204" pitchFamily="34" charset="0"/>
              <a:ea typeface="Verdana" panose="020B0604030504040204" pitchFamily="34" charset="0"/>
            </a:endParaRPr>
          </a:p>
        </p:txBody>
      </p:sp>
      <p:pic>
        <p:nvPicPr>
          <p:cNvPr id="4" name="Obrázek 3">
            <a:extLst>
              <a:ext uri="{FF2B5EF4-FFF2-40B4-BE49-F238E27FC236}">
                <a16:creationId xmlns:a16="http://schemas.microsoft.com/office/drawing/2014/main" id="{A8108D3F-92F3-4206-935F-A2D5AA561BC8}"/>
              </a:ext>
            </a:extLst>
          </p:cNvPr>
          <p:cNvPicPr>
            <a:picLocks noChangeAspect="1"/>
          </p:cNvPicPr>
          <p:nvPr/>
        </p:nvPicPr>
        <p:blipFill rotWithShape="1">
          <a:blip r:embed="rId2"/>
          <a:srcRect r="30753"/>
          <a:stretch/>
        </p:blipFill>
        <p:spPr>
          <a:xfrm>
            <a:off x="8891476" y="433566"/>
            <a:ext cx="2981436" cy="3225966"/>
          </a:xfrm>
          <a:prstGeom prst="rect">
            <a:avLst/>
          </a:prstGeom>
        </p:spPr>
      </p:pic>
      <p:sp>
        <p:nvSpPr>
          <p:cNvPr id="5" name="Obdélník 4">
            <a:extLst>
              <a:ext uri="{FF2B5EF4-FFF2-40B4-BE49-F238E27FC236}">
                <a16:creationId xmlns:a16="http://schemas.microsoft.com/office/drawing/2014/main" id="{BF3845BB-BE72-475F-82D7-3B315913327B}"/>
              </a:ext>
            </a:extLst>
          </p:cNvPr>
          <p:cNvSpPr/>
          <p:nvPr/>
        </p:nvSpPr>
        <p:spPr>
          <a:xfrm>
            <a:off x="11515725" y="433566"/>
            <a:ext cx="247650" cy="2141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564824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2F6B1A-475B-4B45-8348-83875DFE3F1D}"/>
              </a:ext>
            </a:extLst>
          </p:cNvPr>
          <p:cNvSpPr>
            <a:spLocks noGrp="1"/>
          </p:cNvSpPr>
          <p:nvPr>
            <p:ph type="title"/>
          </p:nvPr>
        </p:nvSpPr>
        <p:spPr>
          <a:xfrm>
            <a:off x="552450" y="523875"/>
            <a:ext cx="10820399" cy="2450568"/>
          </a:xfrm>
        </p:spPr>
        <p:txBody>
          <a:bodyPr>
            <a:normAutofit/>
          </a:bodyPr>
          <a:lstStyle/>
          <a:p>
            <a:pPr algn="l"/>
            <a:r>
              <a:rPr lang="cs-CZ" sz="2000" b="1" kern="50" cap="none" dirty="0">
                <a:effectLst/>
                <a:latin typeface="Verdana" panose="020B0604030504040204" pitchFamily="34" charset="0"/>
                <a:ea typeface="Verdana" panose="020B0604030504040204" pitchFamily="34" charset="0"/>
              </a:rPr>
              <a:t>Claude-Henri </a:t>
            </a:r>
            <a:r>
              <a:rPr lang="cs-CZ" sz="2000" b="1" kern="50" cap="none" dirty="0" err="1">
                <a:effectLst/>
                <a:latin typeface="Verdana" panose="020B0604030504040204" pitchFamily="34" charset="0"/>
                <a:ea typeface="Verdana" panose="020B0604030504040204" pitchFamily="34" charset="0"/>
              </a:rPr>
              <a:t>Grignon</a:t>
            </a:r>
            <a:r>
              <a:rPr lang="cs-CZ" sz="2000" kern="50" cap="none" dirty="0">
                <a:effectLst/>
                <a:latin typeface="Verdana" panose="020B0604030504040204" pitchFamily="34" charset="0"/>
                <a:ea typeface="Verdana" panose="020B0604030504040204" pitchFamily="34" charset="0"/>
              </a:rPr>
              <a:t> </a:t>
            </a:r>
            <a:r>
              <a:rPr lang="cs-CZ" sz="2000" kern="50" cap="none" dirty="0" err="1">
                <a:effectLst/>
                <a:latin typeface="Verdana" panose="020B0604030504040204" pitchFamily="34" charset="0"/>
                <a:ea typeface="Verdana" panose="020B0604030504040204" pitchFamily="34" charset="0"/>
              </a:rPr>
              <a:t>utilise</a:t>
            </a:r>
            <a:r>
              <a:rPr lang="cs-CZ" sz="2000" kern="50" cap="none" dirty="0">
                <a:effectLst/>
                <a:latin typeface="Verdana" panose="020B0604030504040204" pitchFamily="34" charset="0"/>
                <a:ea typeface="Verdana" panose="020B0604030504040204" pitchFamily="34" charset="0"/>
              </a:rPr>
              <a:t> </a:t>
            </a:r>
            <a:r>
              <a:rPr lang="cs-CZ" sz="2000" kern="50" cap="none" dirty="0" err="1">
                <a:effectLst/>
                <a:latin typeface="Verdana" panose="020B0604030504040204" pitchFamily="34" charset="0"/>
                <a:ea typeface="Verdana" panose="020B0604030504040204" pitchFamily="34" charset="0"/>
              </a:rPr>
              <a:t>ce</a:t>
            </a:r>
            <a:r>
              <a:rPr lang="cs-CZ" sz="2000" kern="50" cap="none" dirty="0">
                <a:effectLst/>
                <a:latin typeface="Verdana" panose="020B0604030504040204" pitchFamily="34" charset="0"/>
                <a:ea typeface="Verdana" panose="020B0604030504040204" pitchFamily="34" charset="0"/>
              </a:rPr>
              <a:t> terme </a:t>
            </a:r>
            <a:r>
              <a:rPr lang="cs-CZ" sz="2000" kern="50" cap="none" dirty="0" err="1">
                <a:effectLst/>
                <a:latin typeface="Verdana" panose="020B0604030504040204" pitchFamily="34" charset="0"/>
                <a:ea typeface="Verdana" panose="020B0604030504040204" pitchFamily="34" charset="0"/>
              </a:rPr>
              <a:t>dans</a:t>
            </a:r>
            <a:r>
              <a:rPr lang="cs-CZ" sz="2000" kern="50" cap="none" dirty="0">
                <a:effectLst/>
                <a:latin typeface="Verdana" panose="020B0604030504040204" pitchFamily="34" charset="0"/>
                <a:ea typeface="Verdana" panose="020B0604030504040204" pitchFamily="34" charset="0"/>
              </a:rPr>
              <a:t> ses </a:t>
            </a:r>
            <a:r>
              <a:rPr lang="cs-CZ" sz="2000" i="1" kern="50" cap="none" dirty="0" err="1">
                <a:effectLst/>
                <a:latin typeface="Verdana" panose="020B0604030504040204" pitchFamily="34" charset="0"/>
                <a:ea typeface="Verdana" panose="020B0604030504040204" pitchFamily="34" charset="0"/>
              </a:rPr>
              <a:t>Pamphlets</a:t>
            </a:r>
            <a:r>
              <a:rPr lang="cs-CZ" sz="2000" i="1" kern="50" cap="none" dirty="0">
                <a:effectLst/>
                <a:latin typeface="Verdana" panose="020B0604030504040204" pitchFamily="34" charset="0"/>
                <a:ea typeface="Verdana" panose="020B0604030504040204" pitchFamily="34" charset="0"/>
              </a:rPr>
              <a:t> de </a:t>
            </a:r>
            <a:r>
              <a:rPr lang="cs-CZ" sz="2000" i="1" kern="50" cap="none" dirty="0" err="1">
                <a:effectLst/>
                <a:latin typeface="Verdana" panose="020B0604030504040204" pitchFamily="34" charset="0"/>
                <a:ea typeface="Verdana" panose="020B0604030504040204" pitchFamily="34" charset="0"/>
              </a:rPr>
              <a:t>Valdombre</a:t>
            </a:r>
            <a:r>
              <a:rPr lang="cs-CZ" sz="2000" i="1" kern="50" cap="none" dirty="0">
                <a:effectLst/>
                <a:latin typeface="Verdana" panose="020B0604030504040204" pitchFamily="34" charset="0"/>
                <a:ea typeface="Verdana" panose="020B0604030504040204" pitchFamily="34" charset="0"/>
              </a:rPr>
              <a:t> </a:t>
            </a:r>
            <a:r>
              <a:rPr lang="cs-CZ" sz="2000" kern="50" cap="none" dirty="0">
                <a:effectLst/>
                <a:latin typeface="Verdana" panose="020B0604030504040204" pitchFamily="34" charset="0"/>
                <a:ea typeface="Verdana" panose="020B0604030504040204" pitchFamily="34" charset="0"/>
              </a:rPr>
              <a:t>(1938) pour </a:t>
            </a:r>
            <a:r>
              <a:rPr lang="cs-CZ" sz="2000" kern="50" cap="none" dirty="0" err="1">
                <a:effectLst/>
                <a:latin typeface="Verdana" panose="020B0604030504040204" pitchFamily="34" charset="0"/>
                <a:ea typeface="Verdana" panose="020B0604030504040204" pitchFamily="34" charset="0"/>
              </a:rPr>
              <a:t>désigner</a:t>
            </a:r>
            <a:r>
              <a:rPr lang="cs-CZ" sz="2000" kern="50" cap="none" dirty="0">
                <a:effectLst/>
                <a:latin typeface="Verdana" panose="020B0604030504040204" pitchFamily="34" charset="0"/>
                <a:ea typeface="Verdana" panose="020B0604030504040204" pitchFamily="34" charset="0"/>
              </a:rPr>
              <a:t> des </a:t>
            </a:r>
            <a:r>
              <a:rPr lang="cs-CZ" sz="2000" kern="50" cap="none" dirty="0" err="1">
                <a:effectLst/>
                <a:latin typeface="Verdana" panose="020B0604030504040204" pitchFamily="34" charset="0"/>
                <a:ea typeface="Verdana" panose="020B0604030504040204" pitchFamily="34" charset="0"/>
              </a:rPr>
              <a:t>paysans</a:t>
            </a:r>
            <a:r>
              <a:rPr lang="cs-CZ" sz="2000" kern="50" cap="none" dirty="0">
                <a:effectLst/>
                <a:latin typeface="Verdana" panose="020B0604030504040204" pitchFamily="34" charset="0"/>
                <a:ea typeface="Verdana" panose="020B0604030504040204" pitchFamily="34" charset="0"/>
              </a:rPr>
              <a:t> </a:t>
            </a:r>
            <a:r>
              <a:rPr lang="cs-CZ" sz="2000" kern="50" cap="none" dirty="0" err="1">
                <a:effectLst/>
                <a:latin typeface="Verdana" panose="020B0604030504040204" pitchFamily="34" charset="0"/>
                <a:ea typeface="Verdana" panose="020B0604030504040204" pitchFamily="34" charset="0"/>
              </a:rPr>
              <a:t>incapables</a:t>
            </a:r>
            <a:r>
              <a:rPr lang="cs-CZ" sz="2000" kern="50" cap="none" dirty="0">
                <a:effectLst/>
                <a:latin typeface="Verdana" panose="020B0604030504040204" pitchFamily="34" charset="0"/>
                <a:ea typeface="Verdana" panose="020B0604030504040204" pitchFamily="34" charset="0"/>
              </a:rPr>
              <a:t> de </a:t>
            </a:r>
            <a:r>
              <a:rPr lang="cs-CZ" sz="2000" kern="50" cap="none" dirty="0" err="1">
                <a:effectLst/>
                <a:latin typeface="Verdana" panose="020B0604030504040204" pitchFamily="34" charset="0"/>
                <a:ea typeface="Verdana" panose="020B0604030504040204" pitchFamily="34" charset="0"/>
              </a:rPr>
              <a:t>bien</a:t>
            </a:r>
            <a:r>
              <a:rPr lang="cs-CZ" sz="2000" kern="50" cap="none" dirty="0">
                <a:effectLst/>
                <a:latin typeface="Verdana" panose="020B0604030504040204" pitchFamily="34" charset="0"/>
                <a:ea typeface="Verdana" panose="020B0604030504040204" pitchFamily="34" charset="0"/>
              </a:rPr>
              <a:t> </a:t>
            </a:r>
            <a:r>
              <a:rPr lang="cs-CZ" sz="2000" kern="50" cap="none" dirty="0" err="1">
                <a:effectLst/>
                <a:latin typeface="Verdana" panose="020B0604030504040204" pitchFamily="34" charset="0"/>
                <a:ea typeface="Verdana" panose="020B0604030504040204" pitchFamily="34" charset="0"/>
              </a:rPr>
              <a:t>prononcer</a:t>
            </a:r>
            <a:r>
              <a:rPr lang="cs-CZ" sz="2000" kern="50" cap="none" dirty="0">
                <a:effectLst/>
                <a:latin typeface="Verdana" panose="020B0604030504040204" pitchFamily="34" charset="0"/>
                <a:ea typeface="Verdana" panose="020B0604030504040204" pitchFamily="34" charset="0"/>
              </a:rPr>
              <a:t>.</a:t>
            </a:r>
            <a:r>
              <a:rPr lang="fr-FR" sz="2000" kern="50" cap="none" dirty="0">
                <a:effectLst/>
                <a:latin typeface="Verdana" panose="020B0604030504040204" pitchFamily="34" charset="0"/>
                <a:ea typeface="Verdana" panose="020B0604030504040204" pitchFamily="34" charset="0"/>
              </a:rPr>
              <a:t> </a:t>
            </a:r>
            <a:r>
              <a:rPr lang="cs-CZ" sz="2000" kern="50" cap="none" dirty="0">
                <a:effectLst/>
                <a:latin typeface="Verdana" panose="020B0604030504040204" pitchFamily="34" charset="0"/>
                <a:ea typeface="Verdana" panose="020B0604030504040204" pitchFamily="34" charset="0"/>
              </a:rPr>
              <a:t/>
            </a:r>
            <a:br>
              <a:rPr lang="cs-CZ" sz="2000" kern="50" cap="none" dirty="0">
                <a:effectLst/>
                <a:latin typeface="Verdana" panose="020B0604030504040204" pitchFamily="34" charset="0"/>
                <a:ea typeface="Verdana" panose="020B0604030504040204" pitchFamily="34" charset="0"/>
              </a:rPr>
            </a:br>
            <a:r>
              <a:rPr lang="fr-FR" sz="2000" kern="50" cap="none" dirty="0">
                <a:effectLst/>
                <a:latin typeface="Verdana" panose="020B0604030504040204" pitchFamily="34" charset="0"/>
                <a:ea typeface="Verdana" panose="020B0604030504040204" pitchFamily="34" charset="0"/>
              </a:rPr>
              <a:t>Le mot désigne alors avec dérision les locuteurs qui utiliseraient le mot «</a:t>
            </a:r>
            <a:r>
              <a:rPr lang="cs-CZ" sz="2000" kern="50" cap="none" dirty="0">
                <a:effectLst/>
                <a:latin typeface="Verdana" panose="020B0604030504040204" pitchFamily="34" charset="0"/>
                <a:ea typeface="Verdana" panose="020B0604030504040204" pitchFamily="34" charset="0"/>
              </a:rPr>
              <a:t> </a:t>
            </a:r>
            <a:r>
              <a:rPr lang="fr-FR" sz="2000" kern="50" cap="none" dirty="0">
                <a:effectLst/>
                <a:latin typeface="Verdana" panose="020B0604030504040204" pitchFamily="34" charset="0"/>
                <a:ea typeface="Verdana" panose="020B0604030504040204" pitchFamily="34" charset="0"/>
              </a:rPr>
              <a:t>joual</a:t>
            </a:r>
            <a:r>
              <a:rPr lang="cs-CZ" sz="2000" kern="50" cap="none" dirty="0">
                <a:effectLst/>
                <a:latin typeface="Verdana" panose="020B0604030504040204" pitchFamily="34" charset="0"/>
                <a:ea typeface="Verdana" panose="020B0604030504040204" pitchFamily="34" charset="0"/>
              </a:rPr>
              <a:t> </a:t>
            </a:r>
            <a:r>
              <a:rPr lang="fr-FR" sz="2000" kern="50" cap="none" dirty="0">
                <a:effectLst/>
                <a:latin typeface="Verdana" panose="020B0604030504040204" pitchFamily="34" charset="0"/>
                <a:ea typeface="Verdana" panose="020B0604030504040204" pitchFamily="34" charset="0"/>
              </a:rPr>
              <a:t>» au lieu de «</a:t>
            </a:r>
            <a:r>
              <a:rPr lang="cs-CZ" sz="2000" kern="50" cap="none" dirty="0">
                <a:effectLst/>
                <a:latin typeface="Verdana" panose="020B0604030504040204" pitchFamily="34" charset="0"/>
                <a:ea typeface="Verdana" panose="020B0604030504040204" pitchFamily="34" charset="0"/>
              </a:rPr>
              <a:t> </a:t>
            </a:r>
            <a:r>
              <a:rPr lang="fr-FR" sz="2000" kern="50" cap="none" dirty="0">
                <a:effectLst/>
                <a:latin typeface="Verdana" panose="020B0604030504040204" pitchFamily="34" charset="0"/>
                <a:ea typeface="Verdana" panose="020B0604030504040204" pitchFamily="34" charset="0"/>
              </a:rPr>
              <a:t>cheval</a:t>
            </a:r>
            <a:r>
              <a:rPr lang="cs-CZ" sz="2000" kern="50" cap="none" dirty="0">
                <a:effectLst/>
                <a:latin typeface="Verdana" panose="020B0604030504040204" pitchFamily="34" charset="0"/>
                <a:ea typeface="Verdana" panose="020B0604030504040204" pitchFamily="34" charset="0"/>
              </a:rPr>
              <a:t> </a:t>
            </a:r>
            <a:r>
              <a:rPr lang="fr-FR" sz="2000" kern="50" cap="none" dirty="0">
                <a:effectLst/>
                <a:latin typeface="Verdana" panose="020B0604030504040204" pitchFamily="34" charset="0"/>
                <a:ea typeface="Verdana" panose="020B0604030504040204" pitchFamily="34" charset="0"/>
              </a:rPr>
              <a:t>», par manque de scolarité, par tradition ou par goût. </a:t>
            </a:r>
            <a:br>
              <a:rPr lang="fr-FR" sz="2000" kern="50" cap="none" dirty="0">
                <a:effectLst/>
                <a:latin typeface="Verdana" panose="020B0604030504040204" pitchFamily="34" charset="0"/>
                <a:ea typeface="Verdana" panose="020B0604030504040204" pitchFamily="34" charset="0"/>
              </a:rPr>
            </a:br>
            <a:r>
              <a:rPr lang="cs-CZ" sz="2000" kern="50" cap="none" dirty="0">
                <a:latin typeface="Verdana" panose="020B0604030504040204" pitchFamily="34" charset="0"/>
                <a:ea typeface="Verdana" panose="020B0604030504040204" pitchFamily="34" charset="0"/>
              </a:rPr>
              <a:t>x</a:t>
            </a:r>
            <a:r>
              <a:rPr lang="fr-FR" sz="2000" kern="50" cap="none" dirty="0">
                <a:effectLst/>
                <a:latin typeface="Verdana" panose="020B0604030504040204" pitchFamily="34" charset="0"/>
                <a:ea typeface="Verdana" panose="020B0604030504040204" pitchFamily="34" charset="0"/>
              </a:rPr>
              <a:t/>
            </a:r>
            <a:br>
              <a:rPr lang="fr-FR" sz="2000" kern="50" cap="none" dirty="0">
                <a:effectLst/>
                <a:latin typeface="Verdana" panose="020B0604030504040204" pitchFamily="34" charset="0"/>
                <a:ea typeface="Verdana" panose="020B0604030504040204" pitchFamily="34" charset="0"/>
              </a:rPr>
            </a:br>
            <a:r>
              <a:rPr lang="cs-CZ" sz="2000" kern="50" cap="none" dirty="0">
                <a:effectLst/>
                <a:latin typeface="Verdana" panose="020B0604030504040204" pitchFamily="34" charset="0"/>
                <a:ea typeface="Verdana" panose="020B0604030504040204" pitchFamily="34" charset="0"/>
              </a:rPr>
              <a:t>Un </a:t>
            </a:r>
            <a:r>
              <a:rPr lang="cs-CZ" sz="2000" kern="50" cap="none" dirty="0" err="1">
                <a:effectLst/>
                <a:latin typeface="Verdana" panose="020B0604030504040204" pitchFamily="34" charset="0"/>
                <a:ea typeface="Verdana" panose="020B0604030504040204" pitchFamily="34" charset="0"/>
              </a:rPr>
              <a:t>vrai</a:t>
            </a:r>
            <a:r>
              <a:rPr lang="cs-CZ" sz="2000" kern="50" cap="none" dirty="0">
                <a:effectLst/>
                <a:latin typeface="Verdana" panose="020B0604030504040204" pitchFamily="34" charset="0"/>
                <a:ea typeface="Verdana" panose="020B0604030504040204" pitchFamily="34" charset="0"/>
              </a:rPr>
              <a:t> </a:t>
            </a:r>
            <a:r>
              <a:rPr lang="cs-CZ" sz="2000" kern="50" cap="none" dirty="0" err="1">
                <a:effectLst/>
                <a:latin typeface="Verdana" panose="020B0604030504040204" pitchFamily="34" charset="0"/>
                <a:ea typeface="Verdana" panose="020B0604030504040204" pitchFamily="34" charset="0"/>
              </a:rPr>
              <a:t>thème</a:t>
            </a:r>
            <a:r>
              <a:rPr lang="cs-CZ" sz="2000" kern="50" cap="none" dirty="0">
                <a:effectLst/>
                <a:latin typeface="Verdana" panose="020B0604030504040204" pitchFamily="34" charset="0"/>
                <a:ea typeface="Verdana" panose="020B0604030504040204" pitchFamily="34" charset="0"/>
              </a:rPr>
              <a:t> </a:t>
            </a:r>
            <a:r>
              <a:rPr lang="cs-CZ" sz="2000" kern="50" cap="none" dirty="0" err="1">
                <a:effectLst/>
                <a:latin typeface="Verdana" panose="020B0604030504040204" pitchFamily="34" charset="0"/>
                <a:ea typeface="Verdana" panose="020B0604030504040204" pitchFamily="34" charset="0"/>
              </a:rPr>
              <a:t>seulement</a:t>
            </a:r>
            <a:r>
              <a:rPr lang="cs-CZ" sz="2000" kern="50" cap="none" dirty="0">
                <a:effectLst/>
                <a:latin typeface="Verdana" panose="020B0604030504040204" pitchFamily="34" charset="0"/>
                <a:ea typeface="Verdana" panose="020B0604030504040204" pitchFamily="34" charset="0"/>
              </a:rPr>
              <a:t> à </a:t>
            </a:r>
            <a:r>
              <a:rPr lang="cs-CZ" sz="2000" kern="50" cap="none" dirty="0" err="1">
                <a:effectLst/>
                <a:latin typeface="Verdana" panose="020B0604030504040204" pitchFamily="34" charset="0"/>
                <a:ea typeface="Verdana" panose="020B0604030504040204" pitchFamily="34" charset="0"/>
              </a:rPr>
              <a:t>compter</a:t>
            </a:r>
            <a:r>
              <a:rPr lang="cs-CZ" sz="2000" kern="50" cap="none" dirty="0">
                <a:effectLst/>
                <a:latin typeface="Verdana" panose="020B0604030504040204" pitchFamily="34" charset="0"/>
                <a:ea typeface="Verdana" panose="020B0604030504040204" pitchFamily="34" charset="0"/>
              </a:rPr>
              <a:t> de la </a:t>
            </a:r>
            <a:r>
              <a:rPr lang="cs-CZ" sz="2000" kern="50" cap="none" dirty="0" err="1">
                <a:effectLst/>
                <a:latin typeface="Verdana" panose="020B0604030504040204" pitchFamily="34" charset="0"/>
                <a:ea typeface="Verdana" panose="020B0604030504040204" pitchFamily="34" charset="0"/>
              </a:rPr>
              <a:t>Révolution</a:t>
            </a:r>
            <a:r>
              <a:rPr lang="cs-CZ" sz="2000" kern="50" cap="none" dirty="0">
                <a:effectLst/>
                <a:latin typeface="Verdana" panose="020B0604030504040204" pitchFamily="34" charset="0"/>
                <a:ea typeface="Verdana" panose="020B0604030504040204" pitchFamily="34" charset="0"/>
              </a:rPr>
              <a:t> </a:t>
            </a:r>
            <a:r>
              <a:rPr lang="cs-CZ" sz="2000" kern="50" cap="none" dirty="0" err="1">
                <a:effectLst/>
                <a:latin typeface="Verdana" panose="020B0604030504040204" pitchFamily="34" charset="0"/>
                <a:ea typeface="Verdana" panose="020B0604030504040204" pitchFamily="34" charset="0"/>
              </a:rPr>
              <a:t>tranquille</a:t>
            </a:r>
            <a:r>
              <a:rPr lang="cs-CZ" sz="2000" kern="50" cap="none" dirty="0">
                <a:effectLst/>
                <a:latin typeface="Verdana" panose="020B0604030504040204" pitchFamily="34" charset="0"/>
                <a:ea typeface="Verdana" panose="020B0604030504040204" pitchFamily="34" charset="0"/>
              </a:rPr>
              <a:t>. </a:t>
            </a:r>
            <a:r>
              <a:rPr lang="fr-FR" sz="1800" kern="50" cap="none" dirty="0">
                <a:effectLst/>
                <a:latin typeface="Verdana" panose="020B0604030504040204" pitchFamily="34" charset="0"/>
                <a:ea typeface="Verdana" panose="020B0604030504040204" pitchFamily="34" charset="0"/>
              </a:rPr>
              <a:t/>
            </a:r>
            <a:br>
              <a:rPr lang="fr-FR" sz="1800" kern="50" cap="none" dirty="0">
                <a:effectLst/>
                <a:latin typeface="Verdana" panose="020B0604030504040204" pitchFamily="34" charset="0"/>
                <a:ea typeface="Verdana" panose="020B0604030504040204" pitchFamily="34" charset="0"/>
              </a:rPr>
            </a:br>
            <a:endParaRPr lang="cs-CZ" dirty="0"/>
          </a:p>
        </p:txBody>
      </p:sp>
      <p:pic>
        <p:nvPicPr>
          <p:cNvPr id="5" name="Obrázek 4">
            <a:extLst>
              <a:ext uri="{FF2B5EF4-FFF2-40B4-BE49-F238E27FC236}">
                <a16:creationId xmlns:a16="http://schemas.microsoft.com/office/drawing/2014/main" id="{920A321C-067E-4211-A8E1-4D0B71DAA0B3}"/>
              </a:ext>
            </a:extLst>
          </p:cNvPr>
          <p:cNvPicPr>
            <a:picLocks noChangeAspect="1"/>
          </p:cNvPicPr>
          <p:nvPr/>
        </p:nvPicPr>
        <p:blipFill rotWithShape="1">
          <a:blip r:embed="rId2"/>
          <a:srcRect r="18502"/>
          <a:stretch/>
        </p:blipFill>
        <p:spPr>
          <a:xfrm>
            <a:off x="2333283" y="2658274"/>
            <a:ext cx="3419817" cy="2450567"/>
          </a:xfrm>
          <a:prstGeom prst="rect">
            <a:avLst/>
          </a:prstGeom>
        </p:spPr>
      </p:pic>
      <p:pic>
        <p:nvPicPr>
          <p:cNvPr id="7" name="Obrázek 6">
            <a:extLst>
              <a:ext uri="{FF2B5EF4-FFF2-40B4-BE49-F238E27FC236}">
                <a16:creationId xmlns:a16="http://schemas.microsoft.com/office/drawing/2014/main" id="{3D281394-D01D-495D-BF4E-6A119C24A42A}"/>
              </a:ext>
            </a:extLst>
          </p:cNvPr>
          <p:cNvPicPr>
            <a:picLocks noChangeAspect="1"/>
          </p:cNvPicPr>
          <p:nvPr/>
        </p:nvPicPr>
        <p:blipFill rotWithShape="1">
          <a:blip r:embed="rId3"/>
          <a:srcRect r="20228"/>
          <a:stretch/>
        </p:blipFill>
        <p:spPr>
          <a:xfrm>
            <a:off x="6096000" y="2658274"/>
            <a:ext cx="2380908" cy="3606985"/>
          </a:xfrm>
          <a:prstGeom prst="rect">
            <a:avLst/>
          </a:prstGeom>
        </p:spPr>
      </p:pic>
    </p:spTree>
    <p:extLst>
      <p:ext uri="{BB962C8B-B14F-4D97-AF65-F5344CB8AC3E}">
        <p14:creationId xmlns:p14="http://schemas.microsoft.com/office/powerpoint/2010/main" val="1394656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DBD4D71-DCF6-4A62-809C-6B79B95BCF2A}"/>
              </a:ext>
            </a:extLst>
          </p:cNvPr>
          <p:cNvSpPr txBox="1"/>
          <p:nvPr/>
        </p:nvSpPr>
        <p:spPr>
          <a:xfrm>
            <a:off x="320765" y="3019909"/>
            <a:ext cx="11496675" cy="3693319"/>
          </a:xfrm>
          <a:prstGeom prst="rect">
            <a:avLst/>
          </a:prstGeom>
          <a:noFill/>
        </p:spPr>
        <p:txBody>
          <a:bodyPr wrap="square">
            <a:spAutoFit/>
          </a:bodyPr>
          <a:lstStyle/>
          <a:p>
            <a:pPr algn="just">
              <a:spcAft>
                <a:spcPts val="0"/>
              </a:spcAft>
            </a:pPr>
            <a:r>
              <a:rPr lang="cs-CZ" sz="1800" kern="50" dirty="0">
                <a:effectLst/>
                <a:latin typeface="Verdana" panose="020B0604030504040204" pitchFamily="34" charset="0"/>
                <a:ea typeface="Lucida Sans Unicode" panose="020B0602030504020204" pitchFamily="34" charset="0"/>
              </a:rPr>
              <a:t>Le 21 </a:t>
            </a:r>
            <a:r>
              <a:rPr lang="cs-CZ" sz="1800" kern="50" dirty="0" err="1">
                <a:effectLst/>
                <a:latin typeface="Verdana" panose="020B0604030504040204" pitchFamily="34" charset="0"/>
                <a:ea typeface="Lucida Sans Unicode" panose="020B0602030504020204" pitchFamily="34" charset="0"/>
              </a:rPr>
              <a:t>octobre</a:t>
            </a:r>
            <a:r>
              <a:rPr lang="cs-CZ" sz="1800" kern="50" dirty="0">
                <a:effectLst/>
                <a:latin typeface="Verdana" panose="020B0604030504040204" pitchFamily="34" charset="0"/>
                <a:ea typeface="Lucida Sans Unicode" panose="020B0602030504020204" pitchFamily="34" charset="0"/>
              </a:rPr>
              <a:t> 1959, </a:t>
            </a:r>
            <a:r>
              <a:rPr lang="cs-CZ" sz="1800" kern="50" dirty="0" err="1">
                <a:effectLst/>
                <a:latin typeface="Verdana" panose="020B0604030504040204" pitchFamily="34" charset="0"/>
                <a:ea typeface="Lucida Sans Unicode" panose="020B0602030504020204" pitchFamily="34" charset="0"/>
              </a:rPr>
              <a:t>le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directeur</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du</a:t>
            </a:r>
            <a:r>
              <a:rPr lang="cs-CZ" sz="1800"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Devoir</a:t>
            </a:r>
            <a:r>
              <a:rPr lang="cs-CZ" sz="1800" i="1" kern="50" dirty="0">
                <a:effectLst/>
                <a:latin typeface="Verdana" panose="020B0604030504040204" pitchFamily="34" charset="0"/>
                <a:ea typeface="Lucida Sans Unicode" panose="020B0602030504020204" pitchFamily="34" charset="0"/>
              </a:rPr>
              <a:t>,</a:t>
            </a:r>
            <a:r>
              <a:rPr lang="cs-CZ" sz="1800" kern="50" dirty="0">
                <a:effectLst/>
                <a:latin typeface="Verdana" panose="020B0604030504040204" pitchFamily="34" charset="0"/>
                <a:ea typeface="Lucida Sans Unicode" panose="020B0602030504020204" pitchFamily="34" charset="0"/>
              </a:rPr>
              <a:t> </a:t>
            </a:r>
            <a:r>
              <a:rPr lang="cs-CZ" sz="1800" b="1" kern="50" dirty="0">
                <a:effectLst/>
                <a:latin typeface="Verdana" panose="020B0604030504040204" pitchFamily="34" charset="0"/>
                <a:ea typeface="Lucida Sans Unicode" panose="020B0602030504020204" pitchFamily="34" charset="0"/>
              </a:rPr>
              <a:t>André </a:t>
            </a:r>
            <a:r>
              <a:rPr lang="cs-CZ" sz="1800" b="1" kern="50" dirty="0" err="1">
                <a:effectLst/>
                <a:latin typeface="Verdana" panose="020B0604030504040204" pitchFamily="34" charset="0"/>
                <a:ea typeface="Lucida Sans Unicode" panose="020B0602030504020204" pitchFamily="34" charset="0"/>
              </a:rPr>
              <a:t>Laurendeau</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publie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un</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billet</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intitulé</a:t>
            </a:r>
            <a:r>
              <a:rPr lang="cs-CZ" sz="1800" kern="50" dirty="0">
                <a:effectLst/>
                <a:latin typeface="Verdana" panose="020B0604030504040204" pitchFamily="34" charset="0"/>
                <a:ea typeface="Lucida Sans Unicode" panose="020B0602030504020204" pitchFamily="34" charset="0"/>
              </a:rPr>
              <a:t> « La </a:t>
            </a:r>
            <a:r>
              <a:rPr lang="cs-CZ" sz="1800" kern="50" dirty="0" err="1">
                <a:effectLst/>
                <a:latin typeface="Verdana" panose="020B0604030504040204" pitchFamily="34" charset="0"/>
                <a:ea typeface="Lucida Sans Unicode" panose="020B0602030504020204" pitchFamily="34" charset="0"/>
              </a:rPr>
              <a:t>langue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que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nous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parlons</a:t>
            </a:r>
            <a:r>
              <a:rPr lang="cs-CZ" sz="1800" kern="50" dirty="0">
                <a:effectLst/>
                <a:latin typeface="Verdana" panose="020B0604030504040204" pitchFamily="34" charset="0"/>
                <a:ea typeface="Lucida Sans Unicode" panose="020B0602030504020204" pitchFamily="34" charset="0"/>
              </a:rPr>
              <a:t> »:  </a:t>
            </a:r>
            <a:endParaRPr lang="fr-FR" sz="2800" kern="50" dirty="0">
              <a:effectLst/>
              <a:latin typeface="Times New Roman" panose="02020603050405020304" pitchFamily="18" charset="0"/>
              <a:ea typeface="Lucida Sans Unicode" panose="020B0602030504020204" pitchFamily="34" charset="0"/>
            </a:endParaRPr>
          </a:p>
          <a:p>
            <a:pPr algn="just">
              <a:spcAft>
                <a:spcPts val="0"/>
              </a:spcAft>
            </a:pP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J'ai</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quatre</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enfants</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aux</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écoles</a:t>
            </a:r>
            <a:r>
              <a:rPr lang="cs-CZ" sz="1800" i="1" kern="50" dirty="0">
                <a:effectLst/>
                <a:latin typeface="Verdana" panose="020B0604030504040204" pitchFamily="34" charset="0"/>
                <a:ea typeface="Lucida Sans Unicode" panose="020B0602030504020204" pitchFamily="34" charset="0"/>
              </a:rPr>
              <a:t>, des </a:t>
            </a:r>
            <a:r>
              <a:rPr lang="cs-CZ" sz="1800" i="1" kern="50" dirty="0" err="1">
                <a:effectLst/>
                <a:latin typeface="Verdana" panose="020B0604030504040204" pitchFamily="34" charset="0"/>
                <a:ea typeface="Lucida Sans Unicode" panose="020B0602030504020204" pitchFamily="34" charset="0"/>
              </a:rPr>
              <a:t>neveux</a:t>
            </a:r>
            <a:r>
              <a:rPr lang="cs-CZ" sz="1800" i="1" kern="50" dirty="0">
                <a:effectLst/>
                <a:latin typeface="Verdana" panose="020B0604030504040204" pitchFamily="34" charset="0"/>
                <a:ea typeface="Lucida Sans Unicode" panose="020B0602030504020204" pitchFamily="34" charset="0"/>
              </a:rPr>
              <a:t> et </a:t>
            </a:r>
            <a:r>
              <a:rPr lang="cs-CZ" sz="1800" i="1" kern="50" dirty="0" err="1">
                <a:effectLst/>
                <a:latin typeface="Verdana" panose="020B0604030504040204" pitchFamily="34" charset="0"/>
                <a:ea typeface="Lucida Sans Unicode" panose="020B0602030504020204" pitchFamily="34" charset="0"/>
              </a:rPr>
              <a:t>nièces</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leurs</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amis</a:t>
            </a:r>
            <a:r>
              <a:rPr lang="cs-CZ" sz="1800" i="1" kern="50" dirty="0">
                <a:effectLst/>
                <a:latin typeface="Verdana" panose="020B0604030504040204" pitchFamily="34" charset="0"/>
                <a:ea typeface="Lucida Sans Unicode" panose="020B0602030504020204" pitchFamily="34" charset="0"/>
              </a:rPr>
              <a:t>, à </a:t>
            </a:r>
            <a:r>
              <a:rPr lang="cs-CZ" sz="1800" i="1" kern="50" dirty="0" err="1">
                <a:effectLst/>
                <a:latin typeface="Verdana" panose="020B0604030504040204" pitchFamily="34" charset="0"/>
                <a:ea typeface="Lucida Sans Unicode" panose="020B0602030504020204" pitchFamily="34" charset="0"/>
              </a:rPr>
              <a:t>peu</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près</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tous</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ils</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parlent</a:t>
            </a:r>
            <a:r>
              <a:rPr lang="cs-CZ" sz="1800" i="1" kern="50" dirty="0">
                <a:effectLst/>
                <a:latin typeface="Verdana" panose="020B0604030504040204" pitchFamily="34" charset="0"/>
                <a:ea typeface="Lucida Sans Unicode" panose="020B0602030504020204" pitchFamily="34" charset="0"/>
              </a:rPr>
              <a:t> </a:t>
            </a:r>
            <a:r>
              <a:rPr lang="cs-CZ" sz="1800" i="1" kern="50" dirty="0" err="1">
                <a:effectLst/>
                <a:latin typeface="Verdana" panose="020B0604030504040204" pitchFamily="34" charset="0"/>
                <a:ea typeface="Lucida Sans Unicode" panose="020B0602030504020204" pitchFamily="34" charset="0"/>
              </a:rPr>
              <a:t>joual</a:t>
            </a:r>
            <a:r>
              <a:rPr lang="cs-CZ" sz="1800" i="1" kern="50" dirty="0">
                <a:effectLst/>
                <a:latin typeface="Verdana" panose="020B0604030504040204" pitchFamily="34" charset="0"/>
                <a:ea typeface="Lucida Sans Unicode" panose="020B0602030504020204" pitchFamily="34" charset="0"/>
              </a:rPr>
              <a:t>. » </a:t>
            </a:r>
            <a:endParaRPr lang="fr-FR" sz="2800" kern="50" dirty="0">
              <a:effectLst/>
              <a:latin typeface="Times New Roman" panose="02020603050405020304" pitchFamily="18" charset="0"/>
              <a:ea typeface="Lucida Sans Unicode" panose="020B0602030504020204" pitchFamily="34" charset="0"/>
            </a:endParaRPr>
          </a:p>
          <a:p>
            <a:pPr algn="just">
              <a:spcAft>
                <a:spcPts val="0"/>
              </a:spcAft>
            </a:pPr>
            <a:r>
              <a:rPr lang="cs-CZ" sz="1800" kern="50" dirty="0">
                <a:effectLst/>
                <a:latin typeface="Verdana" panose="020B0604030504040204" pitchFamily="34" charset="0"/>
                <a:ea typeface="Lucida Sans Unicode" panose="020B0602030504020204" pitchFamily="34" charset="0"/>
              </a:rPr>
              <a:t> </a:t>
            </a:r>
            <a:endParaRPr lang="fr-FR" sz="2800" kern="50" dirty="0">
              <a:effectLst/>
              <a:latin typeface="Times New Roman" panose="02020603050405020304" pitchFamily="18" charset="0"/>
              <a:ea typeface="Lucida Sans Unicode" panose="020B0602030504020204" pitchFamily="34" charset="0"/>
            </a:endParaRPr>
          </a:p>
          <a:p>
            <a:pPr algn="just">
              <a:spcAft>
                <a:spcPts val="0"/>
              </a:spcAft>
            </a:pPr>
            <a:r>
              <a:rPr lang="cs-CZ" sz="1800" kern="50" dirty="0">
                <a:effectLst/>
                <a:latin typeface="Verdana" panose="020B0604030504040204" pitchFamily="34" charset="0"/>
                <a:ea typeface="Lucida Sans Unicode" panose="020B0602030504020204" pitchFamily="34" charset="0"/>
              </a:rPr>
              <a:t>Un </a:t>
            </a:r>
            <a:r>
              <a:rPr lang="cs-CZ" sz="1800" kern="50" dirty="0" err="1">
                <a:effectLst/>
                <a:latin typeface="Verdana" panose="020B0604030504040204" pitchFamily="34" charset="0"/>
                <a:ea typeface="Lucida Sans Unicode" panose="020B0602030504020204" pitchFamily="34" charset="0"/>
              </a:rPr>
              <a:t>frère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mariste</a:t>
            </a:r>
            <a:r>
              <a:rPr lang="cs-CZ" sz="1800" kern="50" dirty="0">
                <a:effectLst/>
                <a:latin typeface="Verdana" panose="020B0604030504040204" pitchFamily="34" charset="0"/>
                <a:ea typeface="Lucida Sans Unicode" panose="020B0602030504020204" pitchFamily="34" charset="0"/>
              </a:rPr>
              <a:t>, </a:t>
            </a:r>
            <a:r>
              <a:rPr lang="cs-CZ" sz="1800" b="1" kern="50" dirty="0">
                <a:effectLst/>
                <a:latin typeface="Verdana" panose="020B0604030504040204" pitchFamily="34" charset="0"/>
                <a:ea typeface="Lucida Sans Unicode" panose="020B0602030504020204" pitchFamily="34" charset="0"/>
              </a:rPr>
              <a:t>Jean-Paul </a:t>
            </a:r>
            <a:r>
              <a:rPr lang="cs-CZ" sz="1800" b="1" kern="50" dirty="0" err="1">
                <a:effectLst/>
                <a:latin typeface="Verdana" panose="020B0604030504040204" pitchFamily="34" charset="0"/>
                <a:ea typeface="Lucida Sans Unicode" panose="020B0602030504020204" pitchFamily="34" charset="0"/>
              </a:rPr>
              <a:t>Desbiens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réagit</a:t>
            </a:r>
            <a:r>
              <a:rPr lang="cs-CZ" sz="1800" kern="50" dirty="0">
                <a:effectLst/>
                <a:latin typeface="Verdana" panose="020B0604030504040204" pitchFamily="34" charset="0"/>
                <a:ea typeface="Lucida Sans Unicode" panose="020B0602030504020204" pitchFamily="34" charset="0"/>
              </a:rPr>
              <a:t> à </a:t>
            </a:r>
            <a:r>
              <a:rPr lang="cs-CZ" sz="1800" kern="50" dirty="0" err="1">
                <a:effectLst/>
                <a:latin typeface="Verdana" panose="020B0604030504040204" pitchFamily="34" charset="0"/>
                <a:ea typeface="Lucida Sans Unicode" panose="020B0602030504020204" pitchFamily="34" charset="0"/>
              </a:rPr>
              <a:t>ce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billet</a:t>
            </a:r>
            <a:r>
              <a:rPr lang="cs-CZ" sz="1800" kern="50" dirty="0">
                <a:effectLst/>
                <a:latin typeface="Verdana" panose="020B0604030504040204" pitchFamily="34" charset="0"/>
                <a:ea typeface="Lucida Sans Unicode" panose="020B0602030504020204" pitchFamily="34" charset="0"/>
              </a:rPr>
              <a:t> par </a:t>
            </a:r>
            <a:r>
              <a:rPr lang="cs-CZ" sz="1800" kern="50" dirty="0" err="1">
                <a:effectLst/>
                <a:latin typeface="Verdana" panose="020B0604030504040204" pitchFamily="34" charset="0"/>
                <a:ea typeface="Lucida Sans Unicode" panose="020B0602030504020204" pitchFamily="34" charset="0"/>
              </a:rPr>
              <a:t>une</a:t>
            </a:r>
            <a:r>
              <a:rPr lang="cs-CZ" sz="1800" kern="50" dirty="0">
                <a:effectLst/>
                <a:latin typeface="Verdana" panose="020B0604030504040204" pitchFamily="34" charset="0"/>
                <a:ea typeface="Lucida Sans Unicode" panose="020B0602030504020204" pitchFamily="34" charset="0"/>
              </a:rPr>
              <a:t> série de </a:t>
            </a:r>
            <a:r>
              <a:rPr lang="cs-CZ" sz="1800" kern="50" dirty="0" err="1">
                <a:effectLst/>
                <a:latin typeface="Verdana" panose="020B0604030504040204" pitchFamily="34" charset="0"/>
                <a:ea typeface="Lucida Sans Unicode" panose="020B0602030504020204" pitchFamily="34" charset="0"/>
              </a:rPr>
              <a:t>lettres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publiques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signées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du</a:t>
            </a:r>
            <a:r>
              <a:rPr lang="cs-CZ" sz="1800" kern="50" dirty="0">
                <a:effectLst/>
                <a:latin typeface="Verdana" panose="020B0604030504040204" pitchFamily="34" charset="0"/>
                <a:ea typeface="Lucida Sans Unicode" panose="020B0602030504020204" pitchFamily="34" charset="0"/>
              </a:rPr>
              <a:t> pseudonyme </a:t>
            </a:r>
            <a:r>
              <a:rPr lang="fr-FR" sz="1800" kern="50" dirty="0" smtClean="0">
                <a:effectLst/>
                <a:latin typeface="Verdana" panose="020B0604030504040204" pitchFamily="34" charset="0"/>
                <a:ea typeface="Lucida Sans Unicode" panose="020B0602030504020204" pitchFamily="34" charset="0"/>
              </a:rPr>
              <a:t>« </a:t>
            </a:r>
            <a:r>
              <a:rPr lang="cs-CZ" sz="1800" kern="50" dirty="0" err="1" smtClean="0">
                <a:effectLst/>
                <a:latin typeface="Verdana" panose="020B0604030504040204" pitchFamily="34" charset="0"/>
                <a:ea typeface="Lucida Sans Unicode" panose="020B0602030504020204" pitchFamily="34" charset="0"/>
              </a:rPr>
              <a:t>frère</a:t>
            </a:r>
            <a:r>
              <a:rPr lang="cs-CZ" sz="1800" kern="50" dirty="0" smtClean="0">
                <a:effectLst/>
                <a:latin typeface="Verdana" panose="020B0604030504040204" pitchFamily="34" charset="0"/>
                <a:ea typeface="Lucida Sans Unicode" panose="020B0602030504020204" pitchFamily="34" charset="0"/>
              </a:rPr>
              <a:t> </a:t>
            </a:r>
            <a:r>
              <a:rPr lang="cs-CZ" sz="1800" kern="50" dirty="0" err="1" smtClean="0">
                <a:effectLst/>
                <a:latin typeface="Verdana" panose="020B0604030504040204" pitchFamily="34" charset="0"/>
                <a:ea typeface="Lucida Sans Unicode" panose="020B0602030504020204" pitchFamily="34" charset="0"/>
              </a:rPr>
              <a:t>Untel</a:t>
            </a:r>
            <a:r>
              <a:rPr lang="fr-FR" sz="1800" kern="50" dirty="0" smtClean="0">
                <a:effectLst/>
                <a:latin typeface="Verdana" panose="020B0604030504040204" pitchFamily="34" charset="0"/>
                <a:ea typeface="Lucida Sans Unicode" panose="020B0602030504020204" pitchFamily="34" charset="0"/>
              </a:rPr>
              <a:t> »</a:t>
            </a:r>
            <a:r>
              <a:rPr lang="cs-CZ" sz="1800" kern="50" dirty="0" smtClean="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dans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lesquelles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il</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reprend</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le</a:t>
            </a:r>
            <a:r>
              <a:rPr lang="cs-CZ" sz="1800" kern="50" dirty="0">
                <a:effectLst/>
                <a:latin typeface="Verdana" panose="020B0604030504040204" pitchFamily="34" charset="0"/>
                <a:ea typeface="Lucida Sans Unicode" panose="020B0602030504020204" pitchFamily="34" charset="0"/>
              </a:rPr>
              <a:t> mot « </a:t>
            </a:r>
            <a:r>
              <a:rPr lang="cs-CZ" sz="1800" kern="50" dirty="0" err="1">
                <a:effectLst/>
                <a:latin typeface="Verdana" panose="020B0604030504040204" pitchFamily="34" charset="0"/>
                <a:ea typeface="Lucida Sans Unicode" panose="020B0602030504020204" pitchFamily="34" charset="0"/>
              </a:rPr>
              <a:t>joual</a:t>
            </a:r>
            <a:r>
              <a:rPr lang="cs-CZ" sz="1800" kern="50" dirty="0">
                <a:effectLst/>
                <a:latin typeface="Verdana" panose="020B0604030504040204" pitchFamily="34" charset="0"/>
                <a:ea typeface="Lucida Sans Unicode" panose="020B0602030504020204" pitchFamily="34" charset="0"/>
              </a:rPr>
              <a:t> » et en fait </a:t>
            </a:r>
            <a:r>
              <a:rPr lang="cs-CZ" sz="1800" kern="50" dirty="0" err="1">
                <a:effectLst/>
                <a:latin typeface="Verdana" panose="020B0604030504040204" pitchFamily="34" charset="0"/>
                <a:ea typeface="Lucida Sans Unicode" panose="020B0602030504020204" pitchFamily="34" charset="0"/>
              </a:rPr>
              <a:t>le</a:t>
            </a:r>
            <a:r>
              <a:rPr lang="cs-CZ" sz="1800" kern="50" dirty="0">
                <a:effectLst/>
                <a:latin typeface="Verdana" panose="020B0604030504040204" pitchFamily="34" charset="0"/>
                <a:ea typeface="Lucida Sans Unicode" panose="020B0602030504020204" pitchFamily="34" charset="0"/>
              </a:rPr>
              <a:t> point de </a:t>
            </a:r>
            <a:r>
              <a:rPr lang="cs-CZ" sz="1800" kern="50" dirty="0" err="1">
                <a:effectLst/>
                <a:latin typeface="Verdana" panose="020B0604030504040204" pitchFamily="34" charset="0"/>
                <a:ea typeface="Lucida Sans Unicode" panose="020B0602030504020204" pitchFamily="34" charset="0"/>
              </a:rPr>
              <a:t>départ</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d'une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charge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contre</a:t>
            </a:r>
            <a:r>
              <a:rPr lang="cs-CZ" sz="1800" kern="50" dirty="0">
                <a:effectLst/>
                <a:latin typeface="Verdana" panose="020B0604030504040204" pitchFamily="34" charset="0"/>
                <a:ea typeface="Lucida Sans Unicode" panose="020B0602030504020204" pitchFamily="34" charset="0"/>
              </a:rPr>
              <a:t> la </a:t>
            </a:r>
            <a:r>
              <a:rPr lang="cs-CZ" sz="1800" kern="50" dirty="0" err="1">
                <a:effectLst/>
                <a:latin typeface="Verdana" panose="020B0604030504040204" pitchFamily="34" charset="0"/>
                <a:ea typeface="Lucida Sans Unicode" panose="020B0602030504020204" pitchFamily="34" charset="0"/>
              </a:rPr>
              <a:t>dégradation</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du</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français</a:t>
            </a:r>
            <a:r>
              <a:rPr lang="cs-CZ" sz="1800" kern="50" dirty="0">
                <a:effectLst/>
                <a:latin typeface="Verdana" panose="020B0604030504040204" pitchFamily="34" charset="0"/>
                <a:ea typeface="Lucida Sans Unicode" panose="020B0602030504020204" pitchFamily="34" charset="0"/>
              </a:rPr>
              <a:t> au </a:t>
            </a:r>
            <a:r>
              <a:rPr lang="cs-CZ" sz="1800" kern="50" dirty="0" err="1">
                <a:effectLst/>
                <a:latin typeface="Verdana" panose="020B0604030504040204" pitchFamily="34" charset="0"/>
                <a:ea typeface="Lucida Sans Unicode" panose="020B0602030504020204" pitchFamily="34" charset="0"/>
              </a:rPr>
              <a:t>Québec</a:t>
            </a:r>
            <a:r>
              <a:rPr lang="cs-CZ" sz="1800" kern="50" dirty="0">
                <a:effectLst/>
                <a:latin typeface="Verdana" panose="020B0604030504040204" pitchFamily="34" charset="0"/>
                <a:ea typeface="Lucida Sans Unicode" panose="020B0602030504020204" pitchFamily="34" charset="0"/>
              </a:rPr>
              <a:t>. </a:t>
            </a:r>
            <a:endParaRPr lang="fr-FR" sz="2800" kern="50" dirty="0">
              <a:effectLst/>
              <a:latin typeface="Times New Roman" panose="02020603050405020304" pitchFamily="18" charset="0"/>
              <a:ea typeface="Lucida Sans Unicode" panose="020B0602030504020204" pitchFamily="34" charset="0"/>
            </a:endParaRPr>
          </a:p>
          <a:p>
            <a:pPr algn="just">
              <a:spcAft>
                <a:spcPts val="0"/>
              </a:spcAft>
            </a:pPr>
            <a:r>
              <a:rPr lang="cs-CZ" sz="1800" kern="50" dirty="0" err="1">
                <a:effectLst/>
                <a:latin typeface="Verdana" panose="020B0604030504040204" pitchFamily="34" charset="0"/>
                <a:ea typeface="Lucida Sans Unicode" panose="020B0602030504020204" pitchFamily="34" charset="0"/>
              </a:rPr>
              <a:t>Cet</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ouvrage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d'à</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peine</a:t>
            </a:r>
            <a:r>
              <a:rPr lang="cs-CZ" sz="1800" kern="50" dirty="0">
                <a:effectLst/>
                <a:latin typeface="Verdana" panose="020B0604030504040204" pitchFamily="34" charset="0"/>
                <a:ea typeface="Lucida Sans Unicode" panose="020B0602030504020204" pitchFamily="34" charset="0"/>
              </a:rPr>
              <a:t> 150 </a:t>
            </a:r>
            <a:r>
              <a:rPr lang="cs-CZ" sz="1800" kern="50" dirty="0" err="1">
                <a:effectLst/>
                <a:latin typeface="Verdana" panose="020B0604030504040204" pitchFamily="34" charset="0"/>
                <a:ea typeface="Lucida Sans Unicode" panose="020B0602030504020204" pitchFamily="34" charset="0"/>
              </a:rPr>
              <a:t>pages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devient</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l'un</a:t>
            </a:r>
            <a:r>
              <a:rPr lang="cs-CZ" sz="1800" kern="50" dirty="0">
                <a:effectLst/>
                <a:latin typeface="Verdana" panose="020B0604030504040204" pitchFamily="34" charset="0"/>
                <a:ea typeface="Lucida Sans Unicode" panose="020B0602030504020204" pitchFamily="34" charset="0"/>
              </a:rPr>
              <a:t> des </a:t>
            </a:r>
            <a:r>
              <a:rPr lang="cs-CZ" sz="1800" kern="50" dirty="0" err="1">
                <a:effectLst/>
                <a:latin typeface="Verdana" panose="020B0604030504040204" pitchFamily="34" charset="0"/>
                <a:ea typeface="Lucida Sans Unicode" panose="020B0602030504020204" pitchFamily="34" charset="0"/>
              </a:rPr>
              <a:t>premiers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best-sellers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québécois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avec</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un</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tirage</a:t>
            </a:r>
            <a:r>
              <a:rPr lang="cs-CZ" sz="1800" kern="50" dirty="0">
                <a:effectLst/>
                <a:latin typeface="Verdana" panose="020B0604030504040204" pitchFamily="34" charset="0"/>
                <a:ea typeface="Lucida Sans Unicode" panose="020B0602030504020204" pitchFamily="34" charset="0"/>
              </a:rPr>
              <a:t> de 100 000 </a:t>
            </a:r>
            <a:r>
              <a:rPr lang="cs-CZ" sz="1800" kern="50" dirty="0" err="1">
                <a:effectLst/>
                <a:latin typeface="Verdana" panose="020B0604030504040204" pitchFamily="34" charset="0"/>
                <a:ea typeface="Lucida Sans Unicode" panose="020B0602030504020204" pitchFamily="34" charset="0"/>
              </a:rPr>
              <a:t>exemplaires</a:t>
            </a:r>
            <a:r>
              <a:rPr lang="cs-CZ" sz="1800" kern="50" dirty="0">
                <a:effectLst/>
                <a:latin typeface="Verdana" panose="020B0604030504040204" pitchFamily="34" charset="0"/>
                <a:ea typeface="Lucida Sans Unicode" panose="020B0602030504020204" pitchFamily="34" charset="0"/>
              </a:rPr>
              <a:t>.</a:t>
            </a:r>
            <a:endParaRPr lang="fr-FR" sz="2800" kern="50" dirty="0">
              <a:effectLst/>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L</a:t>
            </a:r>
            <a:r>
              <a:rPr lang="cs-CZ" sz="1800" kern="50" dirty="0">
                <a:effectLst/>
                <a:latin typeface="Verdana" panose="020B0604030504040204" pitchFamily="34" charset="0"/>
                <a:ea typeface="Lucida Sans Unicode" panose="020B0602030504020204" pitchFamily="34" charset="0"/>
              </a:rPr>
              <a:t>es </a:t>
            </a:r>
            <a:r>
              <a:rPr lang="cs-CZ" sz="1800" kern="50" dirty="0" err="1">
                <a:effectLst/>
                <a:latin typeface="Verdana" panose="020B0604030504040204" pitchFamily="34" charset="0"/>
                <a:ea typeface="Lucida Sans Unicode" panose="020B0602030504020204" pitchFamily="34" charset="0"/>
              </a:rPr>
              <a:t>lettres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seront</a:t>
            </a:r>
            <a:r>
              <a:rPr lang="cs-CZ" sz="1800" kern="50" dirty="0">
                <a:effectLst/>
                <a:latin typeface="Verdana" panose="020B0604030504040204" pitchFamily="34" charset="0"/>
                <a:ea typeface="Lucida Sans Unicode" panose="020B0602030504020204" pitchFamily="34" charset="0"/>
              </a:rPr>
              <a:t> par la </a:t>
            </a:r>
            <a:r>
              <a:rPr lang="cs-CZ" sz="1800" kern="50" dirty="0" err="1">
                <a:effectLst/>
                <a:latin typeface="Verdana" panose="020B0604030504040204" pitchFamily="34" charset="0"/>
                <a:ea typeface="Lucida Sans Unicode" panose="020B0602030504020204" pitchFamily="34" charset="0"/>
              </a:rPr>
              <a:t>suite</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recueillies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dans</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un</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pamphlet</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préfacé</a:t>
            </a:r>
            <a:r>
              <a:rPr lang="cs-CZ" sz="1800" kern="50" dirty="0">
                <a:effectLst/>
                <a:latin typeface="Verdana" panose="020B0604030504040204" pitchFamily="34" charset="0"/>
                <a:ea typeface="Lucida Sans Unicode" panose="020B0602030504020204" pitchFamily="34" charset="0"/>
              </a:rPr>
              <a:t> par André </a:t>
            </a:r>
            <a:r>
              <a:rPr lang="cs-CZ" sz="1800" kern="50" dirty="0" err="1">
                <a:effectLst/>
                <a:latin typeface="Verdana" panose="020B0604030504040204" pitchFamily="34" charset="0"/>
                <a:ea typeface="Lucida Sans Unicode" panose="020B0602030504020204" pitchFamily="34" charset="0"/>
              </a:rPr>
              <a:t>Laurendeau</a:t>
            </a:r>
            <a:r>
              <a:rPr lang="cs-CZ" sz="1800" kern="50" dirty="0">
                <a:effectLst/>
                <a:latin typeface="Verdana" panose="020B0604030504040204" pitchFamily="34" charset="0"/>
                <a:ea typeface="Lucida Sans Unicode" panose="020B0602030504020204" pitchFamily="34" charset="0"/>
              </a:rPr>
              <a:t>, qui </a:t>
            </a:r>
            <a:r>
              <a:rPr lang="cs-CZ" sz="1800" kern="50" dirty="0" err="1">
                <a:effectLst/>
                <a:latin typeface="Verdana" panose="020B0604030504040204" pitchFamily="34" charset="0"/>
                <a:ea typeface="Lucida Sans Unicode" panose="020B0602030504020204" pitchFamily="34" charset="0"/>
              </a:rPr>
              <a:t>devient</a:t>
            </a:r>
            <a:r>
              <a:rPr lang="cs-CZ" sz="1800" kern="50" dirty="0">
                <a:effectLst/>
                <a:latin typeface="Verdana" panose="020B0604030504040204" pitchFamily="34" charset="0"/>
                <a:ea typeface="Lucida Sans Unicode" panose="020B0602030504020204" pitchFamily="34" charset="0"/>
              </a:rPr>
              <a:t> livre-symbole de la </a:t>
            </a:r>
            <a:r>
              <a:rPr lang="cs-CZ" sz="1800" kern="50" dirty="0" err="1">
                <a:effectLst/>
                <a:latin typeface="Verdana" panose="020B0604030504040204" pitchFamily="34" charset="0"/>
                <a:ea typeface="Lucida Sans Unicode" panose="020B0602030504020204" pitchFamily="34" charset="0"/>
              </a:rPr>
              <a:t>Révolution</a:t>
            </a:r>
            <a:r>
              <a:rPr lang="cs-CZ" sz="1800" kern="50" dirty="0">
                <a:effectLst/>
                <a:latin typeface="Verdana" panose="020B0604030504040204" pitchFamily="34" charset="0"/>
                <a:ea typeface="Lucida Sans Unicode" panose="020B0602030504020204" pitchFamily="34" charset="0"/>
              </a:rPr>
              <a:t> </a:t>
            </a:r>
            <a:r>
              <a:rPr lang="cs-CZ" sz="1800" kern="50" dirty="0" err="1">
                <a:effectLst/>
                <a:latin typeface="Verdana" panose="020B0604030504040204" pitchFamily="34" charset="0"/>
                <a:ea typeface="Lucida Sans Unicode" panose="020B0602030504020204" pitchFamily="34" charset="0"/>
              </a:rPr>
              <a:t>tranquille</a:t>
            </a:r>
            <a:r>
              <a:rPr lang="cs-CZ" sz="1800" kern="50" dirty="0">
                <a:effectLst/>
                <a:latin typeface="Verdana" panose="020B0604030504040204" pitchFamily="34" charset="0"/>
                <a:ea typeface="Lucida Sans Unicode" panose="020B0602030504020204" pitchFamily="34" charset="0"/>
              </a:rPr>
              <a:t> : </a:t>
            </a:r>
            <a:r>
              <a:rPr lang="cs-CZ" sz="1800" b="1" i="1" kern="50" dirty="0">
                <a:effectLst/>
                <a:latin typeface="Verdana" panose="020B0604030504040204" pitchFamily="34" charset="0"/>
                <a:ea typeface="Lucida Sans Unicode" panose="020B0602030504020204" pitchFamily="34" charset="0"/>
              </a:rPr>
              <a:t>Les </a:t>
            </a:r>
            <a:r>
              <a:rPr lang="cs-CZ" sz="1800" b="1" i="1" kern="50" dirty="0" err="1">
                <a:effectLst/>
                <a:latin typeface="Verdana" panose="020B0604030504040204" pitchFamily="34" charset="0"/>
                <a:ea typeface="Lucida Sans Unicode" panose="020B0602030504020204" pitchFamily="34" charset="0"/>
              </a:rPr>
              <a:t>Insolences</a:t>
            </a:r>
            <a:r>
              <a:rPr lang="cs-CZ" sz="1800" b="1" i="1" kern="50" dirty="0">
                <a:effectLst/>
                <a:latin typeface="Verdana" panose="020B0604030504040204" pitchFamily="34" charset="0"/>
                <a:ea typeface="Lucida Sans Unicode" panose="020B0602030504020204" pitchFamily="34" charset="0"/>
              </a:rPr>
              <a:t> </a:t>
            </a:r>
            <a:r>
              <a:rPr lang="cs-CZ" sz="1800" b="1" i="1" kern="50" dirty="0" err="1">
                <a:effectLst/>
                <a:latin typeface="Verdana" panose="020B0604030504040204" pitchFamily="34" charset="0"/>
                <a:ea typeface="Lucida Sans Unicode" panose="020B0602030504020204" pitchFamily="34" charset="0"/>
              </a:rPr>
              <a:t>du</a:t>
            </a:r>
            <a:r>
              <a:rPr lang="cs-CZ" sz="1800" b="1" i="1" kern="50" dirty="0">
                <a:effectLst/>
                <a:latin typeface="Verdana" panose="020B0604030504040204" pitchFamily="34" charset="0"/>
                <a:ea typeface="Lucida Sans Unicode" panose="020B0602030504020204" pitchFamily="34" charset="0"/>
              </a:rPr>
              <a:t> </a:t>
            </a:r>
            <a:r>
              <a:rPr lang="cs-CZ" sz="1800" b="1" i="1" kern="50" dirty="0" err="1">
                <a:effectLst/>
                <a:latin typeface="Verdana" panose="020B0604030504040204" pitchFamily="34" charset="0"/>
                <a:ea typeface="Lucida Sans Unicode" panose="020B0602030504020204" pitchFamily="34" charset="0"/>
              </a:rPr>
              <a:t>frère</a:t>
            </a:r>
            <a:r>
              <a:rPr lang="cs-CZ" sz="1800" b="1" i="1" kern="50" dirty="0">
                <a:effectLst/>
                <a:latin typeface="Verdana" panose="020B0604030504040204" pitchFamily="34" charset="0"/>
                <a:ea typeface="Lucida Sans Unicode" panose="020B0602030504020204" pitchFamily="34" charset="0"/>
              </a:rPr>
              <a:t> </a:t>
            </a:r>
            <a:r>
              <a:rPr lang="cs-CZ" sz="1800" b="1" i="1" kern="50" dirty="0" err="1">
                <a:effectLst/>
                <a:latin typeface="Verdana" panose="020B0604030504040204" pitchFamily="34" charset="0"/>
                <a:ea typeface="Lucida Sans Unicode" panose="020B0602030504020204" pitchFamily="34" charset="0"/>
              </a:rPr>
              <a:t>Untel</a:t>
            </a:r>
            <a:r>
              <a:rPr lang="cs-CZ" sz="1800" kern="50" dirty="0">
                <a:effectLst/>
                <a:latin typeface="Verdana" panose="020B0604030504040204" pitchFamily="34" charset="0"/>
                <a:ea typeface="Lucida Sans Unicode" panose="020B0602030504020204" pitchFamily="34" charset="0"/>
              </a:rPr>
              <a:t> (1960).</a:t>
            </a:r>
            <a:endParaRPr lang="fr-FR" sz="2800" kern="50" dirty="0">
              <a:effectLst/>
              <a:latin typeface="Times New Roman" panose="02020603050405020304" pitchFamily="18" charset="0"/>
              <a:ea typeface="Lucida Sans Unicode" panose="020B0602030504020204" pitchFamily="34" charset="0"/>
            </a:endParaRPr>
          </a:p>
          <a:p>
            <a:pPr algn="just">
              <a:spcAft>
                <a:spcPts val="0"/>
              </a:spcAft>
            </a:pPr>
            <a:r>
              <a:rPr lang="cs-CZ" sz="1800" kern="50" dirty="0">
                <a:effectLst/>
                <a:latin typeface="Verdana" panose="020B0604030504040204" pitchFamily="34" charset="0"/>
                <a:ea typeface="Lucida Sans Unicode" panose="020B0602030504020204" pitchFamily="34" charset="0"/>
              </a:rPr>
              <a:t> </a:t>
            </a:r>
            <a:endParaRPr lang="fr-FR" sz="1800" kern="50" dirty="0">
              <a:effectLst/>
              <a:latin typeface="Verdana" panose="020B0604030504040204" pitchFamily="34" charset="0"/>
              <a:ea typeface="Lucida Sans Unicode" panose="020B060203050402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2D91C07E-8099-4B06-920B-DAF64DA3A91C}"/>
              </a:ext>
            </a:extLst>
          </p:cNvPr>
          <p:cNvPicPr>
            <a:picLocks noChangeAspect="1"/>
          </p:cNvPicPr>
          <p:nvPr/>
        </p:nvPicPr>
        <p:blipFill>
          <a:blip r:embed="rId2"/>
          <a:stretch>
            <a:fillRect/>
          </a:stretch>
        </p:blipFill>
        <p:spPr>
          <a:xfrm>
            <a:off x="9773179" y="400049"/>
            <a:ext cx="1464744" cy="2187727"/>
          </a:xfrm>
          <a:prstGeom prst="rect">
            <a:avLst/>
          </a:prstGeom>
        </p:spPr>
      </p:pic>
      <p:pic>
        <p:nvPicPr>
          <p:cNvPr id="2" name="Obrázek 1"/>
          <p:cNvPicPr>
            <a:picLocks noChangeAspect="1"/>
          </p:cNvPicPr>
          <p:nvPr/>
        </p:nvPicPr>
        <p:blipFill>
          <a:blip r:embed="rId3"/>
          <a:stretch>
            <a:fillRect/>
          </a:stretch>
        </p:blipFill>
        <p:spPr>
          <a:xfrm>
            <a:off x="380383" y="298449"/>
            <a:ext cx="1707035" cy="2438621"/>
          </a:xfrm>
          <a:prstGeom prst="rect">
            <a:avLst/>
          </a:prstGeom>
          <a:ln w="28575">
            <a:solidFill>
              <a:schemeClr val="tx1"/>
            </a:solidFill>
          </a:ln>
        </p:spPr>
      </p:pic>
      <p:pic>
        <p:nvPicPr>
          <p:cNvPr id="4" name="Obrázek 3"/>
          <p:cNvPicPr>
            <a:picLocks noChangeAspect="1"/>
          </p:cNvPicPr>
          <p:nvPr/>
        </p:nvPicPr>
        <p:blipFill rotWithShape="1">
          <a:blip r:embed="rId4"/>
          <a:srcRect r="8398"/>
          <a:stretch/>
        </p:blipFill>
        <p:spPr>
          <a:xfrm>
            <a:off x="2401454" y="269741"/>
            <a:ext cx="3136164" cy="2467329"/>
          </a:xfrm>
          <a:prstGeom prst="rect">
            <a:avLst/>
          </a:prstGeom>
          <a:ln w="28575">
            <a:solidFill>
              <a:schemeClr val="tx1"/>
            </a:solidFill>
          </a:ln>
        </p:spPr>
      </p:pic>
      <p:pic>
        <p:nvPicPr>
          <p:cNvPr id="6" name="Obrázek 5"/>
          <p:cNvPicPr>
            <a:picLocks noChangeAspect="1"/>
          </p:cNvPicPr>
          <p:nvPr/>
        </p:nvPicPr>
        <p:blipFill rotWithShape="1">
          <a:blip r:embed="rId5"/>
          <a:srcRect r="49730"/>
          <a:stretch/>
        </p:blipFill>
        <p:spPr>
          <a:xfrm>
            <a:off x="5851654" y="254653"/>
            <a:ext cx="1669037" cy="2482417"/>
          </a:xfrm>
          <a:prstGeom prst="rect">
            <a:avLst/>
          </a:prstGeom>
          <a:ln w="19050">
            <a:solidFill>
              <a:schemeClr val="tx1"/>
            </a:solidFill>
          </a:ln>
        </p:spPr>
      </p:pic>
    </p:spTree>
    <p:extLst>
      <p:ext uri="{BB962C8B-B14F-4D97-AF65-F5344CB8AC3E}">
        <p14:creationId xmlns:p14="http://schemas.microsoft.com/office/powerpoint/2010/main" val="42489761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35708" y="437123"/>
            <a:ext cx="11157527" cy="3416320"/>
          </a:xfrm>
          <a:prstGeom prst="rect">
            <a:avLst/>
          </a:prstGeom>
        </p:spPr>
        <p:txBody>
          <a:bodyPr wrap="square">
            <a:spAutoFit/>
          </a:bodyPr>
          <a:lstStyle/>
          <a:p>
            <a:pPr algn="just">
              <a:spcAft>
                <a:spcPts val="0"/>
              </a:spcAft>
            </a:pPr>
            <a:r>
              <a:rPr lang="cs-CZ" b="1" kern="50" dirty="0" err="1">
                <a:latin typeface="Verdana" panose="020B0604030504040204" pitchFamily="34" charset="0"/>
                <a:ea typeface="Lucida Sans Unicode" panose="020B0602030504020204" pitchFamily="34" charset="0"/>
              </a:rPr>
              <a:t>Définition</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problématique</a:t>
            </a:r>
            <a:r>
              <a:rPr lang="cs-CZ" b="1" kern="50" dirty="0">
                <a:latin typeface="Verdana" panose="020B0604030504040204" pitchFamily="34" charset="0"/>
                <a:ea typeface="Lucida Sans Unicode" panose="020B0602030504020204" pitchFamily="34" charset="0"/>
              </a:rPr>
              <a:t> </a:t>
            </a:r>
            <a:r>
              <a:rPr lang="cs-CZ" b="1" kern="50" dirty="0" err="1">
                <a:latin typeface="Verdana" panose="020B0604030504040204" pitchFamily="34" charset="0"/>
                <a:ea typeface="Lucida Sans Unicode" panose="020B0602030504020204" pitchFamily="34" charset="0"/>
              </a:rPr>
              <a:t>du</a:t>
            </a:r>
            <a:r>
              <a:rPr lang="cs-CZ" b="1" kern="50" dirty="0">
                <a:latin typeface="Verdana" panose="020B0604030504040204" pitchFamily="34" charset="0"/>
                <a:ea typeface="Lucida Sans Unicode" panose="020B0602030504020204" pitchFamily="34" charset="0"/>
              </a:rPr>
              <a:t> </a:t>
            </a:r>
            <a:r>
              <a:rPr lang="cs-CZ" b="1" kern="50" dirty="0" err="1" smtClean="0">
                <a:latin typeface="Verdana" panose="020B0604030504040204" pitchFamily="34" charset="0"/>
                <a:ea typeface="Lucida Sans Unicode" panose="020B0602030504020204" pitchFamily="34" charset="0"/>
              </a:rPr>
              <a:t>joual</a:t>
            </a:r>
            <a:r>
              <a:rPr lang="fr-FR" b="1" kern="50" dirty="0" smtClean="0">
                <a:latin typeface="Verdana" panose="020B0604030504040204" pitchFamily="34" charset="0"/>
                <a:ea typeface="Lucida Sans Unicode" panose="020B0602030504020204" pitchFamily="34" charset="0"/>
              </a:rPr>
              <a:t> </a:t>
            </a:r>
            <a:r>
              <a:rPr lang="cs-CZ" b="1" kern="50" dirty="0" smtClean="0">
                <a:latin typeface="Verdana" panose="020B0604030504040204" pitchFamily="34" charset="0"/>
                <a:ea typeface="Lucida Sans Unicode" panose="020B0602030504020204" pitchFamily="34" charset="0"/>
              </a:rPr>
              <a:t>:</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Pour </a:t>
            </a:r>
            <a:r>
              <a:rPr lang="cs-CZ" kern="50" dirty="0" err="1">
                <a:latin typeface="Verdana" panose="020B0604030504040204" pitchFamily="34" charset="0"/>
                <a:ea typeface="Lucida Sans Unicode" panose="020B0602030504020204" pitchFamily="34" charset="0"/>
              </a:rPr>
              <a:t>Laurendeau</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c'est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 </a:t>
            </a:r>
            <a:r>
              <a:rPr lang="cs-CZ" kern="50" dirty="0" err="1">
                <a:latin typeface="Verdana" panose="020B0604030504040204" pitchFamily="34" charset="0"/>
                <a:ea typeface="Lucida Sans Unicode" panose="020B0602030504020204" pitchFamily="34" charset="0"/>
              </a:rPr>
              <a:t>jargon</a:t>
            </a:r>
            <a:r>
              <a:rPr lang="cs-CZ" kern="50" dirty="0">
                <a:latin typeface="Verdana" panose="020B0604030504040204" pitchFamily="34" charset="0"/>
                <a:ea typeface="Lucida Sans Unicode" panose="020B0602030504020204" pitchFamily="34" charset="0"/>
              </a:rPr>
              <a:t> »,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 </a:t>
            </a:r>
            <a:r>
              <a:rPr lang="cs-CZ" kern="50" dirty="0" err="1">
                <a:latin typeface="Verdana" panose="020B0604030504040204" pitchFamily="34" charset="0"/>
                <a:ea typeface="Lucida Sans Unicode" panose="020B0602030504020204" pitchFamily="34" charset="0"/>
              </a:rPr>
              <a:t>langage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vulgaire</a:t>
            </a:r>
            <a:r>
              <a:rPr lang="cs-CZ" kern="50" dirty="0">
                <a:latin typeface="Verdana" panose="020B0604030504040204" pitchFamily="34" charset="0"/>
                <a:ea typeface="Lucida Sans Unicode" panose="020B0602030504020204" pitchFamily="34" charset="0"/>
              </a:rPr>
              <a:t> » </a:t>
            </a:r>
            <a:r>
              <a:rPr lang="cs-CZ" kern="50" dirty="0" err="1">
                <a:latin typeface="Verdana" panose="020B0604030504040204" pitchFamily="34" charset="0"/>
                <a:ea typeface="Lucida Sans Unicode" panose="020B0602030504020204" pitchFamily="34" charset="0"/>
              </a:rPr>
              <a:t>dont</a:t>
            </a:r>
            <a:r>
              <a:rPr lang="cs-CZ" kern="50" dirty="0">
                <a:latin typeface="Verdana" panose="020B0604030504040204" pitchFamily="34" charset="0"/>
                <a:ea typeface="Lucida Sans Unicode" panose="020B0602030504020204" pitchFamily="34" charset="0"/>
              </a:rPr>
              <a:t> la </a:t>
            </a:r>
            <a:r>
              <a:rPr lang="cs-CZ" kern="50" dirty="0" err="1">
                <a:latin typeface="Verdana" panose="020B0604030504040204" pitchFamily="34" charset="0"/>
                <a:ea typeface="Lucida Sans Unicode" panose="020B0602030504020204" pitchFamily="34" charset="0"/>
              </a:rPr>
              <a:t>principale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caractéristique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est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d'être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fortement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anglicisé</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Il</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l'associe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surtout</a:t>
            </a:r>
            <a:r>
              <a:rPr lang="cs-CZ" kern="50" dirty="0">
                <a:latin typeface="Verdana" panose="020B0604030504040204" pitchFamily="34" charset="0"/>
                <a:ea typeface="Lucida Sans Unicode" panose="020B0602030504020204" pitchFamily="34" charset="0"/>
              </a:rPr>
              <a:t> à </a:t>
            </a:r>
            <a:r>
              <a:rPr lang="cs-CZ" kern="50" dirty="0" err="1">
                <a:latin typeface="Verdana" panose="020B0604030504040204" pitchFamily="34" charset="0"/>
                <a:ea typeface="Lucida Sans Unicode" panose="020B0602030504020204" pitchFamily="34" charset="0"/>
              </a:rPr>
              <a:t>Montréal</a:t>
            </a:r>
            <a:r>
              <a:rPr lang="cs-CZ" kern="50" dirty="0">
                <a:latin typeface="Verdana" panose="020B0604030504040204" pitchFamily="34" charset="0"/>
                <a:ea typeface="Lucida Sans Unicode" panose="020B0602030504020204" pitchFamily="34" charset="0"/>
              </a:rPr>
              <a:t> et à </a:t>
            </a:r>
            <a:r>
              <a:rPr lang="cs-CZ" kern="50" dirty="0" err="1">
                <a:latin typeface="Verdana" panose="020B0604030504040204" pitchFamily="34" charset="0"/>
                <a:ea typeface="Lucida Sans Unicode" panose="020B0602030504020204" pitchFamily="34" charset="0"/>
              </a:rPr>
              <a:t>l'affichage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commercial</a:t>
            </a:r>
            <a:r>
              <a:rPr lang="cs-CZ" kern="50" dirty="0">
                <a:latin typeface="Verdana" panose="020B0604030504040204" pitchFamily="34" charset="0"/>
                <a:ea typeface="Lucida Sans Unicode" panose="020B0602030504020204" pitchFamily="34" charset="0"/>
              </a:rPr>
              <a:t>.</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Pour </a:t>
            </a:r>
            <a:r>
              <a:rPr lang="cs-CZ" kern="50" dirty="0" err="1">
                <a:latin typeface="Verdana" panose="020B0604030504040204" pitchFamily="34" charset="0"/>
                <a:ea typeface="Lucida Sans Unicode" panose="020B0602030504020204" pitchFamily="34" charset="0"/>
              </a:rPr>
              <a:t>Desbiens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joual</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est</a:t>
            </a:r>
            <a:r>
              <a:rPr lang="cs-CZ" kern="50" dirty="0">
                <a:latin typeface="Verdana" panose="020B0604030504040204" pitchFamily="34" charset="0"/>
                <a:ea typeface="Lucida Sans Unicode" panose="020B0602030504020204" pitchFamily="34" charset="0"/>
              </a:rPr>
              <a:t> plus </a:t>
            </a:r>
            <a:r>
              <a:rPr lang="cs-CZ" kern="50" dirty="0" err="1">
                <a:latin typeface="Verdana" panose="020B0604030504040204" pitchFamily="34" charset="0"/>
                <a:ea typeface="Lucida Sans Unicode" panose="020B0602030504020204" pitchFamily="34" charset="0"/>
              </a:rPr>
              <a:t>négatif</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encore</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langue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désossée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malaise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linguistique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échec</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du</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système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éducatif</a:t>
            </a:r>
            <a:r>
              <a:rPr lang="cs-CZ" kern="50" dirty="0">
                <a:latin typeface="Verdana" panose="020B0604030504040204" pitchFamily="34" charset="0"/>
                <a:ea typeface="Lucida Sans Unicode" panose="020B0602030504020204" pitchFamily="34" charset="0"/>
              </a:rPr>
              <a:t>.</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err="1">
                <a:latin typeface="Verdana" panose="020B0604030504040204" pitchFamily="34" charset="0"/>
                <a:ea typeface="Lucida Sans Unicode" panose="020B0602030504020204" pitchFamily="34" charset="0"/>
              </a:rPr>
              <a:t>Acception</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péjorative</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joual</a:t>
            </a:r>
            <a:r>
              <a:rPr lang="cs-CZ" kern="50" dirty="0">
                <a:latin typeface="Verdana" panose="020B0604030504040204" pitchFamily="34" charset="0"/>
                <a:ea typeface="Lucida Sans Unicode" panose="020B0602030504020204" pitchFamily="34" charset="0"/>
              </a:rPr>
              <a:t> = </a:t>
            </a:r>
            <a:r>
              <a:rPr lang="cs-CZ" kern="50" dirty="0" err="1">
                <a:latin typeface="Verdana" panose="020B0604030504040204" pitchFamily="34" charset="0"/>
                <a:ea typeface="Lucida Sans Unicode" panose="020B0602030504020204" pitchFamily="34" charset="0"/>
              </a:rPr>
              <a:t>blessure</a:t>
            </a:r>
            <a:r>
              <a:rPr lang="cs-CZ" kern="50" dirty="0">
                <a:latin typeface="Verdana" panose="020B0604030504040204" pitchFamily="34" charset="0"/>
                <a:ea typeface="Lucida Sans Unicode" panose="020B0602030504020204" pitchFamily="34" charset="0"/>
              </a:rPr>
              <a:t> des </a:t>
            </a:r>
            <a:r>
              <a:rPr lang="cs-CZ" kern="50" dirty="0" err="1">
                <a:latin typeface="Verdana" panose="020B0604030504040204" pitchFamily="34" charset="0"/>
                <a:ea typeface="Lucida Sans Unicode" panose="020B0602030504020204" pitchFamily="34" charset="0"/>
              </a:rPr>
              <a:t>Canadiens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français</a:t>
            </a:r>
            <a:r>
              <a:rPr lang="cs-CZ" kern="50" dirty="0">
                <a:latin typeface="Verdana" panose="020B0604030504040204" pitchFamily="34" charset="0"/>
                <a:ea typeface="Lucida Sans Unicode" panose="020B0602030504020204" pitchFamily="34" charset="0"/>
              </a:rPr>
              <a:t>, symbole </a:t>
            </a:r>
            <a:r>
              <a:rPr lang="cs-CZ" kern="50" dirty="0" err="1">
                <a:latin typeface="Verdana" panose="020B0604030504040204" pitchFamily="34" charset="0"/>
                <a:ea typeface="Lucida Sans Unicode" panose="020B0602030504020204" pitchFamily="34" charset="0"/>
              </a:rPr>
              <a:t>d'une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humiliation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collective</a:t>
            </a:r>
            <a:r>
              <a:rPr lang="cs-CZ" kern="50" dirty="0">
                <a:latin typeface="Verdana" panose="020B0604030504040204" pitchFamily="34" charset="0"/>
                <a:ea typeface="Lucida Sans Unicode" panose="020B0602030504020204" pitchFamily="34" charset="0"/>
              </a:rPr>
              <a:t> </a:t>
            </a:r>
            <a:endParaRPr lang="fr-FR" sz="2800" kern="50" dirty="0">
              <a:latin typeface="Times New Roman" panose="02020603050405020304" pitchFamily="18" charset="0"/>
              <a:ea typeface="Lucida Sans Unicode" panose="020B0602030504020204" pitchFamily="34" charset="0"/>
            </a:endParaRPr>
          </a:p>
          <a:p>
            <a:pPr algn="just">
              <a:spcAft>
                <a:spcPts val="0"/>
              </a:spcAft>
            </a:pPr>
            <a:r>
              <a:rPr lang="cs-CZ" kern="50" dirty="0">
                <a:latin typeface="Verdana" panose="020B0604030504040204" pitchFamily="34" charset="0"/>
                <a:ea typeface="Lucida Sans Unicode" panose="020B0602030504020204" pitchFamily="34" charset="0"/>
              </a:rPr>
              <a:t>On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compare</a:t>
            </a:r>
            <a:r>
              <a:rPr lang="cs-CZ" kern="50" dirty="0">
                <a:latin typeface="Verdana" panose="020B0604030504040204" pitchFamily="34" charset="0"/>
                <a:ea typeface="Lucida Sans Unicode" panose="020B0602030504020204" pitchFamily="34" charset="0"/>
              </a:rPr>
              <a:t> au </a:t>
            </a:r>
            <a:r>
              <a:rPr lang="cs-CZ" b="1" kern="50" dirty="0" err="1" smtClean="0">
                <a:latin typeface="Verdana" panose="020B0604030504040204" pitchFamily="34" charset="0"/>
                <a:ea typeface="Lucida Sans Unicode" panose="020B0602030504020204" pitchFamily="34" charset="0"/>
              </a:rPr>
              <a:t>créole</a:t>
            </a:r>
            <a:r>
              <a:rPr lang="fr-FR" kern="50" dirty="0" smtClean="0">
                <a:latin typeface="Verdana" panose="020B0604030504040204" pitchFamily="34" charset="0"/>
                <a:ea typeface="Lucida Sans Unicode" panose="020B0602030504020204" pitchFamily="34" charset="0"/>
              </a:rPr>
              <a:t> =&gt; les Québécois adoptent le discours postcolonial et se comparent à des Noirs d’Afrique.</a:t>
            </a:r>
            <a:endParaRPr lang="fr-FR" sz="2800" kern="50" dirty="0">
              <a:effectLst/>
              <a:latin typeface="Times New Roman" panose="02020603050405020304" pitchFamily="18" charset="0"/>
              <a:ea typeface="Lucida Sans Unicode" panose="020B0602030504020204" pitchFamily="34" charset="0"/>
            </a:endParaRPr>
          </a:p>
        </p:txBody>
      </p:sp>
      <p:pic>
        <p:nvPicPr>
          <p:cNvPr id="5" name="Obrázek 4"/>
          <p:cNvPicPr>
            <a:picLocks noChangeAspect="1"/>
          </p:cNvPicPr>
          <p:nvPr/>
        </p:nvPicPr>
        <p:blipFill>
          <a:blip r:embed="rId2"/>
          <a:stretch>
            <a:fillRect/>
          </a:stretch>
        </p:blipFill>
        <p:spPr>
          <a:xfrm>
            <a:off x="3317852" y="3768436"/>
            <a:ext cx="1965348" cy="2988852"/>
          </a:xfrm>
          <a:prstGeom prst="rect">
            <a:avLst/>
          </a:prstGeom>
          <a:ln w="38100">
            <a:solidFill>
              <a:schemeClr val="tx1"/>
            </a:solidFill>
          </a:ln>
        </p:spPr>
      </p:pic>
      <p:pic>
        <p:nvPicPr>
          <p:cNvPr id="6" name="Obrázek 5"/>
          <p:cNvPicPr>
            <a:picLocks noChangeAspect="1"/>
          </p:cNvPicPr>
          <p:nvPr/>
        </p:nvPicPr>
        <p:blipFill rotWithShape="1">
          <a:blip r:embed="rId3"/>
          <a:srcRect t="27575" r="37843"/>
          <a:stretch/>
        </p:blipFill>
        <p:spPr>
          <a:xfrm>
            <a:off x="5649659" y="4322619"/>
            <a:ext cx="4254543" cy="2123544"/>
          </a:xfrm>
          <a:prstGeom prst="rect">
            <a:avLst/>
          </a:prstGeom>
          <a:ln w="28575">
            <a:solidFill>
              <a:schemeClr val="tx1"/>
            </a:solidFill>
          </a:ln>
        </p:spPr>
      </p:pic>
    </p:spTree>
    <p:extLst>
      <p:ext uri="{BB962C8B-B14F-4D97-AF65-F5344CB8AC3E}">
        <p14:creationId xmlns:p14="http://schemas.microsoft.com/office/powerpoint/2010/main" val="37140496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424872" y="1998436"/>
            <a:ext cx="11397673" cy="4401205"/>
          </a:xfrm>
          <a:prstGeom prst="rect">
            <a:avLst/>
          </a:prstGeom>
          <a:solidFill>
            <a:schemeClr val="tx1"/>
          </a:solidFill>
        </p:spPr>
        <p:txBody>
          <a:bodyPr wrap="square">
            <a:spAutoFit/>
          </a:bodyPr>
          <a:lstStyle/>
          <a:p>
            <a:pPr algn="just">
              <a:spcAft>
                <a:spcPts val="0"/>
              </a:spcAft>
            </a:pPr>
            <a:r>
              <a:rPr lang="cs-CZ" b="1" kern="50" dirty="0" err="1">
                <a:solidFill>
                  <a:schemeClr val="bg1"/>
                </a:solidFill>
                <a:latin typeface="Verdana" panose="020B0604030504040204" pitchFamily="34" charset="0"/>
                <a:ea typeface="Lucida Sans Unicode" panose="020B0602030504020204" pitchFamily="34" charset="0"/>
              </a:rPr>
              <a:t>Speak</a:t>
            </a:r>
            <a:r>
              <a:rPr lang="cs-CZ" b="1" kern="50" dirty="0">
                <a:solidFill>
                  <a:schemeClr val="bg1"/>
                </a:solidFill>
                <a:latin typeface="Verdana" panose="020B0604030504040204" pitchFamily="34" charset="0"/>
                <a:ea typeface="Lucida Sans Unicode" panose="020B0602030504020204" pitchFamily="34" charset="0"/>
              </a:rPr>
              <a:t> </a:t>
            </a:r>
            <a:r>
              <a:rPr lang="cs-CZ" b="1" kern="50" dirty="0" err="1">
                <a:solidFill>
                  <a:schemeClr val="bg1"/>
                </a:solidFill>
                <a:latin typeface="Verdana" panose="020B0604030504040204" pitchFamily="34" charset="0"/>
                <a:ea typeface="Lucida Sans Unicode" panose="020B0602030504020204" pitchFamily="34" charset="0"/>
              </a:rPr>
              <a:t>white</a:t>
            </a:r>
            <a:r>
              <a:rPr lang="cs-CZ" b="1" kern="50" dirty="0">
                <a:solidFill>
                  <a:schemeClr val="bg1"/>
                </a:solidFill>
                <a:latin typeface="Verdana" panose="020B0604030504040204" pitchFamily="34" charset="0"/>
                <a:ea typeface="Lucida Sans Unicode" panose="020B0602030504020204" pitchFamily="34" charset="0"/>
              </a:rPr>
              <a:t> </a:t>
            </a:r>
            <a:r>
              <a:rPr lang="cs-CZ" kern="50" dirty="0">
                <a:solidFill>
                  <a:schemeClr val="bg1"/>
                </a:solidFill>
                <a:latin typeface="Verdana" panose="020B0604030504040204" pitchFamily="34" charset="0"/>
                <a:ea typeface="Lucida Sans Unicode" panose="020B0602030504020204" pitchFamily="34" charset="0"/>
              </a:rPr>
              <a:t>(en </a:t>
            </a:r>
            <a:r>
              <a:rPr lang="cs-CZ" kern="50" dirty="0" err="1">
                <a:solidFill>
                  <a:schemeClr val="bg1"/>
                </a:solidFill>
                <a:latin typeface="Verdana" panose="020B0604030504040204" pitchFamily="34" charset="0"/>
                <a:ea typeface="Lucida Sans Unicode" panose="020B0602030504020204" pitchFamily="34" charset="0"/>
              </a:rPr>
              <a:t>français</a:t>
            </a:r>
            <a:r>
              <a:rPr lang="cs-CZ" kern="50" dirty="0">
                <a:solidFill>
                  <a:schemeClr val="bg1"/>
                </a:solidFill>
                <a:latin typeface="Verdana" panose="020B0604030504040204" pitchFamily="34" charset="0"/>
                <a:ea typeface="Lucida Sans Unicode" panose="020B0602030504020204" pitchFamily="34" charset="0"/>
              </a:rPr>
              <a:t> : </a:t>
            </a:r>
            <a:r>
              <a:rPr lang="fr-FR" kern="50" dirty="0">
                <a:solidFill>
                  <a:schemeClr val="bg1"/>
                </a:solidFill>
                <a:latin typeface="Verdana" panose="020B0604030504040204" pitchFamily="34" charset="0"/>
                <a:ea typeface="Lucida Sans Unicode" panose="020B0602030504020204" pitchFamily="34" charset="0"/>
              </a:rPr>
              <a:t>« Parlez blanc »</a:t>
            </a:r>
            <a:r>
              <a:rPr lang="cs-CZ" kern="50" dirty="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est</a:t>
            </a:r>
            <a:r>
              <a:rPr lang="cs-CZ" kern="50" dirty="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une</a:t>
            </a:r>
            <a:r>
              <a:rPr lang="cs-CZ" kern="50" dirty="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injure</a:t>
            </a:r>
            <a:r>
              <a:rPr lang="cs-CZ" kern="50" dirty="0">
                <a:solidFill>
                  <a:schemeClr val="bg1"/>
                </a:solidFill>
                <a:latin typeface="Verdana" panose="020B0604030504040204" pitchFamily="34" charset="0"/>
                <a:ea typeface="Lucida Sans Unicode" panose="020B0602030504020204" pitchFamily="34" charset="0"/>
              </a:rPr>
              <a:t> </a:t>
            </a:r>
            <a:endParaRPr lang="cs-CZ" kern="50" dirty="0" smtClean="0">
              <a:solidFill>
                <a:schemeClr val="bg1"/>
              </a:solidFill>
              <a:latin typeface="Verdana" panose="020B0604030504040204" pitchFamily="34" charset="0"/>
              <a:ea typeface="Lucida Sans Unicode" panose="020B0602030504020204" pitchFamily="34" charset="0"/>
            </a:endParaRPr>
          </a:p>
          <a:p>
            <a:pPr algn="just">
              <a:spcAft>
                <a:spcPts val="0"/>
              </a:spcAft>
            </a:pPr>
            <a:r>
              <a:rPr lang="cs-CZ" kern="50" dirty="0" err="1" smtClean="0">
                <a:solidFill>
                  <a:schemeClr val="bg1"/>
                </a:solidFill>
                <a:latin typeface="Verdana" panose="020B0604030504040204" pitchFamily="34" charset="0"/>
                <a:ea typeface="Lucida Sans Unicode" panose="020B0602030504020204" pitchFamily="34" charset="0"/>
              </a:rPr>
              <a:t>proférée</a:t>
            </a:r>
            <a:r>
              <a:rPr lang="cs-CZ" kern="50" dirty="0" smtClean="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aux</a:t>
            </a:r>
            <a:r>
              <a:rPr lang="cs-CZ" kern="50" dirty="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Canadiens</a:t>
            </a:r>
            <a:r>
              <a:rPr lang="cs-CZ" kern="50" dirty="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français</a:t>
            </a:r>
            <a:r>
              <a:rPr lang="cs-CZ" kern="50" dirty="0">
                <a:solidFill>
                  <a:schemeClr val="bg1"/>
                </a:solidFill>
                <a:latin typeface="Verdana" panose="020B0604030504040204" pitchFamily="34" charset="0"/>
                <a:ea typeface="Lucida Sans Unicode" panose="020B0602030504020204" pitchFamily="34" charset="0"/>
              </a:rPr>
              <a:t> par les </a:t>
            </a:r>
            <a:r>
              <a:rPr lang="cs-CZ" kern="50" dirty="0" err="1">
                <a:solidFill>
                  <a:schemeClr val="bg1"/>
                </a:solidFill>
                <a:latin typeface="Verdana" panose="020B0604030504040204" pitchFamily="34" charset="0"/>
                <a:ea typeface="Lucida Sans Unicode" panose="020B0602030504020204" pitchFamily="34" charset="0"/>
              </a:rPr>
              <a:t>Canadiens</a:t>
            </a:r>
            <a:r>
              <a:rPr lang="cs-CZ" kern="50" dirty="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anglais</a:t>
            </a:r>
            <a:r>
              <a:rPr lang="cs-CZ" kern="50" dirty="0">
                <a:solidFill>
                  <a:schemeClr val="bg1"/>
                </a:solidFill>
                <a:latin typeface="Verdana" panose="020B0604030504040204" pitchFamily="34" charset="0"/>
                <a:ea typeface="Lucida Sans Unicode" panose="020B0602030504020204" pitchFamily="34" charset="0"/>
              </a:rPr>
              <a:t> </a:t>
            </a:r>
            <a:endParaRPr lang="cs-CZ" kern="50" dirty="0" smtClean="0">
              <a:solidFill>
                <a:schemeClr val="bg1"/>
              </a:solidFill>
              <a:latin typeface="Verdana" panose="020B0604030504040204" pitchFamily="34" charset="0"/>
              <a:ea typeface="Lucida Sans Unicode" panose="020B0602030504020204" pitchFamily="34" charset="0"/>
            </a:endParaRPr>
          </a:p>
          <a:p>
            <a:pPr algn="just">
              <a:spcAft>
                <a:spcPts val="0"/>
              </a:spcAft>
            </a:pPr>
            <a:r>
              <a:rPr lang="cs-CZ" kern="50" dirty="0" err="1" smtClean="0">
                <a:solidFill>
                  <a:schemeClr val="bg1"/>
                </a:solidFill>
                <a:latin typeface="Verdana" panose="020B0604030504040204" pitchFamily="34" charset="0"/>
                <a:ea typeface="Lucida Sans Unicode" panose="020B0602030504020204" pitchFamily="34" charset="0"/>
              </a:rPr>
              <a:t>lorsqu'ils</a:t>
            </a:r>
            <a:r>
              <a:rPr lang="cs-CZ" kern="50" dirty="0" smtClean="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parlaient</a:t>
            </a:r>
            <a:r>
              <a:rPr lang="cs-CZ" kern="50" dirty="0">
                <a:solidFill>
                  <a:schemeClr val="bg1"/>
                </a:solidFill>
                <a:latin typeface="Verdana" panose="020B0604030504040204" pitchFamily="34" charset="0"/>
                <a:ea typeface="Lucida Sans Unicode" panose="020B0602030504020204" pitchFamily="34" charset="0"/>
              </a:rPr>
              <a:t> </a:t>
            </a:r>
            <a:r>
              <a:rPr lang="cs-CZ" kern="50" dirty="0" err="1">
                <a:solidFill>
                  <a:schemeClr val="bg1"/>
                </a:solidFill>
                <a:latin typeface="Verdana" panose="020B0604030504040204" pitchFamily="34" charset="0"/>
                <a:ea typeface="Lucida Sans Unicode" panose="020B0602030504020204" pitchFamily="34" charset="0"/>
              </a:rPr>
              <a:t>français</a:t>
            </a:r>
            <a:r>
              <a:rPr lang="cs-CZ" kern="50" dirty="0">
                <a:solidFill>
                  <a:schemeClr val="bg1"/>
                </a:solidFill>
                <a:latin typeface="Verdana" panose="020B0604030504040204" pitchFamily="34" charset="0"/>
                <a:ea typeface="Lucida Sans Unicode" panose="020B0602030504020204" pitchFamily="34" charset="0"/>
              </a:rPr>
              <a:t> en public. </a:t>
            </a:r>
            <a:endParaRPr lang="fr-FR" sz="2800" kern="50" dirty="0">
              <a:solidFill>
                <a:schemeClr val="bg1"/>
              </a:solidFill>
              <a:latin typeface="Times New Roman" panose="02020603050405020304" pitchFamily="18" charset="0"/>
              <a:ea typeface="Lucida Sans Unicode" panose="020B0602030504020204" pitchFamily="34" charset="0"/>
            </a:endParaRPr>
          </a:p>
          <a:p>
            <a:pPr algn="just">
              <a:spcAft>
                <a:spcPts val="0"/>
              </a:spcAft>
            </a:pPr>
            <a:r>
              <a:rPr lang="cs-CZ" kern="50" dirty="0">
                <a:solidFill>
                  <a:schemeClr val="bg1"/>
                </a:solidFill>
                <a:latin typeface="Verdana" panose="020B0604030504040204" pitchFamily="34" charset="0"/>
                <a:ea typeface="Lucida Sans Unicode" panose="020B0602030504020204" pitchFamily="34" charset="0"/>
              </a:rPr>
              <a:t> </a:t>
            </a:r>
            <a:endParaRPr lang="fr-FR" sz="2800" kern="50" dirty="0">
              <a:solidFill>
                <a:schemeClr val="bg1"/>
              </a:solidFill>
              <a:latin typeface="Times New Roman" panose="02020603050405020304" pitchFamily="18" charset="0"/>
              <a:ea typeface="Lucida Sans Unicode" panose="020B0602030504020204" pitchFamily="34" charset="0"/>
            </a:endParaRPr>
          </a:p>
          <a:p>
            <a:pPr algn="just">
              <a:spcAft>
                <a:spcPts val="0"/>
              </a:spcAft>
            </a:pPr>
            <a:r>
              <a:rPr lang="cs-CZ" kern="50" dirty="0" err="1" smtClean="0">
                <a:solidFill>
                  <a:schemeClr val="bg1"/>
                </a:solidFill>
                <a:latin typeface="Verdana" panose="020B0604030504040204" pitchFamily="34" charset="0"/>
                <a:ea typeface="Lucida Sans Unicode" panose="020B0602030504020204" pitchFamily="34" charset="0"/>
              </a:rPr>
              <a:t>Exemples</a:t>
            </a:r>
            <a:r>
              <a:rPr lang="cs-CZ" kern="50" dirty="0" smtClean="0">
                <a:solidFill>
                  <a:schemeClr val="bg1"/>
                </a:solidFill>
                <a:latin typeface="Verdana" panose="020B0604030504040204" pitchFamily="34" charset="0"/>
                <a:ea typeface="Lucida Sans Unicode" panose="020B0602030504020204" pitchFamily="34" charset="0"/>
              </a:rPr>
              <a:t> </a:t>
            </a:r>
            <a:r>
              <a:rPr lang="cs-CZ" kern="50" dirty="0" smtClean="0">
                <a:solidFill>
                  <a:schemeClr val="bg1"/>
                </a:solidFill>
                <a:latin typeface="Verdana" panose="020B0604030504040204" pitchFamily="34" charset="0"/>
                <a:ea typeface="Lucida Sans Unicode" panose="020B0602030504020204" pitchFamily="34" charset="0"/>
              </a:rPr>
              <a:t>:</a:t>
            </a:r>
            <a:endParaRPr lang="fr-FR" sz="2800" kern="50" dirty="0">
              <a:solidFill>
                <a:schemeClr val="bg1"/>
              </a:solidFill>
              <a:latin typeface="Times New Roman" panose="02020603050405020304" pitchFamily="18" charset="0"/>
              <a:ea typeface="Lucida Sans Unicode" panose="020B0602030504020204" pitchFamily="34" charset="0"/>
            </a:endParaRPr>
          </a:p>
          <a:p>
            <a:pPr marL="342900" lvl="0" indent="-342900" algn="just">
              <a:spcAft>
                <a:spcPts val="0"/>
              </a:spcAft>
              <a:buFont typeface="Wingdings" panose="05000000000000000000" pitchFamily="2" charset="2"/>
              <a:buChar char=""/>
              <a:tabLst>
                <a:tab pos="228600" algn="l"/>
              </a:tabLst>
            </a:pP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En 1889, au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cours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des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débats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à la Chambre des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communes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Henri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Bourassa</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se fait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huer</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par des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députés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anglophones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Quand</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il</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tente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de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s’expliquer</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en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français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il</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se fait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crier</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 «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Speak</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White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 </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a:t>
            </a:r>
          </a:p>
          <a:p>
            <a:pPr lvl="0" algn="just">
              <a:spcAft>
                <a:spcPts val="0"/>
              </a:spcAft>
              <a:tabLst>
                <a:tab pos="228600" algn="l"/>
              </a:tabLst>
            </a:pPr>
            <a:endParaRPr lang="fr-FR" sz="2800" kern="50" dirty="0">
              <a:solidFill>
                <a:schemeClr val="bg1"/>
              </a:solidFill>
              <a:latin typeface="Symbol" panose="05050102010706020507" pitchFamily="18" charset="2"/>
              <a:ea typeface="Lucida Sans Unicode" panose="020B060203050402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228600" algn="l"/>
              </a:tabLst>
            </a:pP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Dans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la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nuit</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du</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9 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décembre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1999, des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vandales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ont</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installé</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une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banderole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sur</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le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pont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séparant</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le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Québec</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de</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l'Ontario</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où</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l'on</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pouvait</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lire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 «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From</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this</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point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speak</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white</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 </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a:t>
            </a:r>
            <a:r>
              <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À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partir</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d'ici</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parlez</a:t>
            </a: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err="1"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blanc</a:t>
            </a:r>
            <a:r>
              <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a:t>
            </a:r>
          </a:p>
          <a:p>
            <a:pPr lvl="0" algn="just">
              <a:spcAft>
                <a:spcPts val="0"/>
              </a:spcAft>
              <a:tabLst>
                <a:tab pos="228600" algn="l"/>
              </a:tabLst>
            </a:pPr>
            <a:endPar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endParaRPr>
          </a:p>
          <a:p>
            <a:pPr lvl="0" algn="just">
              <a:spcAft>
                <a:spcPts val="0"/>
              </a:spcAft>
              <a:tabLst>
                <a:tab pos="228600" algn="l"/>
              </a:tabLst>
            </a:pPr>
            <a:r>
              <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Michèle Lalonde lit son poème « </a:t>
            </a:r>
            <a:r>
              <a:rPr lang="fr-FR" kern="50" dirty="0" err="1"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Speak</a:t>
            </a:r>
            <a:r>
              <a:rPr lang="fr-FR"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White » :</a:t>
            </a:r>
            <a:endPar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endParaRPr>
          </a:p>
          <a:p>
            <a:pPr lvl="0" algn="just">
              <a:spcAft>
                <a:spcPts val="0"/>
              </a:spcAft>
              <a:tabLst>
                <a:tab pos="228600" algn="l"/>
              </a:tabLst>
            </a:pPr>
            <a:r>
              <a:rPr lang="cs-CZ" kern="50"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hlinkClick r:id="rId2"/>
              </a:rPr>
              <a:t>https://</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hlinkClick r:id="rId2"/>
              </a:rPr>
              <a:t>www.youtube.com/watch?v=Yx1-N6AFucw</a:t>
            </a:r>
            <a:r>
              <a:rPr lang="cs-CZ"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 </a:t>
            </a:r>
            <a:endParaRPr lang="cs-CZ" sz="2000" kern="50" dirty="0" smtClean="0">
              <a:solidFill>
                <a:schemeClr val="bg1"/>
              </a:solidFill>
              <a:latin typeface="Verdana" panose="020B0604030504040204" pitchFamily="34" charset="0"/>
              <a:ea typeface="Lucida Sans Unicode" panose="020B0602030504020204" pitchFamily="34" charset="0"/>
              <a:cs typeface="Times New Roman" panose="02020603050405020304" pitchFamily="18" charset="0"/>
            </a:endParaRPr>
          </a:p>
        </p:txBody>
      </p:sp>
      <p:pic>
        <p:nvPicPr>
          <p:cNvPr id="7" name="Obrázek 6"/>
          <p:cNvPicPr>
            <a:picLocks noChangeAspect="1"/>
          </p:cNvPicPr>
          <p:nvPr/>
        </p:nvPicPr>
        <p:blipFill rotWithShape="1">
          <a:blip r:embed="rId3"/>
          <a:srcRect r="16966"/>
          <a:stretch/>
        </p:blipFill>
        <p:spPr>
          <a:xfrm>
            <a:off x="8595490" y="265966"/>
            <a:ext cx="3227055" cy="3054507"/>
          </a:xfrm>
          <a:prstGeom prst="rect">
            <a:avLst/>
          </a:prstGeom>
          <a:ln w="57150">
            <a:solidFill>
              <a:schemeClr val="bg1"/>
            </a:solidFill>
          </a:ln>
        </p:spPr>
      </p:pic>
    </p:spTree>
    <p:extLst>
      <p:ext uri="{BB962C8B-B14F-4D97-AF65-F5344CB8AC3E}">
        <p14:creationId xmlns:p14="http://schemas.microsoft.com/office/powerpoint/2010/main" val="5806516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328" y="326471"/>
            <a:ext cx="11656290" cy="5355312"/>
          </a:xfrm>
          <a:prstGeom prst="rect">
            <a:avLst/>
          </a:prstGeom>
          <a:solidFill>
            <a:schemeClr val="accent4">
              <a:lumMod val="20000"/>
              <a:lumOff val="80000"/>
            </a:schemeClr>
          </a:solidFill>
        </p:spPr>
        <p:txBody>
          <a:bodyPr wrap="square">
            <a:spAutoFit/>
          </a:bodyPr>
          <a:lstStyle/>
          <a:p>
            <a:pPr algn="just">
              <a:spcAft>
                <a:spcPts val="0"/>
              </a:spcAft>
            </a:pPr>
            <a:r>
              <a:rPr lang="cs-CZ" i="1" kern="50" dirty="0" err="1">
                <a:solidFill>
                  <a:schemeClr val="bg1"/>
                </a:solidFill>
                <a:latin typeface="Verdana" panose="020B0604030504040204" pitchFamily="34" charset="0"/>
                <a:ea typeface="Verdana" panose="020B0604030504040204" pitchFamily="34" charset="0"/>
              </a:rPr>
              <a:t>Speak</a:t>
            </a:r>
            <a:r>
              <a:rPr lang="cs-CZ" i="1" kern="50" dirty="0">
                <a:solidFill>
                  <a:schemeClr val="bg1"/>
                </a:solidFill>
                <a:latin typeface="Verdana" panose="020B0604030504040204" pitchFamily="34" charset="0"/>
                <a:ea typeface="Verdana" panose="020B0604030504040204" pitchFamily="34" charset="0"/>
              </a:rPr>
              <a:t> </a:t>
            </a:r>
            <a:r>
              <a:rPr lang="cs-CZ" i="1" kern="50" dirty="0" err="1">
                <a:solidFill>
                  <a:schemeClr val="bg1"/>
                </a:solidFill>
                <a:latin typeface="Verdana" panose="020B0604030504040204" pitchFamily="34" charset="0"/>
                <a:ea typeface="Verdana" panose="020B0604030504040204" pitchFamily="34" charset="0"/>
              </a:rPr>
              <a:t>White</a:t>
            </a:r>
            <a:r>
              <a:rPr lang="cs-CZ" i="1" kern="50" dirty="0">
                <a:solidFill>
                  <a:schemeClr val="bg1"/>
                </a:solidFill>
                <a:latin typeface="Verdana" panose="020B0604030504040204" pitchFamily="34" charset="0"/>
                <a:ea typeface="Verdana" panose="020B0604030504040204" pitchFamily="34" charset="0"/>
              </a:rPr>
              <a:t> </a:t>
            </a:r>
            <a:r>
              <a:rPr lang="fr-FR" kern="50" dirty="0" smtClean="0">
                <a:solidFill>
                  <a:schemeClr val="bg1"/>
                </a:solidFill>
                <a:latin typeface="Verdana" panose="020B0604030504040204" pitchFamily="34" charset="0"/>
                <a:ea typeface="Verdana" panose="020B0604030504040204" pitchFamily="34" charset="0"/>
              </a:rPr>
              <a:t>était</a:t>
            </a:r>
            <a:r>
              <a:rPr lang="cs-CZ" kern="50" dirty="0" smtClean="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un</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appui</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tacite</a:t>
            </a:r>
            <a:r>
              <a:rPr lang="cs-CZ" kern="50" dirty="0">
                <a:solidFill>
                  <a:schemeClr val="bg1"/>
                </a:solidFill>
                <a:latin typeface="Verdana" panose="020B0604030504040204" pitchFamily="34" charset="0"/>
                <a:ea typeface="Verdana" panose="020B0604030504040204" pitchFamily="34" charset="0"/>
              </a:rPr>
              <a:t> au livre </a:t>
            </a:r>
            <a:r>
              <a:rPr lang="cs-CZ" kern="50" dirty="0" err="1">
                <a:solidFill>
                  <a:schemeClr val="bg1"/>
                </a:solidFill>
                <a:latin typeface="Verdana" panose="020B0604030504040204" pitchFamily="34" charset="0"/>
                <a:ea typeface="Verdana" panose="020B0604030504040204" pitchFamily="34" charset="0"/>
              </a:rPr>
              <a:t>révolutionnaire</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du</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journaliste</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Pierre</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Vallières</a:t>
            </a:r>
            <a:r>
              <a:rPr lang="cs-CZ" kern="50" dirty="0">
                <a:solidFill>
                  <a:schemeClr val="bg1"/>
                </a:solidFill>
                <a:latin typeface="Verdana" panose="020B0604030504040204" pitchFamily="34" charset="0"/>
                <a:ea typeface="Verdana" panose="020B0604030504040204" pitchFamily="34" charset="0"/>
              </a:rPr>
              <a:t> </a:t>
            </a:r>
            <a:r>
              <a:rPr lang="cs-CZ" b="1" i="1" kern="50" dirty="0" err="1">
                <a:solidFill>
                  <a:schemeClr val="bg1"/>
                </a:solidFill>
                <a:latin typeface="Verdana" panose="020B0604030504040204" pitchFamily="34" charset="0"/>
                <a:ea typeface="Verdana" panose="020B0604030504040204" pitchFamily="34" charset="0"/>
              </a:rPr>
              <a:t>Nègres</a:t>
            </a:r>
            <a:r>
              <a:rPr lang="cs-CZ" b="1" i="1" kern="50" dirty="0">
                <a:solidFill>
                  <a:schemeClr val="bg1"/>
                </a:solidFill>
                <a:latin typeface="Verdana" panose="020B0604030504040204" pitchFamily="34" charset="0"/>
                <a:ea typeface="Verdana" panose="020B0604030504040204" pitchFamily="34" charset="0"/>
              </a:rPr>
              <a:t> </a:t>
            </a:r>
            <a:r>
              <a:rPr lang="cs-CZ" b="1" i="1" kern="50" dirty="0" err="1">
                <a:solidFill>
                  <a:schemeClr val="bg1"/>
                </a:solidFill>
                <a:latin typeface="Verdana" panose="020B0604030504040204" pitchFamily="34" charset="0"/>
                <a:ea typeface="Verdana" panose="020B0604030504040204" pitchFamily="34" charset="0"/>
              </a:rPr>
              <a:t>Blancs</a:t>
            </a:r>
            <a:r>
              <a:rPr lang="cs-CZ" b="1" i="1" kern="50" dirty="0">
                <a:solidFill>
                  <a:schemeClr val="bg1"/>
                </a:solidFill>
                <a:latin typeface="Verdana" panose="020B0604030504040204" pitchFamily="34" charset="0"/>
                <a:ea typeface="Verdana" panose="020B0604030504040204" pitchFamily="34" charset="0"/>
              </a:rPr>
              <a:t> </a:t>
            </a:r>
            <a:r>
              <a:rPr lang="cs-CZ" b="1" i="1" kern="50" dirty="0" err="1">
                <a:solidFill>
                  <a:schemeClr val="bg1"/>
                </a:solidFill>
                <a:latin typeface="Verdana" panose="020B0604030504040204" pitchFamily="34" charset="0"/>
                <a:ea typeface="Verdana" panose="020B0604030504040204" pitchFamily="34" charset="0"/>
              </a:rPr>
              <a:t>d’Amérique</a:t>
            </a:r>
            <a:r>
              <a:rPr lang="cs-CZ" kern="50" dirty="0">
                <a:solidFill>
                  <a:schemeClr val="bg1"/>
                </a:solidFill>
                <a:latin typeface="Verdana" panose="020B0604030504040204" pitchFamily="34" charset="0"/>
                <a:ea typeface="Verdana" panose="020B0604030504040204" pitchFamily="34" charset="0"/>
              </a:rPr>
              <a:t>, qui </a:t>
            </a:r>
            <a:r>
              <a:rPr lang="cs-CZ" kern="50" dirty="0" smtClean="0">
                <a:solidFill>
                  <a:schemeClr val="bg1"/>
                </a:solidFill>
                <a:latin typeface="Verdana" panose="020B0604030504040204" pitchFamily="34" charset="0"/>
                <a:ea typeface="Verdana" panose="020B0604030504040204" pitchFamily="34" charset="0"/>
              </a:rPr>
              <a:t>ven</a:t>
            </a:r>
            <a:r>
              <a:rPr lang="fr-FR" kern="50" dirty="0" smtClean="0">
                <a:solidFill>
                  <a:schemeClr val="bg1"/>
                </a:solidFill>
                <a:latin typeface="Verdana" panose="020B0604030504040204" pitchFamily="34" charset="0"/>
                <a:ea typeface="Verdana" panose="020B0604030504040204" pitchFamily="34" charset="0"/>
              </a:rPr>
              <a:t>ai</a:t>
            </a:r>
            <a:r>
              <a:rPr lang="cs-CZ" kern="50" dirty="0" smtClean="0">
                <a:solidFill>
                  <a:schemeClr val="bg1"/>
                </a:solidFill>
                <a:latin typeface="Verdana" panose="020B0604030504040204" pitchFamily="34" charset="0"/>
                <a:ea typeface="Verdana" panose="020B0604030504040204" pitchFamily="34" charset="0"/>
              </a:rPr>
              <a:t>t </a:t>
            </a:r>
            <a:r>
              <a:rPr lang="cs-CZ" kern="50" dirty="0" err="1">
                <a:solidFill>
                  <a:schemeClr val="bg1"/>
                </a:solidFill>
                <a:latin typeface="Verdana" panose="020B0604030504040204" pitchFamily="34" charset="0"/>
                <a:ea typeface="Verdana" panose="020B0604030504040204" pitchFamily="34" charset="0"/>
              </a:rPr>
              <a:t>d’être</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saisi</a:t>
            </a:r>
            <a:r>
              <a:rPr lang="cs-CZ" kern="50" dirty="0">
                <a:solidFill>
                  <a:schemeClr val="bg1"/>
                </a:solidFill>
                <a:latin typeface="Verdana" panose="020B0604030504040204" pitchFamily="34" charset="0"/>
                <a:ea typeface="Verdana" panose="020B0604030504040204" pitchFamily="34" charset="0"/>
              </a:rPr>
              <a:t> par la police en </a:t>
            </a:r>
            <a:r>
              <a:rPr lang="cs-CZ" kern="50" dirty="0" err="1">
                <a:solidFill>
                  <a:schemeClr val="bg1"/>
                </a:solidFill>
                <a:latin typeface="Verdana" panose="020B0604030504040204" pitchFamily="34" charset="0"/>
                <a:ea typeface="Verdana" panose="020B0604030504040204" pitchFamily="34" charset="0"/>
              </a:rPr>
              <a:t>vue</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du</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procès</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qu’on</a:t>
            </a:r>
            <a:r>
              <a:rPr lang="cs-CZ" kern="50" dirty="0">
                <a:solidFill>
                  <a:schemeClr val="bg1"/>
                </a:solidFill>
                <a:latin typeface="Verdana" panose="020B0604030504040204" pitchFamily="34" charset="0"/>
                <a:ea typeface="Verdana" panose="020B0604030504040204" pitchFamily="34" charset="0"/>
              </a:rPr>
              <a:t> </a:t>
            </a:r>
            <a:r>
              <a:rPr lang="cs-CZ" kern="50" dirty="0" smtClean="0">
                <a:solidFill>
                  <a:schemeClr val="bg1"/>
                </a:solidFill>
                <a:latin typeface="Verdana" panose="020B0604030504040204" pitchFamily="34" charset="0"/>
                <a:ea typeface="Verdana" panose="020B0604030504040204" pitchFamily="34" charset="0"/>
              </a:rPr>
              <a:t>v</a:t>
            </a:r>
            <a:r>
              <a:rPr lang="fr-FR" kern="50" dirty="0" err="1" smtClean="0">
                <a:solidFill>
                  <a:schemeClr val="bg1"/>
                </a:solidFill>
                <a:latin typeface="Verdana" panose="020B0604030504040204" pitchFamily="34" charset="0"/>
                <a:ea typeface="Verdana" panose="020B0604030504040204" pitchFamily="34" charset="0"/>
              </a:rPr>
              <a:t>oulait</a:t>
            </a:r>
            <a:r>
              <a:rPr lang="cs-CZ" kern="50" dirty="0" smtClean="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lui</a:t>
            </a:r>
            <a:r>
              <a:rPr lang="cs-CZ" kern="50" dirty="0">
                <a:solidFill>
                  <a:schemeClr val="bg1"/>
                </a:solidFill>
                <a:latin typeface="Verdana" panose="020B0604030504040204" pitchFamily="34" charset="0"/>
                <a:ea typeface="Verdana" panose="020B0604030504040204" pitchFamily="34" charset="0"/>
              </a:rPr>
              <a:t> </a:t>
            </a:r>
            <a:r>
              <a:rPr lang="cs-CZ" kern="50" dirty="0" err="1">
                <a:solidFill>
                  <a:schemeClr val="bg1"/>
                </a:solidFill>
                <a:latin typeface="Verdana" panose="020B0604030504040204" pitchFamily="34" charset="0"/>
                <a:ea typeface="Verdana" panose="020B0604030504040204" pitchFamily="34" charset="0"/>
              </a:rPr>
              <a:t>intenter</a:t>
            </a:r>
            <a:r>
              <a:rPr lang="cs-CZ" kern="50" dirty="0" smtClean="0">
                <a:solidFill>
                  <a:schemeClr val="bg1"/>
                </a:solidFill>
                <a:latin typeface="Verdana" panose="020B0604030504040204" pitchFamily="34" charset="0"/>
                <a:ea typeface="Verdana" panose="020B0604030504040204" pitchFamily="34" charset="0"/>
              </a:rPr>
              <a:t>.</a:t>
            </a:r>
            <a:r>
              <a:rPr lang="cs-CZ" kern="50" dirty="0">
                <a:solidFill>
                  <a:schemeClr val="bg1"/>
                </a:solidFill>
                <a:latin typeface="Verdana" panose="020B0604030504040204" pitchFamily="34" charset="0"/>
                <a:ea typeface="Verdana" panose="020B0604030504040204" pitchFamily="34" charset="0"/>
              </a:rPr>
              <a:t> </a:t>
            </a:r>
            <a:endParaRPr lang="fr-FR" kern="50" dirty="0" smtClean="0">
              <a:solidFill>
                <a:schemeClr val="bg1"/>
              </a:solidFill>
              <a:latin typeface="Verdana" panose="020B0604030504040204" pitchFamily="34" charset="0"/>
              <a:ea typeface="Verdana" panose="020B0604030504040204" pitchFamily="34" charset="0"/>
            </a:endParaRPr>
          </a:p>
          <a:p>
            <a:pPr algn="just">
              <a:spcAft>
                <a:spcPts val="0"/>
              </a:spcAft>
            </a:pPr>
            <a:endParaRPr lang="fr-FR" kern="50" dirty="0">
              <a:solidFill>
                <a:schemeClr val="bg1"/>
              </a:solidFill>
              <a:latin typeface="Verdana" panose="020B0604030504040204" pitchFamily="34" charset="0"/>
              <a:ea typeface="Verdana" panose="020B0604030504040204" pitchFamily="34" charset="0"/>
            </a:endParaRPr>
          </a:p>
          <a:p>
            <a:r>
              <a:rPr lang="cs-CZ" dirty="0">
                <a:solidFill>
                  <a:schemeClr val="bg1"/>
                </a:solidFill>
                <a:latin typeface="Verdana" panose="020B0604030504040204" pitchFamily="34" charset="0"/>
                <a:ea typeface="Verdana" panose="020B0604030504040204" pitchFamily="34" charset="0"/>
              </a:rPr>
              <a:t>On a </a:t>
            </a:r>
            <a:r>
              <a:rPr lang="cs-CZ" dirty="0" err="1">
                <a:solidFill>
                  <a:schemeClr val="bg1"/>
                </a:solidFill>
                <a:latin typeface="Verdana" panose="020B0604030504040204" pitchFamily="34" charset="0"/>
                <a:ea typeface="Verdana" panose="020B0604030504040204" pitchFamily="34" charset="0"/>
              </a:rPr>
              <a:t>demandé</a:t>
            </a:r>
            <a:r>
              <a:rPr lang="cs-CZ" dirty="0">
                <a:solidFill>
                  <a:schemeClr val="bg1"/>
                </a:solidFill>
                <a:latin typeface="Verdana" panose="020B0604030504040204" pitchFamily="34" charset="0"/>
                <a:ea typeface="Verdana" panose="020B0604030504040204" pitchFamily="34" charset="0"/>
              </a:rPr>
              <a:t> à </a:t>
            </a:r>
            <a:r>
              <a:rPr lang="cs-CZ" dirty="0" err="1">
                <a:solidFill>
                  <a:schemeClr val="bg1"/>
                </a:solidFill>
                <a:latin typeface="Verdana" panose="020B0604030504040204" pitchFamily="34" charset="0"/>
                <a:ea typeface="Verdana" panose="020B0604030504040204" pitchFamily="34" charset="0"/>
              </a:rPr>
              <a:t>Michèle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Lalonde</a:t>
            </a:r>
            <a:r>
              <a:rPr lang="cs-CZ" dirty="0">
                <a:solidFill>
                  <a:schemeClr val="bg1"/>
                </a:solidFill>
                <a:latin typeface="Verdana" panose="020B0604030504040204" pitchFamily="34" charset="0"/>
                <a:ea typeface="Verdana" panose="020B0604030504040204" pitchFamily="34" charset="0"/>
              </a:rPr>
              <a:t> de </a:t>
            </a:r>
            <a:r>
              <a:rPr lang="fr-FR" dirty="0" err="1" smtClean="0">
                <a:solidFill>
                  <a:schemeClr val="bg1"/>
                </a:solidFill>
                <a:latin typeface="Verdana" panose="020B0604030504040204" pitchFamily="34" charset="0"/>
                <a:ea typeface="Verdana" panose="020B0604030504040204" pitchFamily="34" charset="0"/>
              </a:rPr>
              <a:t>re</a:t>
            </a:r>
            <a:r>
              <a:rPr lang="cs-CZ" dirty="0" err="1" smtClean="0">
                <a:solidFill>
                  <a:schemeClr val="bg1"/>
                </a:solidFill>
                <a:latin typeface="Verdana" panose="020B0604030504040204" pitchFamily="34" charset="0"/>
                <a:ea typeface="Verdana" panose="020B0604030504040204" pitchFamily="34" charset="0"/>
              </a:rPr>
              <a:t>lire</a:t>
            </a:r>
            <a:r>
              <a:rPr lang="cs-CZ" dirty="0" smtClean="0">
                <a:solidFill>
                  <a:schemeClr val="bg1"/>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son </a:t>
            </a:r>
            <a:r>
              <a:rPr lang="cs-CZ" dirty="0" err="1">
                <a:solidFill>
                  <a:schemeClr val="bg1"/>
                </a:solidFill>
                <a:latin typeface="Verdana" panose="020B0604030504040204" pitchFamily="34" charset="0"/>
                <a:ea typeface="Verdana" panose="020B0604030504040204" pitchFamily="34" charset="0"/>
              </a:rPr>
              <a:t>poème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afin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qu'il</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puisse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être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archivé</a:t>
            </a:r>
            <a:r>
              <a:rPr lang="cs-CZ" dirty="0">
                <a:solidFill>
                  <a:schemeClr val="bg1"/>
                </a:solidFill>
                <a:latin typeface="Verdana" panose="020B0604030504040204" pitchFamily="34" charset="0"/>
                <a:ea typeface="Verdana" panose="020B0604030504040204" pitchFamily="34" charset="0"/>
              </a:rPr>
              <a:t> à </a:t>
            </a:r>
            <a:r>
              <a:rPr lang="cs-CZ" dirty="0" err="1">
                <a:solidFill>
                  <a:schemeClr val="bg1"/>
                </a:solidFill>
                <a:latin typeface="Verdana" panose="020B0604030504040204" pitchFamily="34" charset="0"/>
                <a:ea typeface="Verdana" panose="020B0604030504040204" pitchFamily="34" charset="0"/>
              </a:rPr>
              <a:t>l’Office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national</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film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Canada</a:t>
            </a:r>
            <a:r>
              <a:rPr lang="cs-CZ" dirty="0">
                <a:solidFill>
                  <a:schemeClr val="bg1"/>
                </a:solidFill>
                <a:latin typeface="Verdana" panose="020B0604030504040204" pitchFamily="34" charset="0"/>
                <a:ea typeface="Verdana" panose="020B0604030504040204" pitchFamily="34" charset="0"/>
              </a:rPr>
              <a:t>.</a:t>
            </a:r>
            <a:endParaRPr lang="fr-FR" dirty="0">
              <a:solidFill>
                <a:schemeClr val="bg1"/>
              </a:solidFill>
              <a:latin typeface="Verdana" panose="020B0604030504040204" pitchFamily="34" charset="0"/>
              <a:ea typeface="Verdana" panose="020B0604030504040204" pitchFamily="34" charset="0"/>
            </a:endParaRPr>
          </a:p>
          <a:p>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r>
              <a:rPr lang="cs-CZ" dirty="0">
                <a:solidFill>
                  <a:schemeClr val="bg1"/>
                </a:solidFill>
                <a:latin typeface="Verdana" panose="020B0604030504040204" pitchFamily="34" charset="0"/>
                <a:ea typeface="Verdana" panose="020B0604030504040204" pitchFamily="34" charset="0"/>
              </a:rPr>
              <a:t>Le </a:t>
            </a:r>
            <a:r>
              <a:rPr lang="cs-CZ" dirty="0" err="1">
                <a:solidFill>
                  <a:schemeClr val="bg1"/>
                </a:solidFill>
                <a:latin typeface="Verdana" panose="020B0604030504040204" pitchFamily="34" charset="0"/>
                <a:ea typeface="Verdana" panose="020B0604030504040204" pitchFamily="34" charset="0"/>
              </a:rPr>
              <a:t>poème</a:t>
            </a:r>
            <a:r>
              <a:rPr lang="cs-CZ"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est</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rapidement</a:t>
            </a:r>
            <a:r>
              <a:rPr lang="cs-CZ"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devenu </a:t>
            </a:r>
            <a:r>
              <a:rPr lang="cs-CZ" dirty="0" err="1" smtClean="0">
                <a:solidFill>
                  <a:schemeClr val="bg1"/>
                </a:solidFill>
                <a:latin typeface="Verdana" panose="020B0604030504040204" pitchFamily="34" charset="0"/>
                <a:ea typeface="Verdana" panose="020B0604030504040204" pitchFamily="34" charset="0"/>
              </a:rPr>
              <a:t>un</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phare</a:t>
            </a:r>
            <a:r>
              <a:rPr lang="cs-CZ" dirty="0">
                <a:solidFill>
                  <a:schemeClr val="bg1"/>
                </a:solidFill>
                <a:latin typeface="Verdana" panose="020B0604030504040204" pitchFamily="34" charset="0"/>
                <a:ea typeface="Verdana" panose="020B0604030504040204" pitchFamily="34" charset="0"/>
              </a:rPr>
              <a:t> pour la cause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Mouvement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souverainiste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Québec</a:t>
            </a:r>
            <a:r>
              <a:rPr lang="fr-FR" dirty="0" smtClean="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Quelques</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années</a:t>
            </a:r>
            <a:r>
              <a:rPr lang="cs-CZ" dirty="0">
                <a:solidFill>
                  <a:schemeClr val="bg1"/>
                </a:solidFill>
                <a:latin typeface="Verdana" panose="020B0604030504040204" pitchFamily="34" charset="0"/>
                <a:ea typeface="Verdana" panose="020B0604030504040204" pitchFamily="34" charset="0"/>
              </a:rPr>
              <a:t> plus </a:t>
            </a:r>
            <a:r>
              <a:rPr lang="cs-CZ" dirty="0" err="1">
                <a:solidFill>
                  <a:schemeClr val="bg1"/>
                </a:solidFill>
                <a:latin typeface="Verdana" panose="020B0604030504040204" pitchFamily="34" charset="0"/>
                <a:ea typeface="Verdana" panose="020B0604030504040204" pitchFamily="34" charset="0"/>
              </a:rPr>
              <a:t>tard</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texte </a:t>
            </a:r>
            <a:r>
              <a:rPr lang="cs-CZ" dirty="0" err="1">
                <a:solidFill>
                  <a:schemeClr val="bg1"/>
                </a:solidFill>
                <a:latin typeface="Verdana" panose="020B0604030504040204" pitchFamily="34" charset="0"/>
                <a:ea typeface="Verdana" panose="020B0604030504040204" pitchFamily="34" charset="0"/>
              </a:rPr>
              <a:t>donne</a:t>
            </a:r>
            <a:r>
              <a:rPr lang="cs-CZ" dirty="0">
                <a:solidFill>
                  <a:schemeClr val="bg1"/>
                </a:solidFill>
                <a:latin typeface="Verdana" panose="020B0604030504040204" pitchFamily="34" charset="0"/>
                <a:ea typeface="Verdana" panose="020B0604030504040204" pitchFamily="34" charset="0"/>
              </a:rPr>
              <a:t> son </a:t>
            </a:r>
            <a:r>
              <a:rPr lang="cs-CZ" dirty="0" err="1">
                <a:solidFill>
                  <a:schemeClr val="bg1"/>
                </a:solidFill>
                <a:latin typeface="Verdana" panose="020B0604030504040204" pitchFamily="34" charset="0"/>
                <a:ea typeface="Verdana" panose="020B0604030504040204" pitchFamily="34" charset="0"/>
              </a:rPr>
              <a:t>nom</a:t>
            </a:r>
            <a:r>
              <a:rPr lang="cs-CZ" dirty="0">
                <a:solidFill>
                  <a:schemeClr val="bg1"/>
                </a:solidFill>
                <a:latin typeface="Verdana" panose="020B0604030504040204" pitchFamily="34" charset="0"/>
                <a:ea typeface="Verdana" panose="020B0604030504040204" pitchFamily="34" charset="0"/>
              </a:rPr>
              <a:t> à </a:t>
            </a:r>
            <a:r>
              <a:rPr lang="cs-CZ" dirty="0" err="1">
                <a:solidFill>
                  <a:schemeClr val="bg1"/>
                </a:solidFill>
                <a:latin typeface="Verdana" panose="020B0604030504040204" pitchFamily="34" charset="0"/>
                <a:ea typeface="Verdana" panose="020B0604030504040204" pitchFamily="34" charset="0"/>
              </a:rPr>
              <a:t>un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recueil</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poèmes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publié</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aux</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éditions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L'Hexagone</a:t>
            </a:r>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r>
              <a:rPr lang="cs-CZ" b="1" dirty="0">
                <a:solidFill>
                  <a:schemeClr val="bg1"/>
                </a:solidFill>
                <a:latin typeface="Verdana" panose="020B0604030504040204" pitchFamily="34" charset="0"/>
                <a:ea typeface="Verdana" panose="020B0604030504040204" pitchFamily="34" charset="0"/>
              </a:rPr>
              <a:t>Le </a:t>
            </a:r>
            <a:r>
              <a:rPr lang="cs-CZ" b="1" dirty="0" err="1">
                <a:solidFill>
                  <a:schemeClr val="bg1"/>
                </a:solidFill>
                <a:latin typeface="Verdana" panose="020B0604030504040204" pitchFamily="34" charset="0"/>
                <a:ea typeface="Verdana" panose="020B0604030504040204" pitchFamily="34" charset="0"/>
              </a:rPr>
              <a:t>vers</a:t>
            </a:r>
            <a:r>
              <a:rPr lang="cs-CZ" b="1" dirty="0">
                <a:solidFill>
                  <a:schemeClr val="bg1"/>
                </a:solidFill>
                <a:latin typeface="Verdana" panose="020B0604030504040204" pitchFamily="34" charset="0"/>
                <a:ea typeface="Verdana" panose="020B0604030504040204" pitchFamily="34" charset="0"/>
              </a:rPr>
              <a:t> « </a:t>
            </a:r>
            <a:r>
              <a:rPr lang="cs-CZ" b="1" dirty="0" err="1" smtClean="0">
                <a:solidFill>
                  <a:schemeClr val="bg1"/>
                </a:solidFill>
                <a:latin typeface="Verdana" panose="020B0604030504040204" pitchFamily="34" charset="0"/>
                <a:ea typeface="Verdana" panose="020B0604030504040204" pitchFamily="34" charset="0"/>
              </a:rPr>
              <a:t>nous</a:t>
            </a:r>
            <a:r>
              <a:rPr lang="cs-CZ" b="1" dirty="0" smtClean="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sommes</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un</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peuple</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inculte</a:t>
            </a:r>
            <a:r>
              <a:rPr lang="cs-CZ" b="1" dirty="0">
                <a:solidFill>
                  <a:schemeClr val="bg1"/>
                </a:solidFill>
                <a:latin typeface="Verdana" panose="020B0604030504040204" pitchFamily="34" charset="0"/>
                <a:ea typeface="Verdana" panose="020B0604030504040204" pitchFamily="34" charset="0"/>
              </a:rPr>
              <a:t> et </a:t>
            </a:r>
            <a:r>
              <a:rPr lang="cs-CZ" b="1" dirty="0" err="1">
                <a:solidFill>
                  <a:schemeClr val="bg1"/>
                </a:solidFill>
                <a:latin typeface="Verdana" panose="020B0604030504040204" pitchFamily="34" charset="0"/>
                <a:ea typeface="Verdana" panose="020B0604030504040204" pitchFamily="34" charset="0"/>
              </a:rPr>
              <a:t>bègue</a:t>
            </a:r>
            <a:r>
              <a:rPr lang="cs-CZ" b="1" dirty="0">
                <a:solidFill>
                  <a:schemeClr val="bg1"/>
                </a:solidFill>
                <a:latin typeface="Verdana" panose="020B0604030504040204" pitchFamily="34" charset="0"/>
                <a:ea typeface="Verdana" panose="020B0604030504040204" pitchFamily="34" charset="0"/>
              </a:rPr>
              <a:t> » </a:t>
            </a:r>
            <a:r>
              <a:rPr lang="cs-CZ" b="1" dirty="0" err="1">
                <a:solidFill>
                  <a:schemeClr val="bg1"/>
                </a:solidFill>
                <a:latin typeface="Verdana" panose="020B0604030504040204" pitchFamily="34" charset="0"/>
                <a:ea typeface="Verdana" panose="020B0604030504040204" pitchFamily="34" charset="0"/>
              </a:rPr>
              <a:t>du</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poème</a:t>
            </a:r>
            <a:r>
              <a:rPr lang="cs-CZ" b="1" dirty="0">
                <a:solidFill>
                  <a:schemeClr val="bg1"/>
                </a:solidFill>
                <a:latin typeface="Verdana" panose="020B0604030504040204" pitchFamily="34" charset="0"/>
                <a:ea typeface="Verdana" panose="020B0604030504040204" pitchFamily="34" charset="0"/>
              </a:rPr>
              <a:t> fait </a:t>
            </a:r>
            <a:endParaRPr lang="fr-FR" b="1" dirty="0" smtClean="0">
              <a:solidFill>
                <a:schemeClr val="bg1"/>
              </a:solidFill>
              <a:latin typeface="Verdana" panose="020B0604030504040204" pitchFamily="34" charset="0"/>
              <a:ea typeface="Verdana" panose="020B0604030504040204" pitchFamily="34" charset="0"/>
            </a:endParaRPr>
          </a:p>
          <a:p>
            <a:r>
              <a:rPr lang="cs-CZ" b="1" dirty="0" err="1" smtClean="0">
                <a:solidFill>
                  <a:schemeClr val="bg1"/>
                </a:solidFill>
                <a:latin typeface="Verdana" panose="020B0604030504040204" pitchFamily="34" charset="0"/>
                <a:ea typeface="Verdana" panose="020B0604030504040204" pitchFamily="34" charset="0"/>
              </a:rPr>
              <a:t>allusion</a:t>
            </a:r>
            <a:r>
              <a:rPr lang="cs-CZ" b="1" dirty="0" smtClean="0">
                <a:solidFill>
                  <a:schemeClr val="bg1"/>
                </a:solidFill>
                <a:latin typeface="Verdana" panose="020B0604030504040204" pitchFamily="34" charset="0"/>
                <a:ea typeface="Verdana" panose="020B0604030504040204" pitchFamily="34" charset="0"/>
              </a:rPr>
              <a:t> </a:t>
            </a:r>
            <a:r>
              <a:rPr lang="cs-CZ" b="1" dirty="0">
                <a:solidFill>
                  <a:schemeClr val="bg1"/>
                </a:solidFill>
                <a:latin typeface="Verdana" panose="020B0604030504040204" pitchFamily="34" charset="0"/>
                <a:ea typeface="Verdana" panose="020B0604030504040204" pitchFamily="34" charset="0"/>
              </a:rPr>
              <a:t>au </a:t>
            </a:r>
            <a:r>
              <a:rPr lang="cs-CZ" b="1" dirty="0" err="1">
                <a:solidFill>
                  <a:schemeClr val="bg1"/>
                </a:solidFill>
                <a:latin typeface="Verdana" panose="020B0604030504040204" pitchFamily="34" charset="0"/>
                <a:ea typeface="Verdana" panose="020B0604030504040204" pitchFamily="34" charset="0"/>
              </a:rPr>
              <a:t>passage</a:t>
            </a:r>
            <a:r>
              <a:rPr lang="cs-CZ" b="1" dirty="0">
                <a:solidFill>
                  <a:schemeClr val="bg1"/>
                </a:solidFill>
                <a:latin typeface="Verdana" panose="020B0604030504040204" pitchFamily="34" charset="0"/>
                <a:ea typeface="Verdana" panose="020B0604030504040204" pitchFamily="34" charset="0"/>
              </a:rPr>
              <a:t> « </a:t>
            </a:r>
            <a:r>
              <a:rPr lang="cs-CZ" b="1" dirty="0" smtClean="0">
                <a:solidFill>
                  <a:schemeClr val="bg1"/>
                </a:solidFill>
                <a:latin typeface="Verdana" panose="020B0604030504040204" pitchFamily="34" charset="0"/>
                <a:ea typeface="Verdana" panose="020B0604030504040204" pitchFamily="34" charset="0"/>
              </a:rPr>
              <a:t>les </a:t>
            </a:r>
            <a:r>
              <a:rPr lang="cs-CZ" b="1" dirty="0" err="1">
                <a:solidFill>
                  <a:schemeClr val="bg1"/>
                </a:solidFill>
                <a:latin typeface="Verdana" panose="020B0604030504040204" pitchFamily="34" charset="0"/>
                <a:ea typeface="Verdana" panose="020B0604030504040204" pitchFamily="34" charset="0"/>
              </a:rPr>
              <a:t>Québécois</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sont</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un</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peuple</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sans</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histoire</a:t>
            </a:r>
            <a:r>
              <a:rPr lang="cs-CZ" b="1" dirty="0">
                <a:solidFill>
                  <a:schemeClr val="bg1"/>
                </a:solidFill>
                <a:latin typeface="Verdana" panose="020B0604030504040204" pitchFamily="34" charset="0"/>
                <a:ea typeface="Verdana" panose="020B0604030504040204" pitchFamily="34" charset="0"/>
              </a:rPr>
              <a:t> et </a:t>
            </a:r>
            <a:endParaRPr lang="fr-FR" b="1" dirty="0" smtClean="0">
              <a:solidFill>
                <a:schemeClr val="bg1"/>
              </a:solidFill>
              <a:latin typeface="Verdana" panose="020B0604030504040204" pitchFamily="34" charset="0"/>
              <a:ea typeface="Verdana" panose="020B0604030504040204" pitchFamily="34" charset="0"/>
            </a:endParaRPr>
          </a:p>
          <a:p>
            <a:r>
              <a:rPr lang="cs-CZ" b="1" dirty="0" err="1" smtClean="0">
                <a:solidFill>
                  <a:schemeClr val="bg1"/>
                </a:solidFill>
                <a:latin typeface="Verdana" panose="020B0604030504040204" pitchFamily="34" charset="0"/>
                <a:ea typeface="Verdana" panose="020B0604030504040204" pitchFamily="34" charset="0"/>
              </a:rPr>
              <a:t>sans</a:t>
            </a:r>
            <a:r>
              <a:rPr lang="cs-CZ" b="1" dirty="0" smtClean="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littérature</a:t>
            </a:r>
            <a:r>
              <a:rPr lang="cs-CZ" b="1" dirty="0">
                <a:solidFill>
                  <a:schemeClr val="bg1"/>
                </a:solidFill>
                <a:latin typeface="Verdana" panose="020B0604030504040204" pitchFamily="34" charset="0"/>
                <a:ea typeface="Verdana" panose="020B0604030504040204" pitchFamily="34" charset="0"/>
              </a:rPr>
              <a:t> </a:t>
            </a:r>
            <a:r>
              <a:rPr lang="cs-CZ" b="1" dirty="0" smtClean="0">
                <a:solidFill>
                  <a:schemeClr val="bg1"/>
                </a:solidFill>
                <a:latin typeface="Verdana" panose="020B0604030504040204" pitchFamily="34" charset="0"/>
                <a:ea typeface="Verdana" panose="020B0604030504040204" pitchFamily="34" charset="0"/>
              </a:rPr>
              <a:t>»</a:t>
            </a:r>
            <a:r>
              <a:rPr lang="fr-FR" b="1" dirty="0" smtClean="0">
                <a:solidFill>
                  <a:schemeClr val="bg1"/>
                </a:solidFill>
                <a:latin typeface="Verdana" panose="020B0604030504040204" pitchFamily="34" charset="0"/>
                <a:ea typeface="Verdana" panose="020B0604030504040204" pitchFamily="34" charset="0"/>
              </a:rPr>
              <a:t>,</a:t>
            </a:r>
            <a:r>
              <a:rPr lang="cs-CZ" b="1" dirty="0" smtClean="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publié</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dans</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le</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rapport</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Durham</a:t>
            </a:r>
            <a:r>
              <a:rPr lang="cs-CZ" b="1" dirty="0">
                <a:solidFill>
                  <a:schemeClr val="bg1"/>
                </a:solidFill>
                <a:latin typeface="Verdana" panose="020B0604030504040204" pitchFamily="34" charset="0"/>
                <a:ea typeface="Verdana" panose="020B0604030504040204" pitchFamily="34" charset="0"/>
              </a:rPr>
              <a:t> en 1838.</a:t>
            </a:r>
            <a:endParaRPr lang="fr-FR" b="1" dirty="0">
              <a:solidFill>
                <a:schemeClr val="bg1"/>
              </a:solidFill>
              <a:latin typeface="Verdana" panose="020B0604030504040204" pitchFamily="34" charset="0"/>
              <a:ea typeface="Verdana" panose="020B0604030504040204" pitchFamily="34" charset="0"/>
            </a:endParaRPr>
          </a:p>
          <a:p>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r>
              <a:rPr lang="fr-FR" dirty="0" smtClean="0">
                <a:solidFill>
                  <a:schemeClr val="bg1"/>
                </a:solidFill>
                <a:latin typeface="Verdana" panose="020B0604030504040204" pitchFamily="34" charset="0"/>
                <a:ea typeface="Verdana" panose="020B0604030504040204" pitchFamily="34" charset="0"/>
              </a:rPr>
              <a:t>Plusieurs courts-métrages et collages ont été réalisés à partir du poème.</a:t>
            </a:r>
          </a:p>
          <a:p>
            <a:endParaRPr lang="fr-FR" dirty="0">
              <a:solidFill>
                <a:schemeClr val="bg1"/>
              </a:solidFill>
              <a:latin typeface="Verdana" panose="020B0604030504040204" pitchFamily="34" charset="0"/>
              <a:ea typeface="Verdana" panose="020B0604030504040204" pitchFamily="34" charset="0"/>
            </a:endParaRPr>
          </a:p>
          <a:p>
            <a:r>
              <a:rPr lang="fr-FR" dirty="0">
                <a:solidFill>
                  <a:schemeClr val="bg1"/>
                </a:solidFill>
                <a:latin typeface="Verdana" panose="020B0604030504040204" pitchFamily="34" charset="0"/>
                <a:ea typeface="Verdana" panose="020B0604030504040204" pitchFamily="34" charset="0"/>
              </a:rPr>
              <a:t>Version reggae : </a:t>
            </a:r>
            <a:r>
              <a:rPr lang="fr-FR" dirty="0">
                <a:solidFill>
                  <a:schemeClr val="bg1"/>
                </a:solidFill>
                <a:latin typeface="Verdana" panose="020B0604030504040204" pitchFamily="34" charset="0"/>
                <a:ea typeface="Verdana" panose="020B0604030504040204" pitchFamily="34" charset="0"/>
                <a:hlinkClick r:id="rId2"/>
              </a:rPr>
              <a:t>https://</a:t>
            </a:r>
            <a:r>
              <a:rPr lang="fr-FR" dirty="0" smtClean="0">
                <a:solidFill>
                  <a:schemeClr val="bg1"/>
                </a:solidFill>
                <a:latin typeface="Verdana" panose="020B0604030504040204" pitchFamily="34" charset="0"/>
                <a:ea typeface="Verdana" panose="020B0604030504040204" pitchFamily="34" charset="0"/>
                <a:hlinkClick r:id="rId2"/>
              </a:rPr>
              <a:t>www.youtube.com/watch?v=KI0tq46tB9Q</a:t>
            </a:r>
            <a:r>
              <a:rPr lang="fr-FR" dirty="0" smtClean="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endParaRPr lang="fr-FR" kern="50"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3"/>
          <a:srcRect r="44315"/>
          <a:stretch/>
        </p:blipFill>
        <p:spPr>
          <a:xfrm>
            <a:off x="9771395" y="3139982"/>
            <a:ext cx="2171223" cy="3626036"/>
          </a:xfrm>
          <a:prstGeom prst="rect">
            <a:avLst/>
          </a:prstGeom>
          <a:ln w="38100">
            <a:solidFill>
              <a:schemeClr val="bg1"/>
            </a:solidFill>
          </a:ln>
        </p:spPr>
      </p:pic>
    </p:spTree>
    <p:extLst>
      <p:ext uri="{BB962C8B-B14F-4D97-AF65-F5344CB8AC3E}">
        <p14:creationId xmlns:p14="http://schemas.microsoft.com/office/powerpoint/2010/main" val="35215869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7856" y="179977"/>
            <a:ext cx="11684000" cy="6494085"/>
          </a:xfrm>
          <a:prstGeom prst="rect">
            <a:avLst/>
          </a:prstGeom>
          <a:solidFill>
            <a:schemeClr val="bg1"/>
          </a:solidFill>
        </p:spPr>
        <p:txBody>
          <a:bodyPr wrap="square">
            <a:spAutoFit/>
          </a:bodyPr>
          <a:lstStyle/>
          <a:p>
            <a:pPr algn="just">
              <a:spcAft>
                <a:spcPts val="0"/>
              </a:spcAft>
            </a:pPr>
            <a:r>
              <a:rPr lang="cs-CZ" kern="50" dirty="0" err="1" smtClean="0">
                <a:latin typeface="Verdana" panose="020B0604030504040204" pitchFamily="34" charset="0"/>
                <a:ea typeface="Verdana" panose="020B0604030504040204" pitchFamily="34" charset="0"/>
              </a:rPr>
              <a:t>Entre</a:t>
            </a:r>
            <a:r>
              <a:rPr lang="cs-CZ" kern="50" dirty="0" smtClean="0">
                <a:latin typeface="Verdana" panose="020B0604030504040204" pitchFamily="34" charset="0"/>
                <a:ea typeface="Verdana" panose="020B0604030504040204" pitchFamily="34" charset="0"/>
              </a:rPr>
              <a:t> </a:t>
            </a:r>
            <a:r>
              <a:rPr lang="cs-CZ" kern="50" dirty="0">
                <a:latin typeface="Verdana" panose="020B0604030504040204" pitchFamily="34" charset="0"/>
                <a:ea typeface="Verdana" panose="020B0604030504040204" pitchFamily="34" charset="0"/>
              </a:rPr>
              <a:t>1960 et 1975, on </a:t>
            </a:r>
            <a:r>
              <a:rPr lang="cs-CZ" kern="50" dirty="0" err="1">
                <a:latin typeface="Verdana" panose="020B0604030504040204" pitchFamily="34" charset="0"/>
                <a:ea typeface="Verdana" panose="020B0604030504040204" pitchFamily="34" charset="0"/>
              </a:rPr>
              <a:t>compte</a:t>
            </a:r>
            <a:r>
              <a:rPr lang="cs-CZ" kern="50" dirty="0">
                <a:latin typeface="Verdana" panose="020B0604030504040204" pitchFamily="34" charset="0"/>
                <a:ea typeface="Verdana" panose="020B0604030504040204" pitchFamily="34" charset="0"/>
              </a:rPr>
              <a:t> 2 523 </a:t>
            </a:r>
            <a:r>
              <a:rPr lang="cs-CZ" kern="50" dirty="0" err="1">
                <a:latin typeface="Verdana" panose="020B0604030504040204" pitchFamily="34" charset="0"/>
                <a:ea typeface="Verdana" panose="020B0604030504040204" pitchFamily="34" charset="0"/>
              </a:rPr>
              <a:t>articles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dont</a:t>
            </a:r>
            <a:r>
              <a:rPr lang="cs-CZ" kern="50" dirty="0">
                <a:latin typeface="Verdana" panose="020B0604030504040204" pitchFamily="34" charset="0"/>
                <a:ea typeface="Verdana" panose="020B0604030504040204" pitchFamily="34" charset="0"/>
              </a:rPr>
              <a:t> 90% </a:t>
            </a:r>
            <a:r>
              <a:rPr lang="cs-CZ" kern="50" dirty="0" err="1">
                <a:latin typeface="Verdana" panose="020B0604030504040204" pitchFamily="34" charset="0"/>
                <a:ea typeface="Verdana" panose="020B0604030504040204" pitchFamily="34" charset="0"/>
              </a:rPr>
              <a:t>prennent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parti</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contre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joual</a:t>
            </a:r>
            <a:r>
              <a:rPr lang="cs-CZ" kern="50" dirty="0" smtClean="0">
                <a:latin typeface="Verdana" panose="020B0604030504040204" pitchFamily="34" charset="0"/>
                <a:ea typeface="Verdana" panose="020B0604030504040204" pitchFamily="34" charset="0"/>
              </a:rPr>
              <a:t>.</a:t>
            </a:r>
            <a:endParaRPr lang="fr-FR" sz="2800" kern="50" dirty="0">
              <a:latin typeface="Verdana" panose="020B0604030504040204" pitchFamily="34" charset="0"/>
              <a:ea typeface="Verdana" panose="020B0604030504040204" pitchFamily="34" charset="0"/>
            </a:endParaRPr>
          </a:p>
          <a:p>
            <a:pPr algn="just">
              <a:spcAft>
                <a:spcPts val="0"/>
              </a:spcAft>
            </a:pPr>
            <a:r>
              <a:rPr lang="fr-FR" kern="50" dirty="0">
                <a:latin typeface="Verdana" panose="020B0604030504040204" pitchFamily="34" charset="0"/>
                <a:ea typeface="Verdana" panose="020B0604030504040204" pitchFamily="34" charset="0"/>
              </a:rPr>
              <a:t>H</a:t>
            </a:r>
            <a:r>
              <a:rPr lang="cs-CZ" kern="50" dirty="0" err="1" smtClean="0">
                <a:latin typeface="Verdana" panose="020B0604030504040204" pitchFamily="34" charset="0"/>
                <a:ea typeface="Verdana" panose="020B0604030504040204" pitchFamily="34" charset="0"/>
              </a:rPr>
              <a:t>antise</a:t>
            </a:r>
            <a:r>
              <a:rPr lang="cs-CZ" kern="50" dirty="0" smtClean="0">
                <a:latin typeface="Verdana" panose="020B0604030504040204" pitchFamily="34" charset="0"/>
                <a:ea typeface="Verdana" panose="020B0604030504040204" pitchFamily="34" charset="0"/>
              </a:rPr>
              <a:t> </a:t>
            </a:r>
            <a:r>
              <a:rPr lang="cs-CZ" kern="50" dirty="0" err="1" smtClean="0">
                <a:latin typeface="Verdana" panose="020B0604030504040204" pitchFamily="34" charset="0"/>
                <a:ea typeface="Verdana" panose="020B0604030504040204" pitchFamily="34" charset="0"/>
              </a:rPr>
              <a:t>collective</a:t>
            </a:r>
            <a:r>
              <a:rPr lang="fr-FR" kern="50" dirty="0" smtClean="0">
                <a:latin typeface="Verdana" panose="020B0604030504040204" pitchFamily="34" charset="0"/>
                <a:ea typeface="Verdana" panose="020B0604030504040204" pitchFamily="34" charset="0"/>
              </a:rPr>
              <a:t> </a:t>
            </a:r>
            <a:r>
              <a:rPr lang="cs-CZ" kern="50" dirty="0" smtClean="0">
                <a:latin typeface="Verdana" panose="020B0604030504040204" pitchFamily="34" charset="0"/>
                <a:ea typeface="Verdana" panose="020B0604030504040204" pitchFamily="34" charset="0"/>
              </a:rPr>
              <a:t>: </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Il</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s'agit</a:t>
            </a:r>
            <a:r>
              <a:rPr lang="cs-CZ" i="1" kern="50" dirty="0">
                <a:latin typeface="Verdana" panose="020B0604030504040204" pitchFamily="34" charset="0"/>
                <a:ea typeface="Verdana" panose="020B0604030504040204" pitchFamily="34" charset="0"/>
              </a:rPr>
              <a:t> non </a:t>
            </a:r>
            <a:r>
              <a:rPr lang="cs-CZ" i="1" kern="50" dirty="0" err="1">
                <a:latin typeface="Verdana" panose="020B0604030504040204" pitchFamily="34" charset="0"/>
                <a:ea typeface="Verdana" panose="020B0604030504040204" pitchFamily="34" charset="0"/>
              </a:rPr>
              <a:t>seulement</a:t>
            </a:r>
            <a:r>
              <a:rPr lang="cs-CZ" i="1" kern="50" dirty="0">
                <a:latin typeface="Verdana" panose="020B0604030504040204" pitchFamily="34" charset="0"/>
                <a:ea typeface="Verdana" panose="020B0604030504040204" pitchFamily="34" charset="0"/>
              </a:rPr>
              <a:t> de la </a:t>
            </a:r>
            <a:r>
              <a:rPr lang="cs-CZ" i="1" kern="50" dirty="0" err="1">
                <a:latin typeface="Verdana" panose="020B0604030504040204" pitchFamily="34" charset="0"/>
                <a:ea typeface="Verdana" panose="020B0604030504040204" pitchFamily="34" charset="0"/>
              </a:rPr>
              <a:t>dégénérescence</a:t>
            </a:r>
            <a:r>
              <a:rPr lang="cs-CZ" i="1" kern="50" dirty="0">
                <a:latin typeface="Verdana" panose="020B0604030504040204" pitchFamily="34" charset="0"/>
                <a:ea typeface="Verdana" panose="020B0604030504040204" pitchFamily="34" charset="0"/>
              </a:rPr>
              <a:t> de la </a:t>
            </a:r>
            <a:r>
              <a:rPr lang="cs-CZ" i="1" kern="50" dirty="0" err="1">
                <a:latin typeface="Verdana" panose="020B0604030504040204" pitchFamily="34" charset="0"/>
                <a:ea typeface="Verdana" panose="020B0604030504040204" pitchFamily="34" charset="0"/>
              </a:rPr>
              <a:t>langue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française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mais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également</a:t>
            </a:r>
            <a:r>
              <a:rPr lang="cs-CZ" i="1" kern="50" dirty="0">
                <a:latin typeface="Verdana" panose="020B0604030504040204" pitchFamily="34" charset="0"/>
                <a:ea typeface="Verdana" panose="020B0604030504040204" pitchFamily="34" charset="0"/>
              </a:rPr>
              <a:t> [de] </a:t>
            </a:r>
            <a:r>
              <a:rPr lang="cs-CZ" i="1" kern="50" dirty="0" err="1">
                <a:latin typeface="Verdana" panose="020B0604030504040204" pitchFamily="34" charset="0"/>
                <a:ea typeface="Verdana" panose="020B0604030504040204" pitchFamily="34" charset="0"/>
              </a:rPr>
              <a:t>celle</a:t>
            </a:r>
            <a:r>
              <a:rPr lang="cs-CZ" i="1" kern="50" dirty="0">
                <a:latin typeface="Verdana" panose="020B0604030504040204" pitchFamily="34" charset="0"/>
                <a:ea typeface="Verdana" panose="020B0604030504040204" pitchFamily="34" charset="0"/>
              </a:rPr>
              <a:t> de la </a:t>
            </a:r>
            <a:r>
              <a:rPr lang="cs-CZ" i="1" kern="50" dirty="0" err="1">
                <a:latin typeface="Verdana" panose="020B0604030504040204" pitchFamily="34" charset="0"/>
                <a:ea typeface="Verdana" panose="020B0604030504040204" pitchFamily="34" charset="0"/>
              </a:rPr>
              <a:t>culture</a:t>
            </a:r>
            <a:r>
              <a:rPr lang="cs-CZ" i="1" kern="50" dirty="0">
                <a:latin typeface="Verdana" panose="020B0604030504040204" pitchFamily="34" charset="0"/>
                <a:ea typeface="Verdana" panose="020B0604030504040204" pitchFamily="34" charset="0"/>
              </a:rPr>
              <a:t> et [de] </a:t>
            </a:r>
            <a:r>
              <a:rPr lang="cs-CZ" i="1" kern="50" dirty="0" err="1">
                <a:latin typeface="Verdana" panose="020B0604030504040204" pitchFamily="34" charset="0"/>
                <a:ea typeface="Verdana" panose="020B0604030504040204" pitchFamily="34" charset="0"/>
              </a:rPr>
              <a:t>celle</a:t>
            </a:r>
            <a:r>
              <a:rPr lang="cs-CZ" i="1" kern="50" dirty="0">
                <a:latin typeface="Verdana" panose="020B0604030504040204" pitchFamily="34" charset="0"/>
                <a:ea typeface="Verdana" panose="020B0604030504040204" pitchFamily="34" charset="0"/>
              </a:rPr>
              <a:t> de la </a:t>
            </a:r>
            <a:r>
              <a:rPr lang="cs-CZ" i="1" kern="50" dirty="0" err="1">
                <a:latin typeface="Verdana" panose="020B0604030504040204" pitchFamily="34" charset="0"/>
                <a:ea typeface="Verdana" panose="020B0604030504040204" pitchFamily="34" charset="0"/>
              </a:rPr>
              <a:t>nation</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tout</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entière</a:t>
            </a:r>
            <a:r>
              <a:rPr lang="cs-CZ" i="1" kern="50" dirty="0">
                <a:latin typeface="Verdana" panose="020B0604030504040204" pitchFamily="34" charset="0"/>
                <a:ea typeface="Verdana" panose="020B0604030504040204" pitchFamily="34" charset="0"/>
              </a:rPr>
              <a:t>. » </a:t>
            </a:r>
            <a:endParaRPr lang="fr-FR" sz="2800" kern="50" dirty="0">
              <a:latin typeface="Verdana" panose="020B0604030504040204" pitchFamily="34" charset="0"/>
              <a:ea typeface="Verdana" panose="020B0604030504040204" pitchFamily="34" charset="0"/>
            </a:endParaRPr>
          </a:p>
          <a:p>
            <a:pPr algn="just">
              <a:spcAft>
                <a:spcPts val="0"/>
              </a:spcAft>
            </a:pPr>
            <a:r>
              <a:rPr lang="cs-CZ" kern="50" dirty="0">
                <a:latin typeface="Verdana" panose="020B0604030504040204" pitchFamily="34" charset="0"/>
                <a:ea typeface="Verdana" panose="020B0604030504040204" pitchFamily="34" charset="0"/>
              </a:rPr>
              <a:t> </a:t>
            </a:r>
            <a:endParaRPr lang="fr-FR" sz="2800" kern="50" dirty="0">
              <a:latin typeface="Verdana" panose="020B0604030504040204" pitchFamily="34" charset="0"/>
              <a:ea typeface="Verdana" panose="020B0604030504040204" pitchFamily="34" charset="0"/>
            </a:endParaRPr>
          </a:p>
          <a:p>
            <a:pPr algn="just">
              <a:spcAft>
                <a:spcPts val="0"/>
              </a:spcAft>
            </a:pPr>
            <a:r>
              <a:rPr lang="cs-CZ" kern="50" dirty="0" smtClean="0">
                <a:latin typeface="Verdana" panose="020B0604030504040204" pitchFamily="34" charset="0"/>
                <a:ea typeface="Verdana" panose="020B0604030504040204" pitchFamily="34" charset="0"/>
              </a:rPr>
              <a:t>Le </a:t>
            </a:r>
            <a:r>
              <a:rPr lang="cs-CZ" kern="50" dirty="0" err="1">
                <a:latin typeface="Verdana" panose="020B0604030504040204" pitchFamily="34" charset="0"/>
                <a:ea typeface="Verdana" panose="020B0604030504040204" pitchFamily="34" charset="0"/>
              </a:rPr>
              <a:t>système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politique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fédéral</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est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directement</a:t>
            </a:r>
            <a:r>
              <a:rPr lang="cs-CZ" kern="50" dirty="0">
                <a:latin typeface="Verdana" panose="020B0604030504040204" pitchFamily="34" charset="0"/>
                <a:ea typeface="Verdana" panose="020B0604030504040204" pitchFamily="34" charset="0"/>
              </a:rPr>
              <a:t> mis en cause pour </a:t>
            </a:r>
            <a:r>
              <a:rPr lang="cs-CZ" kern="50" dirty="0" err="1">
                <a:latin typeface="Verdana" panose="020B0604030504040204" pitchFamily="34" charset="0"/>
                <a:ea typeface="Verdana" panose="020B0604030504040204" pitchFamily="34" charset="0"/>
              </a:rPr>
              <a:t>expliquer</a:t>
            </a:r>
            <a:r>
              <a:rPr lang="cs-CZ" kern="50" dirty="0">
                <a:latin typeface="Verdana" panose="020B0604030504040204" pitchFamily="34" charset="0"/>
                <a:ea typeface="Verdana" panose="020B0604030504040204" pitchFamily="34" charset="0"/>
              </a:rPr>
              <a:t> les </a:t>
            </a:r>
            <a:r>
              <a:rPr lang="cs-CZ" kern="50" dirty="0" err="1">
                <a:latin typeface="Verdana" panose="020B0604030504040204" pitchFamily="34" charset="0"/>
                <a:ea typeface="Verdana" panose="020B0604030504040204" pitchFamily="34" charset="0"/>
              </a:rPr>
              <a:t>taux</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d'assimilation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très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élevés</a:t>
            </a:r>
            <a:r>
              <a:rPr lang="cs-CZ" kern="50" dirty="0">
                <a:latin typeface="Verdana" panose="020B0604030504040204" pitchFamily="34" charset="0"/>
                <a:ea typeface="Verdana" panose="020B0604030504040204" pitchFamily="34" charset="0"/>
              </a:rPr>
              <a:t> des </a:t>
            </a:r>
            <a:r>
              <a:rPr lang="cs-CZ" kern="50" dirty="0" err="1">
                <a:latin typeface="Verdana" panose="020B0604030504040204" pitchFamily="34" charset="0"/>
                <a:ea typeface="Verdana" panose="020B0604030504040204" pitchFamily="34" charset="0"/>
              </a:rPr>
              <a:t>francophones</a:t>
            </a:r>
            <a:r>
              <a:rPr lang="cs-CZ" kern="50" dirty="0">
                <a:latin typeface="Verdana" panose="020B0604030504040204" pitchFamily="34" charset="0"/>
                <a:ea typeface="Verdana" panose="020B0604030504040204" pitchFamily="34" charset="0"/>
              </a:rPr>
              <a:t> à </a:t>
            </a:r>
            <a:r>
              <a:rPr lang="cs-CZ" kern="50" dirty="0" err="1">
                <a:latin typeface="Verdana" panose="020B0604030504040204" pitchFamily="34" charset="0"/>
                <a:ea typeface="Verdana" panose="020B0604030504040204" pitchFamily="34" charset="0"/>
              </a:rPr>
              <a:t>l'extérieur</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du</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Québec</a:t>
            </a:r>
            <a:r>
              <a:rPr lang="cs-CZ" kern="50" dirty="0">
                <a:latin typeface="Verdana" panose="020B0604030504040204" pitchFamily="34" charset="0"/>
                <a:ea typeface="Verdana" panose="020B0604030504040204" pitchFamily="34" charset="0"/>
              </a:rPr>
              <a:t> et </a:t>
            </a:r>
            <a:r>
              <a:rPr lang="cs-CZ" kern="50" dirty="0" err="1">
                <a:latin typeface="Verdana" panose="020B0604030504040204" pitchFamily="34" charset="0"/>
                <a:ea typeface="Verdana" panose="020B0604030504040204" pitchFamily="34" charset="0"/>
              </a:rPr>
              <a:t>même</a:t>
            </a:r>
            <a:r>
              <a:rPr lang="cs-CZ" kern="50" dirty="0">
                <a:latin typeface="Verdana" panose="020B0604030504040204" pitchFamily="34" charset="0"/>
                <a:ea typeface="Verdana" panose="020B0604030504040204" pitchFamily="34" charset="0"/>
              </a:rPr>
              <a:t> à </a:t>
            </a:r>
            <a:r>
              <a:rPr lang="cs-CZ" kern="50" dirty="0" err="1">
                <a:latin typeface="Verdana" panose="020B0604030504040204" pitchFamily="34" charset="0"/>
                <a:ea typeface="Verdana" panose="020B0604030504040204" pitchFamily="34" charset="0"/>
              </a:rPr>
              <a:t>Montréal</a:t>
            </a:r>
            <a:r>
              <a:rPr lang="cs-CZ" kern="50" dirty="0">
                <a:latin typeface="Verdana" panose="020B0604030504040204" pitchFamily="34" charset="0"/>
                <a:ea typeface="Verdana" panose="020B0604030504040204" pitchFamily="34" charset="0"/>
              </a:rPr>
              <a:t>.</a:t>
            </a:r>
            <a:endParaRPr lang="fr-FR" sz="2800" kern="50" dirty="0">
              <a:latin typeface="Verdana" panose="020B0604030504040204" pitchFamily="34" charset="0"/>
              <a:ea typeface="Verdana" panose="020B0604030504040204" pitchFamily="34" charset="0"/>
            </a:endParaRPr>
          </a:p>
          <a:p>
            <a:pPr algn="just">
              <a:spcAft>
                <a:spcPts val="0"/>
              </a:spcAft>
            </a:pPr>
            <a:r>
              <a:rPr lang="cs-CZ" kern="50" dirty="0">
                <a:latin typeface="Verdana" panose="020B0604030504040204" pitchFamily="34" charset="0"/>
                <a:ea typeface="Verdana" panose="020B0604030504040204" pitchFamily="34" charset="0"/>
              </a:rPr>
              <a:t> </a:t>
            </a:r>
            <a:endParaRPr lang="fr-FR" sz="2800" kern="50" dirty="0">
              <a:latin typeface="Verdana" panose="020B0604030504040204" pitchFamily="34" charset="0"/>
              <a:ea typeface="Verdana" panose="020B0604030504040204" pitchFamily="34" charset="0"/>
            </a:endParaRPr>
          </a:p>
          <a:p>
            <a:pPr algn="just">
              <a:spcAft>
                <a:spcPts val="0"/>
              </a:spcAft>
            </a:pPr>
            <a:r>
              <a:rPr lang="cs-CZ" kern="50" dirty="0">
                <a:latin typeface="Verdana" panose="020B0604030504040204" pitchFamily="34" charset="0"/>
                <a:ea typeface="Verdana" panose="020B0604030504040204" pitchFamily="34" charset="0"/>
              </a:rPr>
              <a:t>Le gouvernement </a:t>
            </a:r>
            <a:r>
              <a:rPr lang="cs-CZ" kern="50" dirty="0" err="1">
                <a:latin typeface="Verdana" panose="020B0604030504040204" pitchFamily="34" charset="0"/>
                <a:ea typeface="Verdana" panose="020B0604030504040204" pitchFamily="34" charset="0"/>
              </a:rPr>
              <a:t>fédéral</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instaure</a:t>
            </a:r>
            <a:r>
              <a:rPr lang="cs-CZ" kern="50" dirty="0">
                <a:latin typeface="Verdana" panose="020B0604030504040204" pitchFamily="34" charset="0"/>
                <a:ea typeface="Verdana" panose="020B0604030504040204" pitchFamily="34" charset="0"/>
              </a:rPr>
              <a:t> en 1963 la </a:t>
            </a:r>
            <a:r>
              <a:rPr lang="cs-CZ" i="1" kern="50" dirty="0" err="1">
                <a:latin typeface="Verdana" panose="020B0604030504040204" pitchFamily="34" charset="0"/>
                <a:ea typeface="Verdana" panose="020B0604030504040204" pitchFamily="34" charset="0"/>
              </a:rPr>
              <a:t>Commission</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royale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d'enquête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sur</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bilinguisme</a:t>
            </a:r>
            <a:r>
              <a:rPr lang="cs-CZ" i="1" kern="50" dirty="0">
                <a:latin typeface="Verdana" panose="020B0604030504040204" pitchFamily="34" charset="0"/>
                <a:ea typeface="Verdana" panose="020B0604030504040204" pitchFamily="34" charset="0"/>
              </a:rPr>
              <a:t> et </a:t>
            </a:r>
            <a:r>
              <a:rPr lang="cs-CZ" i="1" kern="50" dirty="0" err="1">
                <a:latin typeface="Verdana" panose="020B0604030504040204" pitchFamily="34" charset="0"/>
                <a:ea typeface="Verdana" panose="020B0604030504040204" pitchFamily="34" charset="0"/>
              </a:rPr>
              <a:t>le</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biculturalisme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dirigée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conjointement</a:t>
            </a:r>
            <a:r>
              <a:rPr lang="cs-CZ" kern="50" dirty="0">
                <a:latin typeface="Verdana" panose="020B0604030504040204" pitchFamily="34" charset="0"/>
                <a:ea typeface="Verdana" panose="020B0604030504040204" pitchFamily="34" charset="0"/>
              </a:rPr>
              <a:t> par André </a:t>
            </a:r>
            <a:r>
              <a:rPr lang="cs-CZ" kern="50" dirty="0" err="1">
                <a:latin typeface="Verdana" panose="020B0604030504040204" pitchFamily="34" charset="0"/>
                <a:ea typeface="Verdana" panose="020B0604030504040204" pitchFamily="34" charset="0"/>
              </a:rPr>
              <a:t>Laurendeau</a:t>
            </a:r>
            <a:r>
              <a:rPr lang="cs-CZ" kern="50" dirty="0">
                <a:latin typeface="Verdana" panose="020B0604030504040204" pitchFamily="34" charset="0"/>
                <a:ea typeface="Verdana" panose="020B0604030504040204" pitchFamily="34" charset="0"/>
              </a:rPr>
              <a:t> et </a:t>
            </a:r>
            <a:r>
              <a:rPr lang="cs-CZ" kern="50" dirty="0" err="1">
                <a:latin typeface="Verdana" panose="020B0604030504040204" pitchFamily="34" charset="0"/>
                <a:ea typeface="Verdana" panose="020B0604030504040204" pitchFamily="34" charset="0"/>
              </a:rPr>
              <a:t>Davidson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Dunton</a:t>
            </a:r>
            <a:r>
              <a:rPr lang="cs-CZ" kern="50" dirty="0">
                <a:latin typeface="Verdana" panose="020B0604030504040204" pitchFamily="34" charset="0"/>
                <a:ea typeface="Verdana" panose="020B0604030504040204" pitchFamily="34" charset="0"/>
              </a:rPr>
              <a:t>. Les </a:t>
            </a:r>
            <a:r>
              <a:rPr lang="cs-CZ" kern="50" dirty="0" err="1">
                <a:latin typeface="Verdana" panose="020B0604030504040204" pitchFamily="34" charset="0"/>
                <a:ea typeface="Verdana" panose="020B0604030504040204" pitchFamily="34" charset="0"/>
              </a:rPr>
              <a:t>recommandations</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cette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commission</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conduiront</a:t>
            </a:r>
            <a:r>
              <a:rPr lang="cs-CZ" kern="50" dirty="0">
                <a:latin typeface="Verdana" panose="020B0604030504040204" pitchFamily="34" charset="0"/>
                <a:ea typeface="Verdana" panose="020B0604030504040204" pitchFamily="34" charset="0"/>
              </a:rPr>
              <a:t> à </a:t>
            </a:r>
            <a:r>
              <a:rPr lang="cs-CZ" kern="50" dirty="0" err="1">
                <a:latin typeface="Verdana" panose="020B0604030504040204" pitchFamily="34" charset="0"/>
                <a:ea typeface="Verdana" panose="020B0604030504040204" pitchFamily="34" charset="0"/>
              </a:rPr>
              <a:t>l'adoption</a:t>
            </a:r>
            <a:r>
              <a:rPr lang="cs-CZ" kern="50" dirty="0">
                <a:latin typeface="Verdana" panose="020B0604030504040204" pitchFamily="34" charset="0"/>
                <a:ea typeface="Verdana" panose="020B0604030504040204" pitchFamily="34" charset="0"/>
              </a:rPr>
              <a:t> par Ottawa, en 1969, de la </a:t>
            </a:r>
            <a:r>
              <a:rPr lang="cs-CZ" i="1" kern="50" dirty="0" err="1">
                <a:latin typeface="Verdana" panose="020B0604030504040204" pitchFamily="34" charset="0"/>
                <a:ea typeface="Verdana" panose="020B0604030504040204" pitchFamily="34" charset="0"/>
              </a:rPr>
              <a:t>Loi</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sur</a:t>
            </a:r>
            <a:r>
              <a:rPr lang="cs-CZ" i="1" kern="50" dirty="0">
                <a:latin typeface="Verdana" panose="020B0604030504040204" pitchFamily="34" charset="0"/>
                <a:ea typeface="Verdana" panose="020B0604030504040204" pitchFamily="34" charset="0"/>
              </a:rPr>
              <a:t> les </a:t>
            </a:r>
            <a:r>
              <a:rPr lang="cs-CZ" i="1" kern="50" dirty="0" err="1">
                <a:latin typeface="Verdana" panose="020B0604030504040204" pitchFamily="34" charset="0"/>
                <a:ea typeface="Verdana" panose="020B0604030504040204" pitchFamily="34" charset="0"/>
              </a:rPr>
              <a:t>langues</a:t>
            </a:r>
            <a:r>
              <a:rPr lang="cs-CZ" i="1" kern="50" dirty="0">
                <a:latin typeface="Verdana" panose="020B0604030504040204" pitchFamily="34" charset="0"/>
                <a:ea typeface="Verdana" panose="020B0604030504040204" pitchFamily="34" charset="0"/>
              </a:rPr>
              <a:t> </a:t>
            </a:r>
            <a:r>
              <a:rPr lang="cs-CZ" i="1" kern="50" dirty="0" err="1">
                <a:latin typeface="Verdana" panose="020B0604030504040204" pitchFamily="34" charset="0"/>
                <a:ea typeface="Verdana" panose="020B0604030504040204" pitchFamily="34" charset="0"/>
              </a:rPr>
              <a:t>officielles</a:t>
            </a:r>
            <a:r>
              <a:rPr lang="cs-CZ" kern="50" dirty="0">
                <a:latin typeface="Verdana" panose="020B0604030504040204" pitchFamily="34" charset="0"/>
                <a:ea typeface="Verdana" panose="020B0604030504040204" pitchFamily="34" charset="0"/>
              </a:rPr>
              <a:t>. </a:t>
            </a:r>
            <a:endParaRPr lang="fr-FR" sz="2800" kern="50" dirty="0">
              <a:latin typeface="Verdana" panose="020B0604030504040204" pitchFamily="34" charset="0"/>
              <a:ea typeface="Verdana" panose="020B0604030504040204" pitchFamily="34" charset="0"/>
            </a:endParaRPr>
          </a:p>
          <a:p>
            <a:pPr algn="just">
              <a:spcAft>
                <a:spcPts val="0"/>
              </a:spcAft>
            </a:pPr>
            <a:r>
              <a:rPr lang="cs-CZ" kern="50" dirty="0">
                <a:latin typeface="Verdana" panose="020B0604030504040204" pitchFamily="34" charset="0"/>
                <a:ea typeface="Verdana" panose="020B0604030504040204" pitchFamily="34" charset="0"/>
              </a:rPr>
              <a:t> </a:t>
            </a:r>
            <a:endParaRPr lang="fr-FR" sz="2800" kern="50" dirty="0">
              <a:latin typeface="Verdana" panose="020B0604030504040204" pitchFamily="34" charset="0"/>
              <a:ea typeface="Verdana" panose="020B0604030504040204" pitchFamily="34" charset="0"/>
            </a:endParaRPr>
          </a:p>
          <a:p>
            <a:pPr algn="just">
              <a:spcAft>
                <a:spcPts val="0"/>
              </a:spcAft>
            </a:pPr>
            <a:r>
              <a:rPr lang="cs-CZ" b="1" kern="50" dirty="0" smtClean="0">
                <a:latin typeface="Verdana" panose="020B0604030504040204" pitchFamily="34" charset="0"/>
                <a:ea typeface="Verdana" panose="020B0604030504040204" pitchFamily="34" charset="0"/>
              </a:rPr>
              <a:t>En </a:t>
            </a:r>
            <a:r>
              <a:rPr lang="cs-CZ" b="1" kern="50" dirty="0">
                <a:latin typeface="Verdana" panose="020B0604030504040204" pitchFamily="34" charset="0"/>
                <a:ea typeface="Verdana" panose="020B0604030504040204" pitchFamily="34" charset="0"/>
              </a:rPr>
              <a:t>1977, </a:t>
            </a:r>
            <a:r>
              <a:rPr lang="cs-CZ" b="1" kern="50" dirty="0" err="1">
                <a:latin typeface="Verdana" panose="020B0604030504040204" pitchFamily="34" charset="0"/>
                <a:ea typeface="Verdana" panose="020B0604030504040204" pitchFamily="34" charset="0"/>
              </a:rPr>
              <a:t>le</a:t>
            </a:r>
            <a:r>
              <a:rPr lang="cs-CZ" b="1" kern="50" dirty="0">
                <a:latin typeface="Verdana" panose="020B0604030504040204" pitchFamily="34" charset="0"/>
                <a:ea typeface="Verdana" panose="020B0604030504040204" pitchFamily="34" charset="0"/>
              </a:rPr>
              <a:t> </a:t>
            </a:r>
            <a:r>
              <a:rPr lang="cs-CZ" b="1" kern="50" dirty="0" err="1">
                <a:latin typeface="Verdana" panose="020B0604030504040204" pitchFamily="34" charset="0"/>
                <a:ea typeface="Verdana" panose="020B0604030504040204" pitchFamily="34" charset="0"/>
              </a:rPr>
              <a:t>jeune</a:t>
            </a:r>
            <a:r>
              <a:rPr lang="cs-CZ" b="1" kern="50" dirty="0">
                <a:latin typeface="Verdana" panose="020B0604030504040204" pitchFamily="34" charset="0"/>
                <a:ea typeface="Verdana" panose="020B0604030504040204" pitchFamily="34" charset="0"/>
              </a:rPr>
              <a:t> gouvernement </a:t>
            </a:r>
            <a:r>
              <a:rPr lang="cs-CZ" b="1" kern="50" dirty="0" err="1">
                <a:latin typeface="Verdana" panose="020B0604030504040204" pitchFamily="34" charset="0"/>
                <a:ea typeface="Verdana" panose="020B0604030504040204" pitchFamily="34" charset="0"/>
              </a:rPr>
              <a:t>du</a:t>
            </a:r>
            <a:r>
              <a:rPr lang="cs-CZ" b="1" kern="50" dirty="0">
                <a:latin typeface="Verdana" panose="020B0604030504040204" pitchFamily="34" charset="0"/>
                <a:ea typeface="Verdana" panose="020B0604030504040204" pitchFamily="34" charset="0"/>
              </a:rPr>
              <a:t> </a:t>
            </a:r>
            <a:r>
              <a:rPr lang="cs-CZ" b="1" kern="50" dirty="0" err="1">
                <a:latin typeface="Verdana" panose="020B0604030504040204" pitchFamily="34" charset="0"/>
                <a:ea typeface="Verdana" panose="020B0604030504040204" pitchFamily="34" charset="0"/>
              </a:rPr>
              <a:t>Parti</a:t>
            </a:r>
            <a:r>
              <a:rPr lang="cs-CZ" b="1" kern="50" dirty="0">
                <a:latin typeface="Verdana" panose="020B0604030504040204" pitchFamily="34" charset="0"/>
                <a:ea typeface="Verdana" panose="020B0604030504040204" pitchFamily="34" charset="0"/>
              </a:rPr>
              <a:t> </a:t>
            </a:r>
            <a:r>
              <a:rPr lang="cs-CZ" b="1" kern="50" dirty="0" err="1">
                <a:latin typeface="Verdana" panose="020B0604030504040204" pitchFamily="34" charset="0"/>
                <a:ea typeface="Verdana" panose="020B0604030504040204" pitchFamily="34" charset="0"/>
              </a:rPr>
              <a:t>québécois</a:t>
            </a:r>
            <a:r>
              <a:rPr lang="cs-CZ" b="1" kern="50" dirty="0">
                <a:latin typeface="Verdana" panose="020B0604030504040204" pitchFamily="34" charset="0"/>
                <a:ea typeface="Verdana" panose="020B0604030504040204" pitchFamily="34" charset="0"/>
              </a:rPr>
              <a:t> </a:t>
            </a:r>
            <a:r>
              <a:rPr lang="cs-CZ" b="1" kern="50" dirty="0" err="1">
                <a:latin typeface="Verdana" panose="020B0604030504040204" pitchFamily="34" charset="0"/>
                <a:ea typeface="Verdana" panose="020B0604030504040204" pitchFamily="34" charset="0"/>
              </a:rPr>
              <a:t>votera</a:t>
            </a:r>
            <a:r>
              <a:rPr lang="cs-CZ" b="1" kern="50" dirty="0">
                <a:latin typeface="Verdana" panose="020B0604030504040204" pitchFamily="34" charset="0"/>
                <a:ea typeface="Verdana" panose="020B0604030504040204" pitchFamily="34" charset="0"/>
              </a:rPr>
              <a:t> la </a:t>
            </a:r>
            <a:r>
              <a:rPr lang="cs-CZ" b="1" kern="50" dirty="0" err="1">
                <a:latin typeface="Verdana" panose="020B0604030504040204" pitchFamily="34" charset="0"/>
                <a:ea typeface="Verdana" panose="020B0604030504040204" pitchFamily="34" charset="0"/>
              </a:rPr>
              <a:t>loi</a:t>
            </a:r>
            <a:r>
              <a:rPr lang="cs-CZ" b="1" kern="50" dirty="0">
                <a:latin typeface="Verdana" panose="020B0604030504040204" pitchFamily="34" charset="0"/>
                <a:ea typeface="Verdana" panose="020B0604030504040204" pitchFamily="34" charset="0"/>
              </a:rPr>
              <a:t> 101, </a:t>
            </a:r>
            <a:r>
              <a:rPr lang="cs-CZ" b="1" kern="50" dirty="0" err="1">
                <a:latin typeface="Verdana" panose="020B0604030504040204" pitchFamily="34" charset="0"/>
                <a:ea typeface="Verdana" panose="020B0604030504040204" pitchFamily="34" charset="0"/>
              </a:rPr>
              <a:t>appelée</a:t>
            </a:r>
            <a:r>
              <a:rPr lang="cs-CZ" b="1" kern="50" dirty="0">
                <a:latin typeface="Verdana" panose="020B0604030504040204" pitchFamily="34" charset="0"/>
                <a:ea typeface="Verdana" panose="020B0604030504040204" pitchFamily="34" charset="0"/>
              </a:rPr>
              <a:t> </a:t>
            </a:r>
            <a:r>
              <a:rPr lang="cs-CZ" b="1" kern="50" dirty="0" err="1">
                <a:latin typeface="Verdana" panose="020B0604030504040204" pitchFamily="34" charset="0"/>
                <a:ea typeface="Verdana" panose="020B0604030504040204" pitchFamily="34" charset="0"/>
              </a:rPr>
              <a:t>solennellement</a:t>
            </a:r>
            <a:r>
              <a:rPr lang="cs-CZ" b="1" kern="50" dirty="0">
                <a:latin typeface="Verdana" panose="020B0604030504040204" pitchFamily="34" charset="0"/>
                <a:ea typeface="Verdana" panose="020B0604030504040204" pitchFamily="34" charset="0"/>
              </a:rPr>
              <a:t> « </a:t>
            </a:r>
            <a:r>
              <a:rPr lang="cs-CZ" b="1" kern="50" dirty="0" err="1">
                <a:latin typeface="Verdana" panose="020B0604030504040204" pitchFamily="34" charset="0"/>
                <a:ea typeface="Verdana" panose="020B0604030504040204" pitchFamily="34" charset="0"/>
              </a:rPr>
              <a:t>Charte</a:t>
            </a:r>
            <a:r>
              <a:rPr lang="cs-CZ" b="1" kern="50" dirty="0">
                <a:latin typeface="Verdana" panose="020B0604030504040204" pitchFamily="34" charset="0"/>
                <a:ea typeface="Verdana" panose="020B0604030504040204" pitchFamily="34" charset="0"/>
              </a:rPr>
              <a:t> de la </a:t>
            </a:r>
            <a:r>
              <a:rPr lang="cs-CZ" b="1" kern="50" dirty="0" err="1">
                <a:latin typeface="Verdana" panose="020B0604030504040204" pitchFamily="34" charset="0"/>
                <a:ea typeface="Verdana" panose="020B0604030504040204" pitchFamily="34" charset="0"/>
              </a:rPr>
              <a:t>langue</a:t>
            </a:r>
            <a:r>
              <a:rPr lang="cs-CZ" b="1" kern="50" dirty="0">
                <a:latin typeface="Verdana" panose="020B0604030504040204" pitchFamily="34" charset="0"/>
                <a:ea typeface="Verdana" panose="020B0604030504040204" pitchFamily="34" charset="0"/>
              </a:rPr>
              <a:t> </a:t>
            </a:r>
            <a:r>
              <a:rPr lang="cs-CZ" b="1" kern="50" dirty="0" err="1">
                <a:latin typeface="Verdana" panose="020B0604030504040204" pitchFamily="34" charset="0"/>
                <a:ea typeface="Verdana" panose="020B0604030504040204" pitchFamily="34" charset="0"/>
              </a:rPr>
              <a:t>française</a:t>
            </a:r>
            <a:r>
              <a:rPr lang="cs-CZ" b="1" kern="50" dirty="0">
                <a:latin typeface="Verdana" panose="020B0604030504040204" pitchFamily="34" charset="0"/>
                <a:ea typeface="Verdana" panose="020B0604030504040204" pitchFamily="34" charset="0"/>
              </a:rPr>
              <a:t> ». </a:t>
            </a:r>
            <a:endParaRPr lang="fr-FR" sz="2800" b="1" kern="50" dirty="0">
              <a:latin typeface="Verdana" panose="020B0604030504040204" pitchFamily="34" charset="0"/>
              <a:ea typeface="Verdana" panose="020B0604030504040204" pitchFamily="34" charset="0"/>
            </a:endParaRPr>
          </a:p>
          <a:p>
            <a:pPr algn="just">
              <a:spcAft>
                <a:spcPts val="0"/>
              </a:spcAft>
            </a:pPr>
            <a:r>
              <a:rPr lang="cs-CZ" kern="50" dirty="0">
                <a:latin typeface="Verdana" panose="020B0604030504040204" pitchFamily="34" charset="0"/>
                <a:ea typeface="Verdana" panose="020B0604030504040204" pitchFamily="34" charset="0"/>
              </a:rPr>
              <a:t>Le </a:t>
            </a:r>
            <a:r>
              <a:rPr lang="cs-CZ" kern="50" dirty="0" err="1">
                <a:latin typeface="Verdana" panose="020B0604030504040204" pitchFamily="34" charset="0"/>
                <a:ea typeface="Verdana" panose="020B0604030504040204" pitchFamily="34" charset="0"/>
              </a:rPr>
              <a:t>français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deviendra</a:t>
            </a:r>
            <a:r>
              <a:rPr lang="cs-CZ" kern="50" dirty="0">
                <a:latin typeface="Verdana" panose="020B0604030504040204" pitchFamily="34" charset="0"/>
                <a:ea typeface="Verdana" panose="020B0604030504040204" pitchFamily="34" charset="0"/>
              </a:rPr>
              <a:t> la </a:t>
            </a:r>
            <a:r>
              <a:rPr lang="cs-CZ" kern="50" dirty="0" err="1">
                <a:latin typeface="Verdana" panose="020B0604030504040204" pitchFamily="34" charset="0"/>
                <a:ea typeface="Verdana" panose="020B0604030504040204" pitchFamily="34" charset="0"/>
              </a:rPr>
              <a:t>langue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d'enseignement</a:t>
            </a:r>
            <a:r>
              <a:rPr lang="cs-CZ" kern="50" dirty="0">
                <a:latin typeface="Verdana" panose="020B0604030504040204" pitchFamily="34" charset="0"/>
                <a:ea typeface="Verdana" panose="020B0604030504040204" pitchFamily="34" charset="0"/>
              </a:rPr>
              <a:t> pour les </a:t>
            </a:r>
            <a:r>
              <a:rPr lang="cs-CZ" kern="50" dirty="0" err="1">
                <a:latin typeface="Verdana" panose="020B0604030504040204" pitchFamily="34" charset="0"/>
                <a:ea typeface="Verdana" panose="020B0604030504040204" pitchFamily="34" charset="0"/>
              </a:rPr>
              <a:t>nouveaux</a:t>
            </a:r>
            <a:r>
              <a:rPr lang="cs-CZ" kern="50" dirty="0">
                <a:latin typeface="Verdana" panose="020B0604030504040204" pitchFamily="34" charset="0"/>
                <a:ea typeface="Verdana" panose="020B0604030504040204" pitchFamily="34" charset="0"/>
              </a:rPr>
              <a:t> </a:t>
            </a:r>
            <a:endParaRPr lang="fr-FR" kern="50" dirty="0" smtClean="0">
              <a:latin typeface="Verdana" panose="020B0604030504040204" pitchFamily="34" charset="0"/>
              <a:ea typeface="Verdana" panose="020B0604030504040204" pitchFamily="34" charset="0"/>
            </a:endParaRPr>
          </a:p>
          <a:p>
            <a:pPr algn="just">
              <a:spcAft>
                <a:spcPts val="0"/>
              </a:spcAft>
            </a:pPr>
            <a:r>
              <a:rPr lang="cs-CZ" kern="50" dirty="0" err="1" smtClean="0">
                <a:latin typeface="Verdana" panose="020B0604030504040204" pitchFamily="34" charset="0"/>
                <a:ea typeface="Verdana" panose="020B0604030504040204" pitchFamily="34" charset="0"/>
              </a:rPr>
              <a:t>Québécois</a:t>
            </a:r>
            <a:r>
              <a:rPr lang="cs-CZ" kern="50" dirty="0">
                <a:latin typeface="Verdana" panose="020B0604030504040204" pitchFamily="34" charset="0"/>
                <a:ea typeface="Verdana" panose="020B0604030504040204" pitchFamily="34" charset="0"/>
              </a:rPr>
              <a:t>, les </a:t>
            </a:r>
            <a:r>
              <a:rPr lang="cs-CZ" kern="50" dirty="0" err="1">
                <a:latin typeface="Verdana" panose="020B0604030504040204" pitchFamily="34" charset="0"/>
                <a:ea typeface="Verdana" panose="020B0604030504040204" pitchFamily="34" charset="0"/>
              </a:rPr>
              <a:t>entreprises</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cinquante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employés</a:t>
            </a:r>
            <a:r>
              <a:rPr lang="cs-CZ" kern="50" dirty="0">
                <a:latin typeface="Verdana" panose="020B0604030504040204" pitchFamily="34" charset="0"/>
                <a:ea typeface="Verdana" panose="020B0604030504040204" pitchFamily="34" charset="0"/>
              </a:rPr>
              <a:t> et plus </a:t>
            </a:r>
            <a:r>
              <a:rPr lang="cs-CZ" kern="50" dirty="0" err="1">
                <a:latin typeface="Verdana" panose="020B0604030504040204" pitchFamily="34" charset="0"/>
                <a:ea typeface="Verdana" panose="020B0604030504040204" pitchFamily="34" charset="0"/>
              </a:rPr>
              <a:t>devront</a:t>
            </a:r>
            <a:r>
              <a:rPr lang="cs-CZ" kern="50" dirty="0">
                <a:latin typeface="Verdana" panose="020B0604030504040204" pitchFamily="34" charset="0"/>
                <a:ea typeface="Verdana" panose="020B0604030504040204" pitchFamily="34" charset="0"/>
              </a:rPr>
              <a:t> </a:t>
            </a:r>
            <a:endParaRPr lang="fr-FR" kern="50" dirty="0" smtClean="0">
              <a:latin typeface="Verdana" panose="020B0604030504040204" pitchFamily="34" charset="0"/>
              <a:ea typeface="Verdana" panose="020B0604030504040204" pitchFamily="34" charset="0"/>
            </a:endParaRPr>
          </a:p>
          <a:p>
            <a:pPr algn="just">
              <a:spcAft>
                <a:spcPts val="0"/>
              </a:spcAft>
            </a:pPr>
            <a:r>
              <a:rPr lang="cs-CZ" kern="50" dirty="0" smtClean="0">
                <a:latin typeface="Verdana" panose="020B0604030504040204" pitchFamily="34" charset="0"/>
                <a:ea typeface="Verdana" panose="020B0604030504040204" pitchFamily="34" charset="0"/>
              </a:rPr>
              <a:t>se </a:t>
            </a:r>
            <a:r>
              <a:rPr lang="cs-CZ" kern="50" dirty="0" err="1">
                <a:latin typeface="Verdana" panose="020B0604030504040204" pitchFamily="34" charset="0"/>
                <a:ea typeface="Verdana" panose="020B0604030504040204" pitchFamily="34" charset="0"/>
              </a:rPr>
              <a:t>franciser</a:t>
            </a:r>
            <a:r>
              <a:rPr lang="cs-CZ" kern="50" dirty="0">
                <a:latin typeface="Verdana" panose="020B0604030504040204" pitchFamily="34" charset="0"/>
                <a:ea typeface="Verdana" panose="020B0604030504040204" pitchFamily="34" charset="0"/>
              </a:rPr>
              <a:t> et </a:t>
            </a:r>
            <a:r>
              <a:rPr lang="cs-CZ" kern="50" dirty="0" err="1">
                <a:latin typeface="Verdana" panose="020B0604030504040204" pitchFamily="34" charset="0"/>
                <a:ea typeface="Verdana" panose="020B0604030504040204" pitchFamily="34" charset="0"/>
              </a:rPr>
              <a:t>l'affichage</a:t>
            </a:r>
            <a:r>
              <a:rPr lang="cs-CZ" kern="50" dirty="0">
                <a:latin typeface="Verdana" panose="020B0604030504040204" pitchFamily="34" charset="0"/>
                <a:ea typeface="Verdana" panose="020B0604030504040204" pitchFamily="34" charset="0"/>
              </a:rPr>
              <a:t> public ne </a:t>
            </a:r>
            <a:r>
              <a:rPr lang="cs-CZ" kern="50" dirty="0" err="1">
                <a:latin typeface="Verdana" panose="020B0604030504040204" pitchFamily="34" charset="0"/>
                <a:ea typeface="Verdana" panose="020B0604030504040204" pitchFamily="34" charset="0"/>
              </a:rPr>
              <a:t>pourra</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désormais</a:t>
            </a:r>
            <a:r>
              <a:rPr lang="cs-CZ" kern="50" dirty="0">
                <a:latin typeface="Verdana" panose="020B0604030504040204" pitchFamily="34" charset="0"/>
                <a:ea typeface="Verdana" panose="020B0604030504040204" pitchFamily="34" charset="0"/>
              </a:rPr>
              <a:t> se </a:t>
            </a:r>
            <a:r>
              <a:rPr lang="cs-CZ" kern="50" dirty="0" err="1">
                <a:latin typeface="Verdana" panose="020B0604030504040204" pitchFamily="34" charset="0"/>
                <a:ea typeface="Verdana" panose="020B0604030504040204" pitchFamily="34" charset="0"/>
              </a:rPr>
              <a:t>faire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qu'en</a:t>
            </a:r>
            <a:r>
              <a:rPr lang="cs-CZ" kern="50" dirty="0">
                <a:latin typeface="Verdana" panose="020B0604030504040204" pitchFamily="34" charset="0"/>
                <a:ea typeface="Verdana" panose="020B0604030504040204" pitchFamily="34" charset="0"/>
              </a:rPr>
              <a:t> </a:t>
            </a:r>
            <a:endParaRPr lang="fr-FR" kern="50" dirty="0" smtClean="0">
              <a:latin typeface="Verdana" panose="020B0604030504040204" pitchFamily="34" charset="0"/>
              <a:ea typeface="Verdana" panose="020B0604030504040204" pitchFamily="34" charset="0"/>
            </a:endParaRPr>
          </a:p>
          <a:p>
            <a:pPr algn="just">
              <a:spcAft>
                <a:spcPts val="0"/>
              </a:spcAft>
            </a:pPr>
            <a:r>
              <a:rPr lang="cs-CZ" kern="50" dirty="0" err="1" smtClean="0">
                <a:latin typeface="Verdana" panose="020B0604030504040204" pitchFamily="34" charset="0"/>
                <a:ea typeface="Verdana" panose="020B0604030504040204" pitchFamily="34" charset="0"/>
              </a:rPr>
              <a:t>français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Plusieurs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aspects</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cette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loi</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seront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contestés</a:t>
            </a:r>
            <a:r>
              <a:rPr lang="cs-CZ" kern="50" dirty="0">
                <a:latin typeface="Verdana" panose="020B0604030504040204" pitchFamily="34" charset="0"/>
                <a:ea typeface="Verdana" panose="020B0604030504040204" pitchFamily="34" charset="0"/>
              </a:rPr>
              <a:t> par la </a:t>
            </a:r>
            <a:r>
              <a:rPr lang="cs-CZ" kern="50" dirty="0" err="1" smtClean="0">
                <a:latin typeface="Verdana" panose="020B0604030504040204" pitchFamily="34" charset="0"/>
                <a:ea typeface="Verdana" panose="020B0604030504040204" pitchFamily="34" charset="0"/>
              </a:rPr>
              <a:t>suite</a:t>
            </a:r>
            <a:r>
              <a:rPr lang="cs-CZ" kern="50" dirty="0" smtClean="0">
                <a:latin typeface="Verdana" panose="020B0604030504040204" pitchFamily="34" charset="0"/>
                <a:ea typeface="Verdana" panose="020B0604030504040204" pitchFamily="34" charset="0"/>
              </a:rPr>
              <a:t>, </a:t>
            </a:r>
            <a:endParaRPr lang="fr-FR" kern="50" dirty="0" smtClean="0">
              <a:latin typeface="Verdana" panose="020B0604030504040204" pitchFamily="34" charset="0"/>
              <a:ea typeface="Verdana" panose="020B0604030504040204" pitchFamily="34" charset="0"/>
            </a:endParaRPr>
          </a:p>
          <a:p>
            <a:pPr algn="just">
              <a:spcAft>
                <a:spcPts val="0"/>
              </a:spcAft>
            </a:pPr>
            <a:r>
              <a:rPr lang="cs-CZ" kern="50" dirty="0" err="1" smtClean="0">
                <a:latin typeface="Verdana" panose="020B0604030504040204" pitchFamily="34" charset="0"/>
                <a:ea typeface="Verdana" panose="020B0604030504040204" pitchFamily="34" charset="0"/>
              </a:rPr>
              <a:t>mais</a:t>
            </a:r>
            <a:r>
              <a:rPr lang="cs-CZ" kern="50" dirty="0" smtClean="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l'esprit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n'en</a:t>
            </a:r>
            <a:r>
              <a:rPr lang="cs-CZ" kern="50" dirty="0">
                <a:latin typeface="Verdana" panose="020B0604030504040204" pitchFamily="34" charset="0"/>
                <a:ea typeface="Verdana" panose="020B0604030504040204" pitchFamily="34" charset="0"/>
              </a:rPr>
              <a:t> sera pas </a:t>
            </a:r>
            <a:r>
              <a:rPr lang="cs-CZ" kern="50" dirty="0" err="1">
                <a:latin typeface="Verdana" panose="020B0604030504040204" pitchFamily="34" charset="0"/>
                <a:ea typeface="Verdana" panose="020B0604030504040204" pitchFamily="34" charset="0"/>
              </a:rPr>
              <a:t>moins</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globalement</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respecté</a:t>
            </a:r>
            <a:r>
              <a:rPr lang="cs-CZ" kern="50" dirty="0">
                <a:latin typeface="Verdana" panose="020B0604030504040204" pitchFamily="34" charset="0"/>
                <a:ea typeface="Verdana" panose="020B0604030504040204" pitchFamily="34" charset="0"/>
              </a:rPr>
              <a:t>, de </a:t>
            </a:r>
            <a:r>
              <a:rPr lang="cs-CZ" kern="50" dirty="0" err="1">
                <a:latin typeface="Verdana" panose="020B0604030504040204" pitchFamily="34" charset="0"/>
                <a:ea typeface="Verdana" panose="020B0604030504040204" pitchFamily="34" charset="0"/>
              </a:rPr>
              <a:t>sorte</a:t>
            </a:r>
            <a:r>
              <a:rPr lang="cs-CZ" kern="50" dirty="0">
                <a:latin typeface="Verdana" panose="020B0604030504040204" pitchFamily="34" charset="0"/>
                <a:ea typeface="Verdana" panose="020B0604030504040204" pitchFamily="34" charset="0"/>
              </a:rPr>
              <a:t> </a:t>
            </a:r>
            <a:r>
              <a:rPr lang="cs-CZ" kern="50" dirty="0" err="1">
                <a:latin typeface="Verdana" panose="020B0604030504040204" pitchFamily="34" charset="0"/>
                <a:ea typeface="Verdana" panose="020B0604030504040204" pitchFamily="34" charset="0"/>
              </a:rPr>
              <a:t>qu'on</a:t>
            </a:r>
            <a:r>
              <a:rPr lang="cs-CZ" kern="50" dirty="0">
                <a:latin typeface="Verdana" panose="020B0604030504040204" pitchFamily="34" charset="0"/>
                <a:ea typeface="Verdana" panose="020B0604030504040204" pitchFamily="34" charset="0"/>
              </a:rPr>
              <a:t> </a:t>
            </a:r>
            <a:endParaRPr lang="fr-FR" kern="50" dirty="0" smtClean="0">
              <a:latin typeface="Verdana" panose="020B0604030504040204" pitchFamily="34" charset="0"/>
              <a:ea typeface="Verdana" panose="020B0604030504040204" pitchFamily="34" charset="0"/>
            </a:endParaRPr>
          </a:p>
          <a:p>
            <a:pPr algn="just">
              <a:spcAft>
                <a:spcPts val="0"/>
              </a:spcAft>
            </a:pPr>
            <a:r>
              <a:rPr lang="cs-CZ" kern="50" dirty="0" err="1" smtClean="0">
                <a:latin typeface="Verdana" panose="020B0604030504040204" pitchFamily="34" charset="0"/>
                <a:ea typeface="Verdana" panose="020B0604030504040204" pitchFamily="34" charset="0"/>
              </a:rPr>
              <a:t>parlera</a:t>
            </a:r>
            <a:r>
              <a:rPr lang="cs-CZ" kern="50" dirty="0" smtClean="0">
                <a:latin typeface="Verdana" panose="020B0604030504040204" pitchFamily="34" charset="0"/>
                <a:ea typeface="Verdana" panose="020B0604030504040204" pitchFamily="34" charset="0"/>
              </a:rPr>
              <a:t> des </a:t>
            </a:r>
            <a:r>
              <a:rPr lang="cs-CZ" kern="50" dirty="0">
                <a:latin typeface="Verdana" panose="020B0604030504040204" pitchFamily="34" charset="0"/>
                <a:ea typeface="Verdana" panose="020B0604030504040204" pitchFamily="34" charset="0"/>
              </a:rPr>
              <a:t>« </a:t>
            </a:r>
            <a:r>
              <a:rPr lang="cs-CZ" b="1" kern="50" dirty="0" err="1">
                <a:latin typeface="Verdana" panose="020B0604030504040204" pitchFamily="34" charset="0"/>
                <a:ea typeface="Verdana" panose="020B0604030504040204" pitchFamily="34" charset="0"/>
              </a:rPr>
              <a:t>enfants</a:t>
            </a:r>
            <a:r>
              <a:rPr lang="cs-CZ" b="1" kern="50" dirty="0">
                <a:latin typeface="Verdana" panose="020B0604030504040204" pitchFamily="34" charset="0"/>
                <a:ea typeface="Verdana" panose="020B0604030504040204" pitchFamily="34" charset="0"/>
              </a:rPr>
              <a:t> de la </a:t>
            </a:r>
            <a:r>
              <a:rPr lang="cs-CZ" b="1" kern="50" dirty="0" err="1">
                <a:latin typeface="Verdana" panose="020B0604030504040204" pitchFamily="34" charset="0"/>
                <a:ea typeface="Verdana" panose="020B0604030504040204" pitchFamily="34" charset="0"/>
              </a:rPr>
              <a:t>loi</a:t>
            </a:r>
            <a:r>
              <a:rPr lang="cs-CZ" b="1" kern="50" dirty="0">
                <a:latin typeface="Verdana" panose="020B0604030504040204" pitchFamily="34" charset="0"/>
                <a:ea typeface="Verdana" panose="020B0604030504040204" pitchFamily="34" charset="0"/>
              </a:rPr>
              <a:t> 101 </a:t>
            </a:r>
            <a:r>
              <a:rPr lang="cs-CZ" kern="50" dirty="0" smtClean="0">
                <a:latin typeface="Verdana" panose="020B0604030504040204" pitchFamily="34" charset="0"/>
                <a:ea typeface="Verdana" panose="020B0604030504040204" pitchFamily="34" charset="0"/>
              </a:rPr>
              <a:t>».</a:t>
            </a:r>
            <a:r>
              <a:rPr lang="fr-FR" kern="50" dirty="0" smtClean="0">
                <a:latin typeface="Verdana" panose="020B0604030504040204" pitchFamily="34" charset="0"/>
                <a:ea typeface="Verdana" panose="020B0604030504040204" pitchFamily="34" charset="0"/>
              </a:rPr>
              <a:t> </a:t>
            </a:r>
          </a:p>
          <a:p>
            <a:pPr algn="just">
              <a:spcAft>
                <a:spcPts val="0"/>
              </a:spcAft>
            </a:pPr>
            <a:endParaRPr lang="fr-FR" sz="2800" kern="50" dirty="0">
              <a:effectLst/>
              <a:latin typeface="Verdana" panose="020B0604030504040204" pitchFamily="34" charset="0"/>
              <a:ea typeface="Lucida Sans Unicode" panose="020B0602030504020204" pitchFamily="34" charset="0"/>
            </a:endParaRPr>
          </a:p>
          <a:p>
            <a:pPr algn="just">
              <a:spcAft>
                <a:spcPts val="0"/>
              </a:spcAft>
            </a:pPr>
            <a:r>
              <a:rPr lang="fr-FR" sz="2800" kern="50" dirty="0">
                <a:latin typeface="Times New Roman" panose="02020603050405020304" pitchFamily="18" charset="0"/>
                <a:ea typeface="Lucida Sans Unicode" panose="020B0602030504020204" pitchFamily="34" charset="0"/>
                <a:hlinkClick r:id="rId2"/>
              </a:rPr>
              <a:t>http://</a:t>
            </a:r>
            <a:r>
              <a:rPr lang="fr-FR" sz="2800" kern="50" dirty="0" smtClean="0">
                <a:latin typeface="Times New Roman" panose="02020603050405020304" pitchFamily="18" charset="0"/>
                <a:ea typeface="Lucida Sans Unicode" panose="020B0602030504020204" pitchFamily="34" charset="0"/>
                <a:hlinkClick r:id="rId2"/>
              </a:rPr>
              <a:t>www.legisquebec.gouv.qc.ca/fr/ShowDoc/cs/C-11</a:t>
            </a:r>
            <a:r>
              <a:rPr lang="fr-FR" sz="2800" kern="50" dirty="0" smtClean="0">
                <a:latin typeface="Times New Roman" panose="02020603050405020304" pitchFamily="18" charset="0"/>
                <a:ea typeface="Lucida Sans Unicode" panose="020B0602030504020204" pitchFamily="34" charset="0"/>
              </a:rPr>
              <a:t> </a:t>
            </a:r>
            <a:endParaRPr lang="fr-FR" sz="2800" kern="50" dirty="0">
              <a:effectLst/>
              <a:latin typeface="Times New Roman" panose="02020603050405020304" pitchFamily="18" charset="0"/>
              <a:ea typeface="Lucida Sans Unicode" panose="020B0602030504020204" pitchFamily="34" charset="0"/>
            </a:endParaRPr>
          </a:p>
        </p:txBody>
      </p:sp>
      <p:pic>
        <p:nvPicPr>
          <p:cNvPr id="5" name="Obrázek 4"/>
          <p:cNvPicPr>
            <a:picLocks noChangeAspect="1"/>
          </p:cNvPicPr>
          <p:nvPr/>
        </p:nvPicPr>
        <p:blipFill>
          <a:blip r:embed="rId3"/>
          <a:stretch>
            <a:fillRect/>
          </a:stretch>
        </p:blipFill>
        <p:spPr>
          <a:xfrm>
            <a:off x="8859247" y="4368894"/>
            <a:ext cx="3092609" cy="2305168"/>
          </a:xfrm>
          <a:prstGeom prst="rect">
            <a:avLst/>
          </a:prstGeom>
        </p:spPr>
      </p:pic>
    </p:spTree>
    <p:extLst>
      <p:ext uri="{BB962C8B-B14F-4D97-AF65-F5344CB8AC3E}">
        <p14:creationId xmlns:p14="http://schemas.microsoft.com/office/powerpoint/2010/main" val="37980399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Kondenzační stopa">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{169E5699-1BC3-4CC9-AEF0-85D193B5BAE4}tf04033937</Template>
  <TotalTime>464</TotalTime>
  <Words>1347</Words>
  <Application>Microsoft Office PowerPoint</Application>
  <PresentationFormat>Širokoúhlá obrazovka</PresentationFormat>
  <Paragraphs>199</Paragraphs>
  <Slides>22</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22</vt:i4>
      </vt:variant>
    </vt:vector>
  </HeadingPairs>
  <TitlesOfParts>
    <vt:vector size="31" baseType="lpstr">
      <vt:lpstr>Algerian</vt:lpstr>
      <vt:lpstr>Arial</vt:lpstr>
      <vt:lpstr>Century Gothic</vt:lpstr>
      <vt:lpstr>Lucida Sans Unicode</vt:lpstr>
      <vt:lpstr>Symbol</vt:lpstr>
      <vt:lpstr>Times New Roman</vt:lpstr>
      <vt:lpstr>Verdana</vt:lpstr>
      <vt:lpstr>Wingdings</vt:lpstr>
      <vt:lpstr>Kondenzační stopa</vt:lpstr>
      <vt:lpstr>Le joual</vt:lpstr>
      <vt:lpstr>Prezentace aplikace PowerPoint</vt:lpstr>
      <vt:lpstr>Prezentace aplikace PowerPoint</vt:lpstr>
      <vt:lpstr>Claude-Henri Grignon utilise ce terme dans ses Pamphlets de Valdombre (1938) pour désigner des paysans incapables de bien prononcer.  Le mot désigne alors avec dérision les locuteurs qui utiliseraient le mot « joual » au lieu de « cheval », par manque de scolarité, par tradition ou par goût.  x Un vrai thème seulement à compter de la Révolution tranquille.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joual</dc:title>
  <dc:creator>Eva Voldřichová Beránková</dc:creator>
  <cp:lastModifiedBy>Eva Voldřichová Beránková</cp:lastModifiedBy>
  <cp:revision>103</cp:revision>
  <dcterms:created xsi:type="dcterms:W3CDTF">2020-11-10T09:42:56Z</dcterms:created>
  <dcterms:modified xsi:type="dcterms:W3CDTF">2020-11-10T21:27:23Z</dcterms:modified>
</cp:coreProperties>
</file>