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hekfhQpLi8bVK7MSrsvDMuLnF4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cs-C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czechency.org/slovnik/CHYBY%20V%20%C5%98E%C4%8CI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0" name="Google Shape;10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5" name="Google Shape;16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" name="Google Shape;121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sémantické pole (stůl, skříň) – rozšiřování SZ, stylistická cvičení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 koordinace (modrá, červená) – stylistická cvičení, 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 subordinace (barvy – červená) - hyponyma, hyperonyma, kohyponyma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 páry (muž – žena, černý – bílý) - 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 paradigma (červená, modrá...+ synonyma)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 syntagma (krásná kniha, dítě spí)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 GK (slovní druh a tvary)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 zvuková blízkost (kulaťoučký, kraťoučký) – básně, texty, jazykový cit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9"/>
              <a:buFont typeface="Arial"/>
              <a:buChar char="•"/>
            </a:pPr>
            <a:r>
              <a:rPr lang="cs-CZ"/>
              <a:t> frekvence výskytu 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" name="Google Shape;128;p4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cs-C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cs-CZ"/>
              <a:t>Konceptualizace: 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preverbální</a:t>
            </a:r>
            <a:endParaRPr b="0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úroveň, na které dochází k integraci nejazykových kognitivních procesů (mentální reprezentace věcných znalostí, záměru mluvčího, komunikační situace, vizuální informace aj.), to vede k přípravě verbálního vyjádření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Tato úroveň řídí výběr slov a syntaktických struktur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Př.: odpověď na otázku 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Kde bydlíš?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Na rovině konceptualizace mluvčí přihlíží k tomu, kdo je adresátem (zejména k tomu, co adresát o věci ví a jakou odpověď očekává), ke kontextu a situaci a rozhoduje se (zatím bez konkrétních lexikálních prostředků), jestli v odpovědi uvede region, město, část města, typ obydlí, typ smluvního vztahu, velikost bytu n. informaci neurčitou.</a:t>
            </a:r>
            <a:endParaRPr/>
          </a:p>
          <a:p>
            <a:pPr indent="-139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</a:pPr>
            <a:r>
              <a:t/>
            </a:r>
            <a:endParaRPr b="0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lang="cs-CZ"/>
              <a:t>Formulace</a:t>
            </a:r>
            <a:endParaRPr/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úroveň přetváření komunikačního záměru mluvčího do formy, kterou bude možno komunikovat, zahrnuje celý soubor dílčích procesů</a:t>
            </a:r>
            <a:endParaRPr b="1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základě rozhodnutí v procesu konceptualizace mluvčí ve své mysli vyhledává slova a vhodnou syntaktickou strukturu (probíhá gramatické kódování)</a:t>
            </a:r>
            <a:endParaRPr b="1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 výběru slov podle některých modelů dochází ve dvou krocích (od abstraktnějšího lemmatu ke konkrétnímu slovu)</a:t>
            </a:r>
            <a:endParaRPr b="1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mluvčí z předchozího příkladu může zvolit např. následující lexikální prostředky (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 Krkonoších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 Brně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Malé Straně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 nádraží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 paneláku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 rodičů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 podnájmu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 garsonce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 přízemí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 jedné vesničce na Vysočině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b="1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Součástí výběru slov je také gramatická informace, takže mluvčí volí adekvátní morfologické prostředky, např. koncovky adjektiv, která se s řídícím subst. shodují v rodě, čísle a pádě (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 jedné vesničce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Malé Straně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b="1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1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Vyhledávání slov 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 slovních tvarů) ovlivňuje kontext a frekvence (jak často se mluvčí se slovy setkává), zásoba konkurenčních prostředků v mysli mluvčího i schopnost operativně je vyhledat. </a:t>
            </a:r>
            <a:endParaRPr/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1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Výběr syntaktické struktury 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 v souladu se situací a komunikačním záměrem mluvčího i se sémantickými vztahy mezi vybranými slovy. </a:t>
            </a:r>
            <a:endParaRPr/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Vztah mezi volbou slov a volbou syntaktické struktury byl dlouhodobě předmětem diskusí; zejména v 60. letech pod vlivem generativní teorie převládal názor, že volba syntaktické struktury je prioritní a produktor ji lexikálními jednotkami „zaplňuje</a:t>
            </a:r>
            <a:endParaRPr/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Později se uplatnila i hypotéza kompromisní, bližší zkušenosti s jazykem, že některá slova (zejména slovesa) určují výběr syntaktické struktury (např.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obě strany se dohodly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 </a:t>
            </a:r>
            <a:r>
              <a:rPr b="0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došlo k dohodě obou stran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 </a:t>
            </a:r>
            <a:endParaRPr/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Výběr sémantické a gramatické informace předchází před </a:t>
            </a:r>
            <a:r>
              <a:rPr b="1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výběrem fonologické informace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před přiřazením zvukové informace vybraným slovním tvarům (fonologické kódování), n. – v novějších teoriích – v průběhu syntaktické derivace n. postsyntakticky. </a:t>
            </a:r>
            <a:endParaRPr/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Ještě před vyslovením výpovědi dochází zpravidla k monitorování připravené výpovědi, tj. sebekontrole mluvčího, zda má výpověď připravenou tak, aby byla v souladu s jeho komunikačním záměrem; dokladem tohoto procesu jsou vlastní opravy mluvčího.</a:t>
            </a:r>
            <a:endParaRPr/>
          </a:p>
          <a:p>
            <a:pPr indent="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t/>
            </a:r>
            <a:endParaRPr b="0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1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Artikulace</a:t>
            </a:r>
            <a:endParaRPr/>
          </a:p>
          <a:p>
            <a:pPr indent="-1714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-"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procesu </a:t>
            </a:r>
            <a:r>
              <a:rPr b="1" i="1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artikulace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(vyslovení připravené výpovědi) se podílejí kromě psychických i adekvátní prostředky motorické.</a:t>
            </a:r>
            <a:endParaRPr/>
          </a:p>
          <a:p>
            <a:pPr indent="-825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t/>
            </a:r>
            <a:endParaRPr b="0" i="0">
              <a:solidFill>
                <a:srgbClr val="005C1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Složitý proces: Cenným zdrojem poznatků pro poznání procesu </a:t>
            </a:r>
            <a:r>
              <a:rPr b="1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p.ř.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jsou poruchy plynulosti spontánní řeči: vlastní opravy a zpřesnění, dále pauzy a </a:t>
            </a:r>
            <a:r>
              <a:rPr b="0" i="0" lang="cs-CZ" u="sng" strike="noStrike">
                <a:solidFill>
                  <a:srgbClr val="5800B3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↗chyby v řeči</a:t>
            </a:r>
            <a:r>
              <a:rPr b="0" i="0" lang="cs-CZ">
                <a:solidFill>
                  <a:srgbClr val="005C1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někdy totiž mluvčí začne výpověď vyslovovat dříve, než dokončil její přípravu na předchozích úrovních</a:t>
            </a:r>
            <a:endParaRPr b="1"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5" name="Google Shape;135;p4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cs-C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bg>
      <p:bgPr>
        <a:solidFill>
          <a:schemeClr val="accen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8"/>
          <p:cNvSpPr txBox="1"/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Calibri"/>
              <a:buNone/>
              <a:defRPr sz="88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8"/>
          <p:cNvSpPr txBox="1"/>
          <p:nvPr>
            <p:ph idx="1" type="subTitle"/>
          </p:nvPr>
        </p:nvSpPr>
        <p:spPr>
          <a:xfrm>
            <a:off x="667512" y="4206876"/>
            <a:ext cx="9228201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  <a:defRPr sz="2800"/>
            </a:lvl2pPr>
            <a:lvl3pPr lvl="2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/>
            </a:lvl3pPr>
            <a:lvl4pPr lvl="3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4pPr>
            <a:lvl5pPr lvl="4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5pPr>
            <a:lvl6pPr lvl="5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6pPr>
            <a:lvl7pPr lvl="6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7pPr>
            <a:lvl8pPr lvl="7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8pPr>
            <a:lvl9pPr lvl="8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9pPr>
          </a:lstStyle>
          <a:p/>
        </p:txBody>
      </p:sp>
      <p:sp>
        <p:nvSpPr>
          <p:cNvPr id="19" name="Google Shape;19;p28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9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9"/>
          <p:cNvSpPr txBox="1"/>
          <p:nvPr>
            <p:ph idx="1" type="body"/>
          </p:nvPr>
        </p:nvSpPr>
        <p:spPr>
          <a:xfrm rot="5400000">
            <a:off x="4170426" y="-1482090"/>
            <a:ext cx="3766185" cy="10753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77" name="Google Shape;77;p39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9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9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0"/>
          <p:cNvSpPr txBox="1"/>
          <p:nvPr>
            <p:ph type="title"/>
          </p:nvPr>
        </p:nvSpPr>
        <p:spPr>
          <a:xfrm rot="5400000">
            <a:off x="7658100" y="1781175"/>
            <a:ext cx="48006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0"/>
          <p:cNvSpPr txBox="1"/>
          <p:nvPr>
            <p:ph idx="1" type="body"/>
          </p:nvPr>
        </p:nvSpPr>
        <p:spPr>
          <a:xfrm rot="5400000">
            <a:off x="1938338" y="-452437"/>
            <a:ext cx="5400675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83" name="Google Shape;83;p40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0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0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1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1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95" name="Google Shape;95;p31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31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1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9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2"/>
          <p:cNvSpPr txBox="1"/>
          <p:nvPr>
            <p:ph type="title"/>
          </p:nvPr>
        </p:nvSpPr>
        <p:spPr>
          <a:xfrm>
            <a:off x="603504" y="767419"/>
            <a:ext cx="10780776" cy="33558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Calibri"/>
              <a:buNone/>
              <a:defRPr b="0"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2"/>
          <p:cNvSpPr txBox="1"/>
          <p:nvPr>
            <p:ph idx="1" type="body"/>
          </p:nvPr>
        </p:nvSpPr>
        <p:spPr>
          <a:xfrm>
            <a:off x="667512" y="4204209"/>
            <a:ext cx="9226296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32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2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2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3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3"/>
          <p:cNvSpPr txBox="1"/>
          <p:nvPr>
            <p:ph idx="1" type="body"/>
          </p:nvPr>
        </p:nvSpPr>
        <p:spPr>
          <a:xfrm>
            <a:off x="676656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37" name="Google Shape;37;p33"/>
          <p:cNvSpPr txBox="1"/>
          <p:nvPr>
            <p:ph idx="2" type="body"/>
          </p:nvPr>
        </p:nvSpPr>
        <p:spPr>
          <a:xfrm>
            <a:off x="6011330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38" name="Google Shape;38;p33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3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3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4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4"/>
          <p:cNvSpPr txBox="1"/>
          <p:nvPr>
            <p:ph idx="1" type="body"/>
          </p:nvPr>
        </p:nvSpPr>
        <p:spPr>
          <a:xfrm>
            <a:off x="676656" y="2040467"/>
            <a:ext cx="4663440" cy="7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b="0" sz="2200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34"/>
          <p:cNvSpPr txBox="1"/>
          <p:nvPr>
            <p:ph idx="2" type="body"/>
          </p:nvPr>
        </p:nvSpPr>
        <p:spPr>
          <a:xfrm>
            <a:off x="676656" y="2753084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45" name="Google Shape;45;p34"/>
          <p:cNvSpPr txBox="1"/>
          <p:nvPr>
            <p:ph idx="3" type="body"/>
          </p:nvPr>
        </p:nvSpPr>
        <p:spPr>
          <a:xfrm>
            <a:off x="6007608" y="2038435"/>
            <a:ext cx="4663440" cy="7223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b="0" sz="2200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34"/>
          <p:cNvSpPr txBox="1"/>
          <p:nvPr>
            <p:ph idx="4" type="body"/>
          </p:nvPr>
        </p:nvSpPr>
        <p:spPr>
          <a:xfrm>
            <a:off x="6007608" y="2750990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47" name="Google Shape;47;p34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4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4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5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5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5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5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6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6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6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7"/>
          <p:cNvSpPr txBox="1"/>
          <p:nvPr>
            <p:ph type="title"/>
          </p:nvPr>
        </p:nvSpPr>
        <p:spPr>
          <a:xfrm>
            <a:off x="8261404" y="542282"/>
            <a:ext cx="33832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7"/>
          <p:cNvSpPr txBox="1"/>
          <p:nvPr>
            <p:ph idx="1" type="body"/>
          </p:nvPr>
        </p:nvSpPr>
        <p:spPr>
          <a:xfrm>
            <a:off x="762000" y="762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3200"/>
              <a:buChar char=" "/>
              <a:defRPr sz="3200"/>
            </a:lvl1pPr>
            <a:lvl2pPr indent="-4064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Char char=" "/>
              <a:defRPr sz="2800"/>
            </a:lvl2pPr>
            <a:lvl3pPr indent="-3810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3pPr>
            <a:lvl4pPr indent="-355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4pPr>
            <a:lvl5pPr indent="-355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5pPr>
            <a:lvl6pPr indent="-355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6pPr>
            <a:lvl7pPr indent="-355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7pPr>
            <a:lvl8pPr indent="-355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8pPr>
            <a:lvl9pPr indent="-355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9pPr>
          </a:lstStyle>
          <a:p/>
        </p:txBody>
      </p:sp>
      <p:sp>
        <p:nvSpPr>
          <p:cNvPr id="63" name="Google Shape;63;p37"/>
          <p:cNvSpPr txBox="1"/>
          <p:nvPr>
            <p:ph idx="2" type="body"/>
          </p:nvPr>
        </p:nvSpPr>
        <p:spPr>
          <a:xfrm>
            <a:off x="8275982" y="2511813"/>
            <a:ext cx="3398520" cy="312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libri"/>
              <a:buNone/>
              <a:defRPr sz="1800">
                <a:solidFill>
                  <a:srgbClr val="262626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4" name="Google Shape;64;p37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7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7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bg>
      <p:bgPr>
        <a:solidFill>
          <a:schemeClr val="accen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8"/>
          <p:cNvSpPr txBox="1"/>
          <p:nvPr>
            <p:ph type="title"/>
          </p:nvPr>
        </p:nvSpPr>
        <p:spPr>
          <a:xfrm>
            <a:off x="649224" y="5418667"/>
            <a:ext cx="10780776" cy="6132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  <a:defRPr b="0" sz="3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8"/>
          <p:cNvSpPr/>
          <p:nvPr>
            <p:ph idx="2" type="pic"/>
          </p:nvPr>
        </p:nvSpPr>
        <p:spPr>
          <a:xfrm>
            <a:off x="0" y="0"/>
            <a:ext cx="12192000" cy="5330952"/>
          </a:xfrm>
          <a:prstGeom prst="rect">
            <a:avLst/>
          </a:prstGeom>
          <a:solidFill>
            <a:srgbClr val="FCD6DE"/>
          </a:solidFill>
          <a:ln>
            <a:noFill/>
          </a:ln>
        </p:spPr>
      </p:sp>
      <p:sp>
        <p:nvSpPr>
          <p:cNvPr id="70" name="Google Shape;70;p38"/>
          <p:cNvSpPr txBox="1"/>
          <p:nvPr>
            <p:ph idx="1" type="body"/>
          </p:nvPr>
        </p:nvSpPr>
        <p:spPr>
          <a:xfrm>
            <a:off x="676656" y="5909735"/>
            <a:ext cx="9229344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solidFill>
                  <a:srgbClr val="262626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38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8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8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b="0" i="0" sz="5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7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b="0" i="0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b="0" i="0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 "/>
              <a:defRPr b="0" i="1" sz="20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7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0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b="0" i="0" sz="5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30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 "/>
              <a:defRPr b="0" i="0" sz="2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 "/>
              <a:defRPr b="0" i="0" sz="2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000"/>
              <a:buFont typeface="Arial"/>
              <a:buChar char=" "/>
              <a:defRPr b="0" i="1" sz="20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30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30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30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0"/>
              <a:buFont typeface="Arial"/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sah obrázku ohňostroj&#10;&#10;Popis byl vytvořen automaticky" id="102" name="Google Shape;102;p1"/>
          <p:cNvPicPr preferRelativeResize="0"/>
          <p:nvPr/>
        </p:nvPicPr>
        <p:blipFill rotWithShape="1">
          <a:blip r:embed="rId3">
            <a:alphaModFix amt="25000"/>
          </a:blip>
          <a:srcRect b="0" l="0" r="0" t="196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"/>
          <p:cNvSpPr txBox="1"/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33"/>
              <a:buFont typeface="Calibri"/>
              <a:buNone/>
            </a:pPr>
            <a:r>
              <a:rPr lang="cs-CZ" sz="7500">
                <a:latin typeface="Calibri"/>
                <a:ea typeface="Calibri"/>
                <a:cs typeface="Calibri"/>
                <a:sym typeface="Calibri"/>
              </a:rPr>
              <a:t>Psycholingvistika</a:t>
            </a:r>
            <a:endParaRPr sz="7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"/>
          <p:cNvSpPr txBox="1"/>
          <p:nvPr>
            <p:ph idx="1" type="subTitle"/>
          </p:nvPr>
        </p:nvSpPr>
        <p:spPr>
          <a:xfrm>
            <a:off x="603504" y="4441613"/>
            <a:ext cx="1078230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8"/>
              <a:buNone/>
            </a:pPr>
            <a:r>
              <a:rPr lang="cs-CZ"/>
              <a:t>Mentální lexikon:</a:t>
            </a:r>
            <a:endParaRPr/>
          </a:p>
          <a:p>
            <a:pPr indent="-4572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8"/>
              <a:buFont typeface="Calibri"/>
              <a:buChar char="-"/>
            </a:pPr>
            <a:r>
              <a:rPr lang="cs-CZ"/>
              <a:t>ukládání slov</a:t>
            </a:r>
            <a:endParaRPr/>
          </a:p>
          <a:p>
            <a:pPr indent="-4572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8"/>
              <a:buFont typeface="Calibri"/>
              <a:buChar char="-"/>
            </a:pPr>
            <a:r>
              <a:rPr lang="cs-CZ"/>
              <a:t>vyvolávání slov</a:t>
            </a:r>
            <a:endParaRPr/>
          </a:p>
          <a:p>
            <a:pPr indent="-4572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8"/>
              <a:buFont typeface="Calibri"/>
              <a:buChar char="-"/>
            </a:pPr>
            <a:r>
              <a:rPr lang="cs-CZ"/>
              <a:t>produkce řeči</a:t>
            </a:r>
            <a:endParaRPr/>
          </a:p>
          <a:p>
            <a:pPr indent="-4572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8108"/>
              <a:buFont typeface="Calibri"/>
              <a:buChar char="-"/>
            </a:pPr>
            <a:r>
              <a:rPr lang="cs-CZ"/>
              <a:t>percepce a porozumění řeči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7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cs-CZ"/>
              <a:t>Produkce a porozumění řeči – podrobněji </a:t>
            </a:r>
            <a:endParaRPr/>
          </a:p>
        </p:txBody>
      </p:sp>
      <p:sp>
        <p:nvSpPr>
          <p:cNvPr id="162" name="Google Shape;162;p47"/>
          <p:cNvSpPr txBox="1"/>
          <p:nvPr>
            <p:ph idx="1" type="body"/>
          </p:nvPr>
        </p:nvSpPr>
        <p:spPr>
          <a:xfrm>
            <a:off x="538246" y="2465605"/>
            <a:ext cx="11267700" cy="37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 sz="2400"/>
              <a:t>ALTMANN, Gerry T. Výstup na babylonskou věž: otázky jazyka, mysli a porozumění. Praha: Triáda, 2005. ISBN 80-861-3870-4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BORDAG: Modely řečové produkce v současné psycholingvistice. Slovo a slovesnost, 66, 180-193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FERNÁNDEZ, Eva M. – CAIRNS, Helen Smith. Základy psycholingvistiky. Praha: Karolinum, 2014. ISBN 978-80-246-2435-8. Kapitoly Posluchač: Percepce řeči a lexikální přístup, s. 155–184, Posluchač: Strukturní zpracování, s. 185–211.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KARLÍK, Petr – NEKULA, Marek – PLESKALOVÁ, Jana (eds.) Encyklopedický slovník češtiny. Praha: NLN, 2002, ISBN 80-7106484-x, hesla porozumění řeči; poruchy řeči; inference.</a:t>
            </a:r>
            <a:endParaRPr/>
          </a:p>
          <a:p>
            <a:pPr indent="-2286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řední schody a sloupy majestátní městské budovy" id="167" name="Google Shape;167;p25"/>
          <p:cNvPicPr preferRelativeResize="0"/>
          <p:nvPr/>
        </p:nvPicPr>
        <p:blipFill rotWithShape="1">
          <a:blip r:embed="rId3">
            <a:alphaModFix amt="15000"/>
          </a:blip>
          <a:srcRect b="1573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5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</a:pPr>
            <a:r>
              <a:rPr lang="cs-CZ">
                <a:solidFill>
                  <a:srgbClr val="FFFFFF"/>
                </a:solidFill>
              </a:rPr>
              <a:t>Literatura </a:t>
            </a:r>
            <a:endParaRPr/>
          </a:p>
        </p:txBody>
      </p:sp>
      <p:sp>
        <p:nvSpPr>
          <p:cNvPr id="169" name="Google Shape;169;p25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cs-CZ" sz="2400"/>
              <a:t>ALTMANN, Gerry T. Výstup na babylonskou věž: otázky jazyka, mysli a porozumění. Praha: Triáda, 2005. ISBN 80-861-3870-4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cs-CZ"/>
              <a:t>BORDAG: Modely řečové produkce v současné psycholingvistice. Slovo a slovesnost, 66, 180-193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FEFEFE"/>
              </a:buClr>
              <a:buSzPct val="108108"/>
              <a:buNone/>
            </a:pPr>
            <a:r>
              <a:rPr lang="cs-CZ"/>
              <a:t>FERNÁNDEZ, Eva M. – CAIRNS, Helen Smith. Základy psycholingvistiky. Praha: Karolinum, 2014. ISBN 978-80-246-2435-8. Kapitoly Posluchač: Percepce řeči a lexikální přístup, s. 155–184, Posluchač: Strukturní zpracování, s. 185–211.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FEFEFE"/>
              </a:buClr>
              <a:buSzPct val="108108"/>
              <a:buNone/>
            </a:pPr>
            <a:r>
              <a:rPr lang="cs-CZ"/>
              <a:t>KARLÍK, Petr – NEKULA, Marek – PLESKALOVÁ, Jana (eds.) Encyklopedický slovník češtiny. Praha: NLN, 2002, ISBN 80-7106484-x, hesla porozumění řeči; poruchy řeči; inference.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FEFEFE"/>
              </a:buClr>
              <a:buSzPct val="108108"/>
              <a:buNone/>
            </a:pPr>
            <a:r>
              <a:rPr lang="cs-CZ"/>
              <a:t>www.czechency.org (produkce řeči)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FEFEFE"/>
              </a:buClr>
              <a:buSzPct val="108108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Calibri"/>
              <a:buNone/>
            </a:pPr>
            <a:r>
              <a:rPr lang="cs-CZ"/>
              <a:t>Mentální lexikon</a:t>
            </a:r>
            <a:endParaRPr/>
          </a:p>
        </p:txBody>
      </p:sp>
      <p:sp>
        <p:nvSpPr>
          <p:cNvPr id="110" name="Google Shape;110;p16"/>
          <p:cNvSpPr txBox="1"/>
          <p:nvPr>
            <p:ph idx="1" type="subTitle"/>
          </p:nvPr>
        </p:nvSpPr>
        <p:spPr>
          <a:xfrm>
            <a:off x="603504" y="4441613"/>
            <a:ext cx="11134847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cs-CZ" sz="2800"/>
              <a:t>ALTMANN, Gerry T. Výstup na babylonskou věž: otázky jazyka, mysli a porozumění. Praha: Triáda, 2005. ISBN 80-861-3870-4, kapitoly Uspořádání slovníku, s. 67–77, Jak slova nakonec nacházíme, s. 78–98</a:t>
            </a:r>
            <a:endParaRPr/>
          </a:p>
          <a:p>
            <a:pPr indent="-3810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Robot" id="111" name="Google Shape;11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85005" y="1897624"/>
            <a:ext cx="1984751" cy="195907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1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cs-CZ" sz="5400"/>
              <a:t>Uspořádání slovníku</a:t>
            </a:r>
            <a:endParaRPr/>
          </a:p>
        </p:txBody>
      </p:sp>
      <p:sp>
        <p:nvSpPr>
          <p:cNvPr id="117" name="Google Shape;117;p41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143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None/>
            </a:pPr>
            <a:r>
              <a:rPr lang="cs-CZ"/>
              <a:t>???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657224" y="499533"/>
            <a:ext cx="11070178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cs-CZ"/>
              <a:t>Shrnutí: uspořádání mentálního lexikonu</a:t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719150" y="2365050"/>
            <a:ext cx="10753800" cy="40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sémantické pole (stůl, skříň)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koordinace (modrá, červená)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subordinace (barvy – červená)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páry (muž – žena, černý – bílý)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paradigma (červená, modrá...+ synonyma)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syntagma (krásná kniha, dítě spí)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GK (slovní druh a tvary)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zvuková blízkost (kulaťoučký, kraťoučký)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frekvence výskytu 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ct val="88235"/>
              <a:buChar char=" "/>
            </a:pPr>
            <a:r>
              <a:rPr lang="cs-CZ"/>
              <a:t>Některé cesty jsou více využívány a lze po nich rychleji postupovat. </a:t>
            </a:r>
            <a:endParaRPr/>
          </a:p>
          <a:p>
            <a:pPr indent="-2286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ct val="8823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2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37037"/>
              <a:buNone/>
            </a:pPr>
            <a:r>
              <a:rPr lang="cs-CZ"/>
              <a:t>Možná práce se žáky – vhodné činnosti pro aktivování těchto postupů a využití poznatků psycholingvistiky</a:t>
            </a:r>
            <a:endParaRPr/>
          </a:p>
        </p:txBody>
      </p:sp>
      <p:sp>
        <p:nvSpPr>
          <p:cNvPr id="131" name="Google Shape;131;p42"/>
          <p:cNvSpPr txBox="1"/>
          <p:nvPr>
            <p:ph idx="1" type="body"/>
          </p:nvPr>
        </p:nvSpPr>
        <p:spPr>
          <a:xfrm>
            <a:off x="719137" y="2592282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sémantické pole (stůl, skříň)</a:t>
            </a:r>
            <a:endParaRPr/>
          </a:p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koordinace (modrá, červená)</a:t>
            </a:r>
            <a:endParaRPr/>
          </a:p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subordinace (barvy – červená)</a:t>
            </a:r>
            <a:endParaRPr/>
          </a:p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páry (muž – žena, černý – bílý)</a:t>
            </a:r>
            <a:endParaRPr/>
          </a:p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paradigma (červená, modrá...+ synonyma)</a:t>
            </a:r>
            <a:endParaRPr/>
          </a:p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syntagma (krásná kniha, dítě spí)</a:t>
            </a:r>
            <a:endParaRPr/>
          </a:p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GK (slovní druh a tvary)</a:t>
            </a:r>
            <a:endParaRPr/>
          </a:p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zvuková blízkost (kulaťoučký, kraťoučký)</a:t>
            </a:r>
            <a:endParaRPr/>
          </a:p>
          <a:p>
            <a:pPr indent="-342899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Arial"/>
              <a:buChar char="•"/>
            </a:pPr>
            <a:r>
              <a:rPr lang="cs-CZ"/>
              <a:t> frekvence výskytu </a:t>
            </a:r>
            <a:endParaRPr/>
          </a:p>
          <a:p>
            <a:pPr indent="-2286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ct val="81081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3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cs-CZ"/>
              <a:t>Produkce řeči</a:t>
            </a:r>
            <a:endParaRPr/>
          </a:p>
        </p:txBody>
      </p:sp>
      <p:sp>
        <p:nvSpPr>
          <p:cNvPr id="138" name="Google Shape;138;p43"/>
          <p:cNvSpPr txBox="1"/>
          <p:nvPr>
            <p:ph idx="1" type="body"/>
          </p:nvPr>
        </p:nvSpPr>
        <p:spPr>
          <a:xfrm>
            <a:off x="501446" y="2011680"/>
            <a:ext cx="11267768" cy="4346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soubor dílčích psychických procesů v mysli mluvčího, které se podílejí na produkci řeči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složky situační, kognitivní, jazykové i motorické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mnoho modelů, nejsou jednotné, rozdíly se týkají zejména součinnosti dílčích procesů (např. Altmann, 2005; Bordag, 2005)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složitý proces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Fáze: </a:t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konceptualizace</a:t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formulace</a:t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Artikulace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složitý proces</a:t>
            </a:r>
            <a:endParaRPr/>
          </a:p>
          <a:p>
            <a:pPr indent="-2286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t/>
            </a:r>
            <a:endParaRPr/>
          </a:p>
          <a:p>
            <a:pPr indent="-2286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4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cs-CZ"/>
              <a:t>Porozumění řeči</a:t>
            </a:r>
            <a:endParaRPr/>
          </a:p>
        </p:txBody>
      </p:sp>
      <p:sp>
        <p:nvSpPr>
          <p:cNvPr id="144" name="Google Shape;144;p44"/>
          <p:cNvSpPr txBox="1"/>
          <p:nvPr>
            <p:ph idx="1" type="body"/>
          </p:nvPr>
        </p:nvSpPr>
        <p:spPr>
          <a:xfrm>
            <a:off x="501450" y="2011674"/>
            <a:ext cx="11267700" cy="43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1143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None/>
            </a:pPr>
            <a:r>
              <a:rPr lang="cs-CZ"/>
              <a:t>sluchový / zrakový vjem soubor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→ soubor </a:t>
            </a:r>
            <a:r>
              <a:rPr lang="cs-CZ"/>
              <a:t>dílčích psychických procesů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→ pochopení významu / pochopení záměru mluvčího</a:t>
            </a:r>
            <a:endParaRPr/>
          </a:p>
          <a:p>
            <a:pPr indent="-352985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opět nejednotné teorie, zejména v otázce aktivity recipienta nebo v tom, zda procesy probíhají najednou či po sobě (viz předchozí seminář )</a:t>
            </a:r>
            <a:endParaRPr/>
          </a:p>
          <a:p>
            <a:pPr indent="-352985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expektace: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52985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předběžné očekávání, aktivuje v mysli znalosti i jazykové prostředky, ovlivňuje, jak sdělení vnímáme (např. reklama x studie x vyprávění známého)</a:t>
            </a:r>
            <a:endParaRPr/>
          </a:p>
          <a:p>
            <a:pPr indent="-352985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podílí se i na udržování stereotypů, předsudků atd.</a:t>
            </a:r>
            <a:endParaRPr/>
          </a:p>
          <a:p>
            <a:pPr indent="-352985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znalosti (a mentální slovník jako jejich součást) jsou vysoce organizovaným souborem nervových buněk navzájem propojených do složitých formací (nervových okruhů)</a:t>
            </a:r>
            <a:endParaRPr/>
          </a:p>
          <a:p>
            <a:pPr indent="-352985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sluchový n. zrakový vjem při příjmu řečového signálu vyvolá aktivaci celé soustavy nervových okruhů, tedy nejen daného slova, ale všech slov, která jsou s ním spojena</a:t>
            </a:r>
            <a:endParaRPr/>
          </a:p>
          <a:p>
            <a:pPr indent="-2286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ct val="88235"/>
              <a:buFont typeface="Calibri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5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cs-CZ"/>
              <a:t>Porozumění řeči</a:t>
            </a:r>
            <a:endParaRPr/>
          </a:p>
        </p:txBody>
      </p:sp>
      <p:sp>
        <p:nvSpPr>
          <p:cNvPr id="150" name="Google Shape;150;p45"/>
          <p:cNvSpPr txBox="1"/>
          <p:nvPr>
            <p:ph idx="1" type="body"/>
          </p:nvPr>
        </p:nvSpPr>
        <p:spPr>
          <a:xfrm>
            <a:off x="501446" y="2011680"/>
            <a:ext cx="11267768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/>
              <a:t>ve dvou etapách: </a:t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/>
              <a:t>první: aktivace mnoha slov přicházejících v úvahu</a:t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/>
              <a:t>druhá: vybrání správného slova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recipient je schopen slovo identifikovat, pokud se jeho zvuková forma dostatečně liší od jiných slov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k procesu rozpoznávání slova začne docházet v mysli recipienta dříve, než ho mluvčí dořekl; na základě vlastní řečové zkušenosti si to snadno představíme např. u slova s vysokou frekvencí (okno, kniha) n. u delšího slova, které nemá konkurenci (např. pronásledovat n. klokanice)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b="1" lang="cs-CZ">
                <a:latin typeface="Calibri"/>
                <a:ea typeface="Calibri"/>
                <a:cs typeface="Calibri"/>
                <a:sym typeface="Calibri"/>
              </a:rPr>
              <a:t>mnohoznačná slova: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slyší‑li recipient slovo autor, aktivují se v jeho mysli také slova auto a autorita (blízká pouze formálně, nikoli významově), a teprve pokračování výpovědi (např. autor povídky) na základě kontextu vyřadí z konkurence další dvě slova</a:t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ct val="88235"/>
              <a:buFont typeface="Calibri"/>
              <a:buChar char="-"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na rozpoznávání slova se tedy podílí vstupní informace (input), kontext i frekvence slova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6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cs-CZ"/>
              <a:t>Porozumění řeči</a:t>
            </a:r>
            <a:endParaRPr/>
          </a:p>
        </p:txBody>
      </p:sp>
      <p:sp>
        <p:nvSpPr>
          <p:cNvPr id="156" name="Google Shape;156;p46"/>
          <p:cNvSpPr txBox="1"/>
          <p:nvPr>
            <p:ph idx="1" type="body"/>
          </p:nvPr>
        </p:nvSpPr>
        <p:spPr>
          <a:xfrm>
            <a:off x="501446" y="2011680"/>
            <a:ext cx="11267768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Jaký mohou mít zjištěné informace na proces (jazykového) učení v souvislosti s:</a:t>
            </a:r>
            <a:endParaRPr/>
          </a:p>
          <a:p>
            <a:pPr indent="-2286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t/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čtením? </a:t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větným rozborem? </a:t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bilingvismem?</a:t>
            </a:r>
            <a:endParaRPr/>
          </a:p>
          <a:p>
            <a:pPr indent="-342900" lvl="1" marL="9144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dyslexií?</a:t>
            </a:r>
            <a:endParaRPr/>
          </a:p>
          <a:p>
            <a:pPr indent="-2286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cs-CZ"/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Metropole">
  <a:themeElements>
    <a:clrScheme name="Metropole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etropole">
  <a:themeElements>
    <a:clrScheme name="Metropole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2024-02-18T16:20:06Z</dcterms:created>
  <dc:creator>Zuzana Wildová</dc:creator>
</cp:coreProperties>
</file>