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7" r:id="rId8"/>
    <p:sldId id="268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61845-9D02-4DF5-82B8-5452FEB8560B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3483A-D66F-4542-92DE-ACC1D8E6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483A-D66F-4542-92DE-ACC1D8E664A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658B-E59F-46A3-8872-22B8DA32AFCD}" type="datetimeFigureOut">
              <a:rPr lang="cs-CZ" smtClean="0"/>
              <a:pPr/>
              <a:t>17.01.2020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EB113-1D88-40B0-A350-AFF32561963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This knowledge gained from the artwork can be achieved only be a genuine aesthetic experience of the artwork</a:t>
            </a:r>
          </a:p>
          <a:p>
            <a:r>
              <a:rPr lang="en-GB" dirty="0" smtClean="0"/>
              <a:t>The aesthetic experience is an experience of </a:t>
            </a:r>
            <a:r>
              <a:rPr lang="en-GB" dirty="0" smtClean="0"/>
              <a:t>happiness </a:t>
            </a:r>
            <a:r>
              <a:rPr lang="en-GB" dirty="0" smtClean="0"/>
              <a:t>and pleasure on the one hand, but makes us aware of the suffering and of the coercive character of social reality on the other</a:t>
            </a:r>
          </a:p>
          <a:p>
            <a:r>
              <a:rPr lang="en-GB" dirty="0" smtClean="0"/>
              <a:t>Art is an expression of suffering and gives voice to the victims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truth of art is this ability of artworks to disclose, oppose and challenge the social reality and by extension, rationality as its determining principle 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Art reveals the true character of social reality in virtue of its unique principle of organization and at the same time points to a better, reconciled, state of society</a:t>
            </a:r>
          </a:p>
          <a:p>
            <a:r>
              <a:rPr lang="en-GB" dirty="0" smtClean="0"/>
              <a:t>Art is based on a nonviolent synthesis enabling the preservation of the particulars, the heterogeneous and the resulting antagonisms – thus, art is able to express what has been </a:t>
            </a:r>
            <a:r>
              <a:rPr lang="en-GB" dirty="0" err="1" smtClean="0"/>
              <a:t>suppres</a:t>
            </a:r>
            <a:r>
              <a:rPr lang="cs-CZ" dirty="0" smtClean="0"/>
              <a:t>s</a:t>
            </a:r>
            <a:r>
              <a:rPr lang="en-GB" dirty="0" err="1" smtClean="0"/>
              <a:t>ed</a:t>
            </a:r>
            <a:r>
              <a:rPr lang="en-GB" dirty="0" smtClean="0"/>
              <a:t>, muted or destroyed in social reality, mainly nature, mimesis or the non-identical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Art is inherently opposed to the principle of (instrumental) rationality, i.e. the tendency to categorize and subordinate the particulars under a general, pre-constituted, concept, in consequence forcing unity to </a:t>
            </a:r>
            <a:r>
              <a:rPr lang="en-GB" dirty="0" err="1" smtClean="0"/>
              <a:t>nonidentical</a:t>
            </a:r>
            <a:r>
              <a:rPr lang="en-GB" dirty="0" smtClean="0"/>
              <a:t> phenomena and excluding their complexity </a:t>
            </a:r>
          </a:p>
          <a:p>
            <a:r>
              <a:rPr lang="en-GB" dirty="0" smtClean="0"/>
              <a:t>Rationality is pervaded by power, by the atrophied need for self-preservation, by instrumentality, utility and economical principles, mainly the exchange principle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genuine task of reason is to realize ideals of freedom, justice, equality; to enable every individual to life a good life; to lessen the suffering =&gt; this seems unlikely in current social conditions of late capitalism due to the all-pervasive reification of human </a:t>
            </a:r>
            <a:r>
              <a:rPr lang="en-GB" dirty="0" smtClean="0"/>
              <a:t>consciousness, </a:t>
            </a:r>
            <a:r>
              <a:rPr lang="en-GB" dirty="0" smtClean="0"/>
              <a:t>dominance of an </a:t>
            </a:r>
            <a:r>
              <a:rPr lang="en-GB" dirty="0" err="1" smtClean="0"/>
              <a:t>artificia</a:t>
            </a:r>
            <a:r>
              <a:rPr lang="cs-CZ" dirty="0" smtClean="0"/>
              <a:t>l</a:t>
            </a:r>
            <a:r>
              <a:rPr lang="en-GB" dirty="0" err="1" smtClean="0"/>
              <a:t>ly</a:t>
            </a:r>
            <a:r>
              <a:rPr lang="en-GB" dirty="0" smtClean="0"/>
              <a:t> </a:t>
            </a:r>
            <a:r>
              <a:rPr lang="en-GB" dirty="0" smtClean="0"/>
              <a:t>manufactured needs and desires, utilitarian and manipulative attitude towards objects as well as other subjects and the repression of the inner nature and individuality of each person 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Art is resistant and simultaneously able to express the problems of social reality and rationality as its </a:t>
            </a:r>
            <a:r>
              <a:rPr lang="en-GB" dirty="0" smtClean="0"/>
              <a:t>determining principle</a:t>
            </a:r>
            <a:endParaRPr lang="en-GB" dirty="0" smtClean="0"/>
          </a:p>
          <a:p>
            <a:r>
              <a:rPr lang="en-GB" dirty="0" smtClean="0"/>
              <a:t>Artworks are based on a non-violent aesthetic synthesis placing them in a direct and polemical opposition to the social organization</a:t>
            </a:r>
          </a:p>
          <a:p>
            <a:r>
              <a:rPr lang="en-GB" dirty="0" smtClean="0"/>
              <a:t>The aesthetic synthesis achieves a meaningful whole without subordination of the particular elements, yet every concrete element is determined by the resulting whole </a:t>
            </a:r>
          </a:p>
          <a:p>
            <a:r>
              <a:rPr lang="en-GB" dirty="0" smtClean="0"/>
              <a:t>The aesthetic synthesis emerges from the elements of a given artwork, it is not a rule or order placed on artworks externally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aesthetic synthesis is not harmonious, it reveals contrasts, tensions and antagonisms amongst the elements </a:t>
            </a:r>
          </a:p>
          <a:p>
            <a:r>
              <a:rPr lang="en-GB" dirty="0" smtClean="0"/>
              <a:t>Thus, the aesthetic synthesis is always unstable, precarious, dynamic – the artwork is a force field </a:t>
            </a:r>
          </a:p>
          <a:p>
            <a:r>
              <a:rPr lang="en-GB" dirty="0" smtClean="0"/>
              <a:t>The aesthetic synthesis is a peculiar, non-violent, </a:t>
            </a:r>
            <a:r>
              <a:rPr lang="en-GB" dirty="0" smtClean="0"/>
              <a:t>non-</a:t>
            </a:r>
            <a:r>
              <a:rPr lang="en-GB" dirty="0" err="1" smtClean="0"/>
              <a:t>suppres</a:t>
            </a:r>
            <a:r>
              <a:rPr lang="cs-CZ" dirty="0" smtClean="0"/>
              <a:t>s</a:t>
            </a:r>
            <a:r>
              <a:rPr lang="en-GB" dirty="0" err="1" smtClean="0"/>
              <a:t>ive</a:t>
            </a:r>
            <a:r>
              <a:rPr lang="en-GB" dirty="0" smtClean="0"/>
              <a:t> </a:t>
            </a:r>
            <a:r>
              <a:rPr lang="en-GB" dirty="0" smtClean="0"/>
              <a:t>form of the relation of the whole and the particular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Art is thus able to express „ that very wealth of existent which is otherwise cut off by the logic of judgement“ – most importantly nature and mimesis</a:t>
            </a:r>
          </a:p>
          <a:p>
            <a:r>
              <a:rPr lang="en-GB" dirty="0" smtClean="0"/>
              <a:t>Mimesis is a historical category, taking on different functions and features at different points in the history of its development (interaction with one‘s environment, intermeshed with manipulation in magic, repudiated by rationality)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Mimesis, or mimetic behaviour, in art signifies the </a:t>
            </a:r>
            <a:r>
              <a:rPr lang="en-GB" dirty="0" smtClean="0"/>
              <a:t>open</a:t>
            </a:r>
            <a:r>
              <a:rPr lang="cs-CZ" dirty="0" smtClean="0"/>
              <a:t>n</a:t>
            </a:r>
            <a:r>
              <a:rPr lang="en-GB" dirty="0" err="1" smtClean="0"/>
              <a:t>ess</a:t>
            </a:r>
            <a:r>
              <a:rPr lang="en-GB" dirty="0" smtClean="0"/>
              <a:t> </a:t>
            </a:r>
            <a:r>
              <a:rPr lang="en-GB" dirty="0" smtClean="0"/>
              <a:t>towards the particular and the freedom to the object, the imitation of that which is external to </a:t>
            </a:r>
            <a:r>
              <a:rPr lang="en-GB" dirty="0" smtClean="0"/>
              <a:t>consciousness</a:t>
            </a:r>
            <a:endParaRPr lang="en-GB" dirty="0" smtClean="0"/>
          </a:p>
          <a:p>
            <a:r>
              <a:rPr lang="en-GB" dirty="0" smtClean="0"/>
              <a:t>Nature captured in the artwork is not nature as an object to be manipulated and </a:t>
            </a:r>
            <a:r>
              <a:rPr lang="en-GB" dirty="0" smtClean="0"/>
              <a:t>scientifically </a:t>
            </a:r>
            <a:r>
              <a:rPr lang="en-GB" dirty="0" smtClean="0"/>
              <a:t>categorized </a:t>
            </a:r>
          </a:p>
          <a:p>
            <a:r>
              <a:rPr lang="en-GB" dirty="0" smtClean="0"/>
              <a:t>It is nature as indeterminate, ephemeral, distant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 the basis of the aesthetic synthesis the artwork discloses the true nature of reality, i.e. its </a:t>
            </a:r>
            <a:r>
              <a:rPr lang="en-GB" dirty="0" err="1" smtClean="0"/>
              <a:t>oppres</a:t>
            </a:r>
            <a:r>
              <a:rPr lang="cs-CZ" dirty="0" smtClean="0"/>
              <a:t>s</a:t>
            </a:r>
            <a:r>
              <a:rPr lang="en-GB" dirty="0" err="1" smtClean="0"/>
              <a:t>ive</a:t>
            </a:r>
            <a:r>
              <a:rPr lang="en-GB" dirty="0" smtClean="0"/>
              <a:t> and false character</a:t>
            </a:r>
          </a:p>
          <a:p>
            <a:r>
              <a:rPr lang="en-GB" dirty="0" smtClean="0"/>
              <a:t>Simultaneously, the artwork is an embodiment of reconciliation, i.e. non-violent relation of rationality and mimesis, and as such transcends the current, unsatisfying, social conditions and represents a glimpse of hope </a:t>
            </a:r>
          </a:p>
          <a:p>
            <a:r>
              <a:rPr lang="en-GB" dirty="0" smtClean="0"/>
              <a:t>Hence, the artwork (and the aesthetic synthesis) is always critical and at the same time utopian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676</Words>
  <Application>Microsoft Office PowerPoint</Application>
  <PresentationFormat>Předvádění na obrazovce (4:3)</PresentationFormat>
  <Paragraphs>27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ADORNO: ART AND SOCIETY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16</cp:revision>
  <dcterms:created xsi:type="dcterms:W3CDTF">2020-01-14T16:08:14Z</dcterms:created>
  <dcterms:modified xsi:type="dcterms:W3CDTF">2020-01-17T15:09:12Z</dcterms:modified>
</cp:coreProperties>
</file>