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06" r:id="rId2"/>
    <p:sldId id="257" r:id="rId3"/>
    <p:sldId id="359" r:id="rId4"/>
    <p:sldId id="329" r:id="rId5"/>
    <p:sldId id="330" r:id="rId6"/>
    <p:sldId id="331" r:id="rId7"/>
    <p:sldId id="332" r:id="rId8"/>
    <p:sldId id="360" r:id="rId9"/>
    <p:sldId id="324" r:id="rId10"/>
    <p:sldId id="333" r:id="rId11"/>
    <p:sldId id="334" r:id="rId12"/>
    <p:sldId id="361" r:id="rId13"/>
    <p:sldId id="362" r:id="rId14"/>
    <p:sldId id="363" r:id="rId15"/>
    <p:sldId id="364" r:id="rId16"/>
    <p:sldId id="365" r:id="rId17"/>
    <p:sldId id="367" r:id="rId18"/>
    <p:sldId id="356" r:id="rId19"/>
    <p:sldId id="357" r:id="rId20"/>
    <p:sldId id="358" r:id="rId21"/>
    <p:sldId id="366" r:id="rId22"/>
    <p:sldId id="265" r:id="rId23"/>
    <p:sldId id="369" r:id="rId24"/>
    <p:sldId id="266" r:id="rId25"/>
    <p:sldId id="263" r:id="rId26"/>
    <p:sldId id="264" r:id="rId27"/>
    <p:sldId id="267" r:id="rId28"/>
    <p:sldId id="268" r:id="rId29"/>
    <p:sldId id="370" r:id="rId30"/>
    <p:sldId id="371" r:id="rId31"/>
    <p:sldId id="269" r:id="rId32"/>
    <p:sldId id="270" r:id="rId33"/>
    <p:sldId id="368" r:id="rId3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13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основе на заднеязычный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таких случаях получаем образования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Бузулук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бузулукчане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Илек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илекчане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Хилок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хилокчане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Тупик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тупикчане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Гремиха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гремихчане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катангчане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Интерфикс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помогает избавлению от чередований на морфемном шве также и в производных других типов.» (там же, с. 30-31,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«Интерфикс» здесь не употребляется в обычном значении аффикса между двумя корнями </a:t>
            </a:r>
          </a:p>
        </p:txBody>
      </p:sp>
    </p:spTree>
    <p:extLst>
      <p:ext uri="{BB962C8B-B14F-4D97-AF65-F5344CB8AC3E}">
        <p14:creationId xmlns:p14="http://schemas.microsoft.com/office/powerpoint/2010/main" val="205372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деривации прилагательных: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современном языке расширяются возможности образования относительных прилагательных от основ субстантивированных прилагательных. Это явление объясняется потребностями общественной номинации и распространяется преимущественно в словопроизводстве от топонимов.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Ягодное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ягоднинец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свободнинец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Изобильное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изобильнинец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50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5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суффиксов иностранного происхождения											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кругу прилагательных, производимых от иноязычных основ, наблюдается интересное явление, сущность которого заключается в устранении из структуры производного слова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асемантических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прокладок – интерфиксов (по происхождению являющихся иноязычными суффиксами или конечными частями иноязычной основы), заключенных между основой и русским словообразовательным суффиксом.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языка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- 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было характерно производство новых прилагательных</a:t>
            </a:r>
          </a:p>
        </p:txBody>
      </p:sp>
    </p:spTree>
    <p:extLst>
      <p:ext uri="{BB962C8B-B14F-4D97-AF65-F5344CB8AC3E}">
        <p14:creationId xmlns:p14="http://schemas.microsoft.com/office/powerpoint/2010/main" val="320442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основ заимствованных прилагательных, в результате чего в русском языке создавались элементы, представляющие собой сплав русского и иноязычного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уальн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абельн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современном языке производство многих прилагательных идет как бы вновь: от основ существительных с помощью простых русских суффиксов. При этом оказывается несущественным, что многие из прилагательных с простыми суффиксами в русской речи известны давно в ряде случаев ранее, чем прилагательные с производными суффиксами. В нормированном литературном языке середины – конца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они были вытеснены своими конкурентами, ближе стоящими к иностранному образцу.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905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сфера действия изучаемой тенденции – терминологическая лексика.»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56-57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играла кодификация: «Для терминологии характерен процесс сознательной замены прилагательных с интерфиксами прилагательными без интерфиксов. Такие рекомендации производит Комитет технической терминологии АН СССР.»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азимутные звезды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азимутальные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секторная скорость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секториальная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«Нередко вновь создаваемый термин производится с помощью простого суффикса, тогда как однокоренное общелитературное прилагательное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22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интерфикс: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комфортабельный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суммовой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спортивной терминологии: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зонная защита, зонный прессинг, зонное блокирование, зонный заслон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танцевые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цикловые тренировки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центровая тройка, центровой игрок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частично тут наверно произошло влияние разных языков, ср. «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sideboards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pressing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0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в лингвистике: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структурный – структуральный, контекстный – контекстовый – контекстуальный, диахронный – диахронический, морфемный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морфематический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58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появляются семантические различия между двумя словообразовательно разными словами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«Другая сфера распространения изучаемой тенденции – живая разговорная речь.»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– процессуальный, планетный – планетарный,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экваторный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экваториальный</a:t>
            </a:r>
          </a:p>
        </p:txBody>
      </p:sp>
    </p:spTree>
    <p:extLst>
      <p:ext uri="{BB962C8B-B14F-4D97-AF65-F5344CB8AC3E}">
        <p14:creationId xmlns:p14="http://schemas.microsoft.com/office/powerpoint/2010/main" val="698561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Усиление продуктивности существительных с суффиксами </a:t>
            </a:r>
            <a:r>
              <a:rPr lang="cs-CZ" sz="2800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ация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ние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ость,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ка,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тель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 err="1">
                <a:latin typeface="Times New Roman"/>
                <a:cs typeface="Times New Roman"/>
              </a:rPr>
              <a:t>щик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т. д.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i="1" dirty="0">
                <a:latin typeface="Times New Roman"/>
                <a:cs typeface="Times New Roman"/>
              </a:rPr>
              <a:t>тракторизация, </a:t>
            </a:r>
            <a:r>
              <a:rPr lang="ru-RU" sz="2800" i="1" dirty="0" err="1">
                <a:latin typeface="Times New Roman"/>
                <a:cs typeface="Times New Roman"/>
              </a:rPr>
              <a:t>бассейнизация</a:t>
            </a:r>
            <a:r>
              <a:rPr lang="ru-RU" sz="2800" i="1" dirty="0">
                <a:latin typeface="Times New Roman"/>
                <a:cs typeface="Times New Roman"/>
              </a:rPr>
              <a:t>, контейнеризация</a:t>
            </a:r>
            <a:endParaRPr lang="cs-CZ" sz="2800" i="1" dirty="0">
              <a:latin typeface="Times New Roman"/>
              <a:cs typeface="Times New Roman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Префиксальные существительные с приставками </a:t>
            </a:r>
            <a:r>
              <a:rPr lang="ru-RU" sz="2800" i="1" dirty="0">
                <a:latin typeface="Times New Roman"/>
                <a:cs typeface="Times New Roman"/>
              </a:rPr>
              <a:t>анти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архи</a:t>
            </a:r>
            <a:r>
              <a:rPr lang="cs-CZ" sz="2800" i="1" dirty="0">
                <a:latin typeface="Times New Roman"/>
                <a:cs typeface="Times New Roman"/>
              </a:rPr>
              <a:t>-</a:t>
            </a:r>
            <a:r>
              <a:rPr lang="ru-RU" sz="2800" i="1" dirty="0">
                <a:latin typeface="Times New Roman"/>
                <a:cs typeface="Times New Roman"/>
              </a:rPr>
              <a:t>, супер</a:t>
            </a:r>
            <a:r>
              <a:rPr lang="cs-CZ" sz="2800" dirty="0">
                <a:latin typeface="Times New Roman"/>
                <a:cs typeface="Times New Roman"/>
              </a:rPr>
              <a:t>-, </a:t>
            </a:r>
            <a:r>
              <a:rPr lang="ru-RU" sz="2800" dirty="0">
                <a:latin typeface="Times New Roman"/>
                <a:cs typeface="Times New Roman"/>
              </a:rPr>
              <a:t>но и </a:t>
            </a:r>
            <a:r>
              <a:rPr lang="ru-RU" sz="2800" i="1" dirty="0">
                <a:latin typeface="Times New Roman"/>
                <a:cs typeface="Times New Roman"/>
              </a:rPr>
              <a:t>сверх</a:t>
            </a:r>
            <a:r>
              <a:rPr lang="cs-CZ" sz="2800" dirty="0">
                <a:latin typeface="Times New Roman"/>
                <a:cs typeface="Times New Roman"/>
              </a:rPr>
              <a:t>- (</a:t>
            </a:r>
            <a:r>
              <a:rPr lang="ru-RU" sz="2800" i="1" dirty="0" err="1">
                <a:latin typeface="Times New Roman"/>
                <a:cs typeface="Times New Roman"/>
              </a:rPr>
              <a:t>сверхоптимизм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сверхгерой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cs-CZ" sz="2800" dirty="0">
                <a:latin typeface="Times New Roman"/>
                <a:cs typeface="Times New Roman"/>
              </a:rPr>
              <a:t>atd.)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круга основ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производящие определенные типы относительных прилагательных: </a:t>
            </a:r>
            <a:r>
              <a:rPr lang="ru-RU" sz="2800" i="1" dirty="0">
                <a:latin typeface="Times New Roman"/>
                <a:cs typeface="Times New Roman"/>
              </a:rPr>
              <a:t>жидкость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жидкостный, широта –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ru-RU" sz="2800" i="1" dirty="0">
                <a:latin typeface="Times New Roman"/>
                <a:cs typeface="Times New Roman"/>
              </a:rPr>
              <a:t>широтный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0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Аббревиации: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нового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словообразовательного способа – явление в истории любого языка исключительно редкое. Но именно это редчайшее нововведение связано с развитием русского литературного языка революционных лет. Аббревиация из технического приема, скромно и безвестно существовавшего на окраинах литературной речи, превратилась в активнейший словообразовательный способ.»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явления находятся, однако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значительное число графических сокращений возникает в конце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в области собственных названий политических партий</a:t>
            </a:r>
          </a:p>
        </p:txBody>
      </p:sp>
    </p:spTree>
    <p:extLst>
      <p:ext uri="{BB962C8B-B14F-4D97-AF65-F5344CB8AC3E}">
        <p14:creationId xmlns:p14="http://schemas.microsoft.com/office/powerpoint/2010/main" val="2958024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аббревиатурные названия промышленных объединений, возникавших 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РОПИТ – Российское общество пароходства и торговли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ЮРОТАТ – Южнорусское общество торговли аптекарскими товарами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Лензото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Ленское золотопромышленное товарищество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проч.» (РЯСО 2, с. 66-67)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Последнее – сокращение по слогам, существовавшее уже с 50-х гг.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можно наблюдать сокращения в роли мотивирующего слова в словообразовательных процессах: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кадетская газета, польские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пэпээсовцы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роль играет первая мировая война:</a:t>
            </a:r>
          </a:p>
        </p:txBody>
      </p:sp>
    </p:spTree>
    <p:extLst>
      <p:ext uri="{BB962C8B-B14F-4D97-AF65-F5344CB8AC3E}">
        <p14:creationId xmlns:p14="http://schemas.microsoft.com/office/powerpoint/2010/main" val="258393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Словообразование: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актуальных тенденциях в словообразовании писали Панов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еще в работе «Русский язык и советское общество» в 1968 г.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тут показывали разные интересные тенденции: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Ослабление чередований на морфемных швах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«1.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обозначающие жителей, производимые от географических названий с основой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таганрожцы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 err="1">
                <a:latin typeface="Times New Roman"/>
                <a:cs typeface="Times New Roman"/>
              </a:rPr>
              <a:t>устюгцы</a:t>
            </a:r>
            <a:r>
              <a:rPr lang="ru-RU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владивостокцы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«Уже в 1915 г. подписан приказ главного командования, вводивший (а в некоторых случаях – узаконивший) сокращенные названия армий, должностей, высших воинских званий «для телеграфного использования»: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Кавармия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(Кавказская армия),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главкоюз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(главнокомандующий Юго-Западным фронтом),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наштасев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(начальник штаба Северного фронта) и др. Следовательно, были введены в обращение, помимо собственных,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нари-цательные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сокращенные названия: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наштаюз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главко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-сев,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дегенверх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(дежурный генерал при штабе верхов-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главнокомандующего)  и т. д. Впервые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аббре-виации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начиналось сознательное формирование рядов аналогично образованных слов, включающих повторяющиеся элементы.»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же, с. 69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45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типы сокращений стали после революции сильно продуктивными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77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аспекты развития русского языка: динамика и устойчивость, тенденция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(?), интернационализация(?) 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Панов констатирует усиление агглютинативности</a:t>
            </a:r>
            <a:r>
              <a:rPr lang="de-DE" sz="2800" dirty="0">
                <a:latin typeface="Times New Roman"/>
                <a:cs typeface="Times New Roman"/>
              </a:rPr>
              <a:t>: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«Наиболее общей тенденцией развития современной словообразовательной системы, которая обнаруживается во многих частных процессах, является рост агглютинативных черт в семантике и структуре производного слова. (…) Агглютинативность понимается как свойство, противоположное фузии. В семантике производного слова она обнаруживается во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193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/>
                <a:cs typeface="Times New Roman"/>
              </a:rPr>
              <a:t>взаимооднозначном</a:t>
            </a:r>
            <a:r>
              <a:rPr lang="ru-RU" sz="2800" dirty="0">
                <a:latin typeface="Times New Roman"/>
                <a:cs typeface="Times New Roman"/>
              </a:rPr>
              <a:t> соответствии между означаемым и означающим, в «отдельности подачи элементов информации в составе словоформы» (Реформатский), в структуре производного слова –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в свободном «склеивании» морфем, отсутствии явлений морфологического </a:t>
            </a:r>
            <a:r>
              <a:rPr lang="ru-RU" sz="2800" dirty="0" err="1">
                <a:latin typeface="Times New Roman"/>
                <a:cs typeface="Times New Roman"/>
              </a:rPr>
              <a:t>взаимоприспособления</a:t>
            </a:r>
            <a:r>
              <a:rPr lang="ru-RU" sz="2800" dirty="0">
                <a:latin typeface="Times New Roman"/>
                <a:cs typeface="Times New Roman"/>
              </a:rPr>
              <a:t> морфем при их соединении.»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РЯСО 2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с.</a:t>
            </a:r>
            <a:r>
              <a:rPr lang="cs-CZ" sz="2800" dirty="0">
                <a:latin typeface="Times New Roman"/>
                <a:cs typeface="Times New Roman"/>
              </a:rPr>
              <a:t>11</a:t>
            </a:r>
            <a:r>
              <a:rPr lang="ru-RU" sz="2800" dirty="0">
                <a:latin typeface="Times New Roman"/>
                <a:cs typeface="Times New Roman"/>
              </a:rPr>
              <a:t>-12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8655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3293" y="268099"/>
            <a:ext cx="8417688" cy="623751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Иными словами, растет отношение 1 : 1  между формой и семантикой, снижается полисемия словообразовательных средств, наблюдается снижение чередований и больше интерфиксов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Можно наблюдать определенную тенденцию к большей регулярности. Некоторые тенденции мы видели и в словоизменении, см. ограничение «специальных» окончаний на -</a:t>
            </a:r>
            <a:r>
              <a:rPr lang="ru-RU" sz="2800" i="1" dirty="0">
                <a:latin typeface="Times New Roman"/>
                <a:cs typeface="Times New Roman"/>
              </a:rPr>
              <a:t>у/ю</a:t>
            </a:r>
            <a:r>
              <a:rPr lang="ru-RU" sz="2800" dirty="0">
                <a:latin typeface="Times New Roman"/>
                <a:cs typeface="Times New Roman"/>
              </a:rPr>
              <a:t> в Род. и Пред. п. существительных м. р., или наоборот продуктивность окончания -а/я в Им. п. мн. ч. существительных м. р., переход некоторых глаголов (или их форм) из </a:t>
            </a:r>
            <a:r>
              <a:rPr lang="cs-CZ" sz="2800" dirty="0">
                <a:latin typeface="Times New Roman"/>
                <a:cs typeface="Times New Roman"/>
              </a:rPr>
              <a:t>VI. </a:t>
            </a:r>
            <a:r>
              <a:rPr lang="ru-RU" sz="2800" dirty="0">
                <a:latin typeface="Times New Roman"/>
                <a:cs typeface="Times New Roman"/>
              </a:rPr>
              <a:t>класса (тип </a:t>
            </a:r>
            <a:r>
              <a:rPr lang="ru-RU" sz="2800" i="1" dirty="0">
                <a:latin typeface="Times New Roman"/>
                <a:cs typeface="Times New Roman"/>
              </a:rPr>
              <a:t>писать</a:t>
            </a:r>
            <a:r>
              <a:rPr lang="ru-RU" sz="2800" dirty="0">
                <a:latin typeface="Times New Roman"/>
                <a:cs typeface="Times New Roman"/>
              </a:rPr>
              <a:t>) в </a:t>
            </a:r>
            <a:r>
              <a:rPr lang="cs-CZ" sz="2800" dirty="0">
                <a:latin typeface="Times New Roman"/>
                <a:cs typeface="Times New Roman"/>
              </a:rPr>
              <a:t>I.</a:t>
            </a:r>
            <a:r>
              <a:rPr lang="ru-RU" sz="2800" dirty="0">
                <a:latin typeface="Times New Roman"/>
                <a:cs typeface="Times New Roman"/>
              </a:rPr>
              <a:t> класс (тип </a:t>
            </a:r>
            <a:r>
              <a:rPr lang="ru-RU" sz="2800" i="1" dirty="0">
                <a:latin typeface="Times New Roman"/>
                <a:cs typeface="Times New Roman"/>
              </a:rPr>
              <a:t>делать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9873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92014"/>
            <a:ext cx="8229600" cy="617555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общем, можно наблюдать в словообразовании по сравнению с собственной грамматикой, особенно с морфологией, более высокую степень идиосинкразии, более быстрые, но иногда менее длительных процессы, с точки зрения исследований большая потребность в проверке результатов несколько десятилетий старых исследований в актуальных корпусах, которые также должны быть относительно большими, чтобы  найти рассматриваемые типы (или даже отдельные слова) в достаточной мере</a:t>
            </a:r>
          </a:p>
        </p:txBody>
      </p:sp>
    </p:spTree>
    <p:extLst>
      <p:ext uri="{BB962C8B-B14F-4D97-AF65-F5344CB8AC3E}">
        <p14:creationId xmlns:p14="http://schemas.microsoft.com/office/powerpoint/2010/main" val="2404391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В целом, если мы оглядываемся назад на два семестра, русский язык сохраняет свои специфические черты, такие как склонность к словосочетанию (см., помимо собственного словообразования, которого мы только что коснулись, и двойные глаголы), склонность к безличным формам глаголов (см. не только широкое употребление </a:t>
            </a:r>
            <a:r>
              <a:rPr lang="ru-RU" sz="2800" dirty="0" err="1">
                <a:latin typeface="Times New Roman"/>
                <a:cs typeface="Times New Roman"/>
              </a:rPr>
              <a:t>партиципиальных</a:t>
            </a:r>
            <a:r>
              <a:rPr lang="ru-RU" sz="2800" dirty="0">
                <a:latin typeface="Times New Roman"/>
                <a:cs typeface="Times New Roman"/>
              </a:rPr>
              <a:t> форм включая деепричастия, которые могут образовывать разговорные и нелитературные конструкции, но также инфинитив, который расширяет свои возможности сочетания), склонность к определенным особенностям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052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словоизменения как в морфологии (несклоняемые существительные), так и в словообразовании (словосочетание, потери чередований)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задать вопрос, действует ли на самом деле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 к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которой часто идет речь?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интерпретировать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отход от принципов флективного языкового типа в смысле пражцев (В.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Скаличка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Сгалл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Я. Попела и др.), так можно сказать: да, действует, существует ряд частичных явлений, которые этому отвечают, несклоняемые существительные включая не только слова иностранного происхождения, но и</a:t>
            </a:r>
          </a:p>
        </p:txBody>
      </p:sp>
    </p:spTree>
    <p:extLst>
      <p:ext uri="{BB962C8B-B14F-4D97-AF65-F5344CB8AC3E}">
        <p14:creationId xmlns:p14="http://schemas.microsoft.com/office/powerpoint/2010/main" val="2694369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исконно русские типы, потеря продуктивности некоторых чередований, и в словообразовании (см. сегодняшнюю тему), и в словоизменении (см. переход глаголов из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или проблему основ с зубным согласным у глаголов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в 1 л. ед.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Однако: это все конечно очень ограниченные явления, происходящие медленно и касающиеся отдельных лексем или окраины грамматической системы. Нет никаких «революций» в системе языка и судя по всему их тоже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3710295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 В. Рощина обращает в своей диссертации «Проявления тенденции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современной русской морфологии» (2005) внимание на то, что кроме известных типов несклоняемых слов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метро, Останкино, беж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и новые типы полифункциональных но не обязательно несклоняемых слов: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русском языке второй половины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 формируется новый аналитический грамматический класс полифункциональных именных лексем, способных в зависимости от контекста функционировать то как существительные, то как аналитические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3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Имена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обозначающие жителей, производимые от географических названий с основами на заднеязычные и губные. Ср.: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Рига – рижанин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Киев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киевлянин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Ростов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ростовчанин </a:t>
            </a:r>
            <a:r>
              <a:rPr lang="ru-RU" sz="2800" dirty="0">
                <a:latin typeface="Times New Roman"/>
                <a:cs typeface="Times New Roman"/>
              </a:rPr>
              <a:t>(...).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3. Имена прилагательные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-</a:t>
            </a:r>
            <a:r>
              <a:rPr lang="ru-RU" sz="2800" i="1" dirty="0" err="1">
                <a:latin typeface="Times New Roman"/>
                <a:cs typeface="Times New Roman"/>
              </a:rPr>
              <a:t>ск</a:t>
            </a:r>
            <a:r>
              <a:rPr lang="ru-RU" sz="2800" dirty="0">
                <a:latin typeface="Times New Roman"/>
                <a:cs typeface="Times New Roman"/>
              </a:rPr>
              <a:t>-, производимые от топонимов с основами на заднеязычные согласные. Ср. </a:t>
            </a:r>
            <a:r>
              <a:rPr lang="ru-RU" sz="2800" i="1" dirty="0" err="1">
                <a:latin typeface="Times New Roman"/>
                <a:cs typeface="Times New Roman"/>
              </a:rPr>
              <a:t>таганрожский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>
                <a:latin typeface="Times New Roman"/>
                <a:cs typeface="Times New Roman"/>
              </a:rPr>
              <a:t>таганрогский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ru-RU" sz="2800" i="1" dirty="0" err="1">
                <a:latin typeface="Times New Roman"/>
                <a:cs typeface="Times New Roman"/>
              </a:rPr>
              <a:t>кондопожский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 </a:t>
            </a:r>
            <a:r>
              <a:rPr lang="ru-RU" sz="2800" i="1" dirty="0" err="1">
                <a:latin typeface="Times New Roman"/>
                <a:cs typeface="Times New Roman"/>
              </a:rPr>
              <a:t>кондопогский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4. Имена существительные с </a:t>
            </a:r>
            <a:r>
              <a:rPr lang="ru-RU" sz="2800" dirty="0" err="1">
                <a:latin typeface="Times New Roman"/>
                <a:cs typeface="Times New Roman"/>
              </a:rPr>
              <a:t>суфф</a:t>
            </a:r>
            <a:r>
              <a:rPr lang="ru-RU" sz="2800" dirty="0">
                <a:latin typeface="Times New Roman"/>
                <a:cs typeface="Times New Roman"/>
              </a:rPr>
              <a:t>. </a:t>
            </a:r>
            <a:r>
              <a:rPr lang="de-CH" sz="2800" dirty="0">
                <a:latin typeface="Times New Roman"/>
                <a:cs typeface="Times New Roman"/>
              </a:rPr>
              <a:t>-’</a:t>
            </a:r>
            <a:r>
              <a:rPr lang="ru-RU" sz="2800" i="1" dirty="0" err="1">
                <a:latin typeface="Times New Roman"/>
                <a:cs typeface="Times New Roman"/>
              </a:rPr>
              <a:t>онок</a:t>
            </a:r>
            <a:r>
              <a:rPr lang="ru-RU" sz="2800" dirty="0">
                <a:latin typeface="Times New Roman"/>
                <a:cs typeface="Times New Roman"/>
              </a:rPr>
              <a:t> (-</a:t>
            </a:r>
            <a:r>
              <a:rPr lang="de-CH" sz="2800" dirty="0">
                <a:latin typeface="Times New Roman"/>
                <a:cs typeface="Times New Roman"/>
              </a:rPr>
              <a:t>’</a:t>
            </a:r>
            <a:r>
              <a:rPr lang="ru-RU" sz="2800" i="1" dirty="0" err="1">
                <a:latin typeface="Times New Roman"/>
                <a:cs typeface="Times New Roman"/>
              </a:rPr>
              <a:t>ата</a:t>
            </a:r>
            <a:r>
              <a:rPr lang="ru-RU" sz="2800" dirty="0">
                <a:latin typeface="Times New Roman"/>
                <a:cs typeface="Times New Roman"/>
              </a:rPr>
              <a:t>), обозначающие детеныша, невзрослое существо, производимые от основ на заднеязычные. Ср.: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94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определители именных или же глагольных лексем. Его образуют слова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онлайн, сиди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четких парадигматических примет определенной части речи, которые приобретают конкретное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частеречное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лишь в контексте. Появление такого класса слов рассматривается в диссертации как очередной качественный прорыв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морфологии русского языка»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любите смотреть фильмы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(...)?</a:t>
            </a:r>
          </a:p>
          <a:p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регистрация доступна максимум за 24 часа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(...),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переход на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-кассы необходим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91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позволяет отслеживать время выхода в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пользователей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быть с сотрудниками которые работают только в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по </a:t>
            </a:r>
            <a:r>
              <a:rPr 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Услышал тут на форуме, что онлайн на Альфе 40 000 человек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веб-приложение будет полезно, если вам нужно обрезать небольшой видео-файл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Это конечно интересный феномен (и кстати не ограничивается на русский язык), но все-так пока довольно периферийный, хотя выступает наверно в актуальных текстах и относительно часто.</a:t>
            </a:r>
          </a:p>
        </p:txBody>
      </p:sp>
    </p:spTree>
    <p:extLst>
      <p:ext uri="{BB962C8B-B14F-4D97-AF65-F5344CB8AC3E}">
        <p14:creationId xmlns:p14="http://schemas.microsoft.com/office/powerpoint/2010/main" val="3453410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00441"/>
            <a:ext cx="8355734" cy="5741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Но все-таки о значительном или даже резком отказе от флективных средств в грамматической системе русского языка не может быть и речи.</a:t>
            </a:r>
          </a:p>
          <a:p>
            <a:endParaRPr lang="ru-RU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С точки зрения словарного запаса происходит очередная волна «интернационализации» или «глобализации», как и в других языках, сегодня конечно на основе английского языка, но не надо забыть о том, что этот процесс чаще всего касается определенных областей,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информатики, экономики, развлекательной промышленности, а основную систему русского языка (и </a:t>
            </a:r>
            <a:r>
              <a:rPr lang="ru-RU" sz="2800" dirty="0" err="1">
                <a:latin typeface="Times New Roman"/>
                <a:cs typeface="Times New Roman"/>
              </a:rPr>
              <a:t>лексикальную</a:t>
            </a:r>
            <a:r>
              <a:rPr lang="ru-RU" sz="2800" dirty="0">
                <a:latin typeface="Times New Roman"/>
                <a:cs typeface="Times New Roman"/>
              </a:rPr>
              <a:t>) он пока не изменяет.</a:t>
            </a:r>
          </a:p>
        </p:txBody>
      </p:sp>
    </p:spTree>
    <p:extLst>
      <p:ext uri="{BB962C8B-B14F-4D97-AF65-F5344CB8AC3E}">
        <p14:creationId xmlns:p14="http://schemas.microsoft.com/office/powerpoint/2010/main" val="3345671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 – волчонок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макака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макакенок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пасюк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пасюкенок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Имена лиц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производимые от существительных на заднеязычные. Ср.: </a:t>
            </a:r>
            <a:r>
              <a:rPr lang="ru-RU" sz="2800" i="1" dirty="0">
                <a:latin typeface="Times New Roman"/>
                <a:cs typeface="Times New Roman"/>
              </a:rPr>
              <a:t>шпага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шпажист</a:t>
            </a:r>
            <a:r>
              <a:rPr lang="ru-RU" sz="2800" dirty="0">
                <a:latin typeface="Times New Roman"/>
                <a:cs typeface="Times New Roman"/>
              </a:rPr>
              <a:t> (в устной речи встречается и </a:t>
            </a:r>
            <a:r>
              <a:rPr lang="ru-RU" sz="2800" i="1" dirty="0" err="1">
                <a:latin typeface="Times New Roman"/>
                <a:cs typeface="Times New Roman"/>
              </a:rPr>
              <a:t>шпагист</a:t>
            </a:r>
            <a:r>
              <a:rPr lang="ru-RU" sz="2800" dirty="0">
                <a:latin typeface="Times New Roman"/>
                <a:cs typeface="Times New Roman"/>
              </a:rPr>
              <a:t>) и </a:t>
            </a:r>
            <a:r>
              <a:rPr lang="ru-RU" sz="2800" i="1" dirty="0">
                <a:latin typeface="Times New Roman"/>
                <a:cs typeface="Times New Roman"/>
              </a:rPr>
              <a:t>штанга</a:t>
            </a:r>
            <a:r>
              <a:rPr lang="ru-RU" sz="2800" dirty="0">
                <a:latin typeface="Times New Roman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cs typeface="Times New Roman"/>
              </a:rPr>
              <a:t>штангист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6. Отыменные глаголы на 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r>
              <a:rPr lang="ru-RU" sz="2800" dirty="0">
                <a:latin typeface="Times New Roman"/>
                <a:cs typeface="Times New Roman"/>
              </a:rPr>
              <a:t>. Ср.: </a:t>
            </a:r>
            <a:r>
              <a:rPr lang="ru-RU" sz="2800" i="1" dirty="0">
                <a:latin typeface="Times New Roman"/>
                <a:cs typeface="Times New Roman"/>
              </a:rPr>
              <a:t>коса – косить – кошу</a:t>
            </a:r>
            <a:r>
              <a:rPr lang="ru-RU" sz="2800" dirty="0">
                <a:latin typeface="Times New Roman"/>
                <a:cs typeface="Times New Roman"/>
              </a:rPr>
              <a:t> и </a:t>
            </a:r>
            <a:r>
              <a:rPr lang="ru-RU" sz="2800" i="1" dirty="0">
                <a:latin typeface="Times New Roman"/>
                <a:cs typeface="Times New Roman"/>
              </a:rPr>
              <a:t>пылесос – пылесосить – </a:t>
            </a:r>
            <a:r>
              <a:rPr lang="ru-RU" sz="2800" i="1" dirty="0" err="1">
                <a:latin typeface="Times New Roman"/>
                <a:cs typeface="Times New Roman"/>
              </a:rPr>
              <a:t>пылесосю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(и </a:t>
            </a:r>
            <a:r>
              <a:rPr lang="ru-RU" sz="2800" i="1" dirty="0" err="1">
                <a:latin typeface="Times New Roman"/>
                <a:cs typeface="Times New Roman"/>
              </a:rPr>
              <a:t>пылесошу</a:t>
            </a:r>
            <a:r>
              <a:rPr lang="ru-RU" sz="2800" dirty="0">
                <a:latin typeface="Times New Roman"/>
                <a:cs typeface="Times New Roman"/>
              </a:rPr>
              <a:t>).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Названными словообразовательными типами не исчерпывается действие процесса ослабления чередований.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/>
                <a:cs typeface="Times New Roman"/>
              </a:rPr>
              <a:t>Образования без чередования нередко возникают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речи при производстве потенциальных слов многих других типов, т. е. слов, не закрепленных традицией словоупотребления, а являющихся чистой реализацией словообразовательной модели. Так, например, существительные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уменьшительно-уничижительное значение и производимые от существительных с основами на заднеязычные, по нормам литературного языка образуются с чередованием: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– бумаженция, старуха – старушенция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устной речи встречаем: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собакенция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чепухенция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штукенция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образования, сохраняющие заднеязычные в основе.»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РЯСО 2, с. 27-28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4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слов, поставляющий производящие основы для вышеназванных производных, интенсивно пополняется новыми словами в русском языке советской эпохи. Этот рост непосредственно обусловлен переменами, происходящими в социальной действительности: строительство новых городов требует новых наименований, многие старые города получает новые названия: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Мирный, Советск, Октябрьск, Красноармейск, Дивногорск, Дзержинск,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Урицк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Киров, Калинин, Горький, Ленинград,  Целиноград, Волгоград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же, с. 28)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пределах одного и того же типа словопроизводства модели с чередованием на стыке морфем вытесняются моделями без чередования.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351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отчетливо видно в производных от основ на заднеязычные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включавших ранее чередования заднеязычных с шипящими и чередование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место старых образований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таганрожец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Волга – волжский, волжанин, Рига – рижский, рижанин, Устюг – устюжане, 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пыщужанин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кондопожский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Великие Луки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великолуцкий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Яик – яицкий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приходят образования типа: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Пыщуг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пыщуганин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Устюг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устюгцы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Кондопога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кондопогский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владивостокцы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 –таганрогский,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таганрогцы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под. Ср. замену производных с чередованиями новыми</a:t>
            </a:r>
          </a:p>
        </p:txBody>
      </p:sp>
    </p:spTree>
    <p:extLst>
      <p:ext uri="{BB962C8B-B14F-4D97-AF65-F5344CB8AC3E}">
        <p14:creationId xmlns:p14="http://schemas.microsoft.com/office/powerpoint/2010/main" val="283401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производными без чередований в образованиях от этнонимов: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казашский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казахский, калмыцкий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калмыкский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каракалпацкий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каракалпакский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чередований наблюдаем в производных и от старых и от новых названий.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(там же, с. 28,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«Тенденция к устранению чередований способствовала укреплению интерфикса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который помогает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объединению основ разного строения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Слова с интерфиксом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многих случаях вытесняют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безынтерфиксные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наименования жителей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требующим чередования перед ним, 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суфф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«плох» своей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7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многозначностью: обозначает не только жителей, но и последователей какого-либо учения, членов организации и т. п. Комплекс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универсален, он присоединяется к основам с различными исходными согласными фонемами. Так возникают слова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гороховчанин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кромлянин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гороховлянин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помещенные в «Словаре названий жителей РСФСР» (1964) с пометой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быковчане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майкопчане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производных от основ на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форматив 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чередования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к/ч, ц/ч, (Вишняки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вишнячане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Торопец -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торопчане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как компонент,  присоединяющийся непосредственно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2688</Words>
  <Application>Microsoft Macintosh PowerPoint</Application>
  <PresentationFormat>Bildschirmpräsentation (4:3)</PresentationFormat>
  <Paragraphs>84</Paragraphs>
  <Slides>33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Office-Design</vt:lpstr>
      <vt:lpstr>Актуальные аспекты развития современного русского языка 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926</cp:revision>
  <dcterms:created xsi:type="dcterms:W3CDTF">2014-04-27T23:03:49Z</dcterms:created>
  <dcterms:modified xsi:type="dcterms:W3CDTF">2024-05-15T07:00:24Z</dcterms:modified>
</cp:coreProperties>
</file>