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9" r:id="rId7"/>
    <p:sldId id="270" r:id="rId8"/>
    <p:sldId id="271" r:id="rId9"/>
    <p:sldId id="272" r:id="rId10"/>
    <p:sldId id="275" r:id="rId11"/>
    <p:sldId id="278" r:id="rId12"/>
    <p:sldId id="277" r:id="rId13"/>
    <p:sldId id="279" r:id="rId14"/>
    <p:sldId id="274" r:id="rId15"/>
    <p:sldId id="280" r:id="rId16"/>
    <p:sldId id="281" r:id="rId17"/>
    <p:sldId id="282" r:id="rId18"/>
    <p:sldId id="268" r:id="rId19"/>
    <p:sldId id="283" r:id="rId20"/>
    <p:sldId id="284" r:id="rId21"/>
    <p:sldId id="2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43" autoAdjust="0"/>
  </p:normalViewPr>
  <p:slideViewPr>
    <p:cSldViewPr snapToGrid="0" showGuides="1">
      <p:cViewPr varScale="1">
        <p:scale>
          <a:sx n="75" d="100"/>
          <a:sy n="75" d="100"/>
        </p:scale>
        <p:origin x="946"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8F787E-3863-4604-8CC9-693F10D55331}" type="datetimeFigureOut">
              <a:rPr lang="en-GB" smtClean="0"/>
              <a:t>22/04/2020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D7BE32-4857-4D92-80FA-EDBA401A7FF1}" type="slidenum">
              <a:rPr lang="en-GB" smtClean="0"/>
              <a:t>‹#›</a:t>
            </a:fld>
            <a:endParaRPr lang="en-GB"/>
          </a:p>
        </p:txBody>
      </p:sp>
    </p:spTree>
    <p:extLst>
      <p:ext uri="{BB962C8B-B14F-4D97-AF65-F5344CB8AC3E}">
        <p14:creationId xmlns:p14="http://schemas.microsoft.com/office/powerpoint/2010/main" val="2972693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err="1"/>
              <a:t>Definitions</a:t>
            </a:r>
            <a:r>
              <a:rPr lang="cs-CZ" dirty="0"/>
              <a:t> by: </a:t>
            </a:r>
            <a:r>
              <a:rPr lang="cs-CZ" altLang="cs-CZ" sz="1200" dirty="0"/>
              <a:t>IASP (International </a:t>
            </a:r>
            <a:r>
              <a:rPr lang="cs-CZ" altLang="cs-CZ" sz="1200" dirty="0" err="1"/>
              <a:t>Association</a:t>
            </a:r>
            <a:r>
              <a:rPr lang="cs-CZ" altLang="cs-CZ" sz="1200" dirty="0"/>
              <a:t> </a:t>
            </a:r>
            <a:r>
              <a:rPr lang="cs-CZ" altLang="cs-CZ" sz="1200" dirty="0" err="1"/>
              <a:t>for</a:t>
            </a:r>
            <a:r>
              <a:rPr lang="cs-CZ" altLang="cs-CZ" sz="1200" dirty="0"/>
              <a:t> </a:t>
            </a:r>
            <a:r>
              <a:rPr lang="cs-CZ" altLang="cs-CZ" sz="1200" dirty="0" err="1"/>
              <a:t>the</a:t>
            </a:r>
            <a:r>
              <a:rPr lang="cs-CZ" altLang="cs-CZ" sz="1200" dirty="0"/>
              <a:t> Study </a:t>
            </a:r>
            <a:r>
              <a:rPr lang="cs-CZ" altLang="cs-CZ" sz="1200" dirty="0" err="1"/>
              <a:t>of</a:t>
            </a:r>
            <a:r>
              <a:rPr lang="cs-CZ" altLang="cs-CZ" sz="1200" dirty="0"/>
              <a:t> </a:t>
            </a:r>
            <a:r>
              <a:rPr lang="cs-CZ" altLang="cs-CZ" sz="1200" dirty="0" err="1"/>
              <a:t>Pain</a:t>
            </a:r>
            <a:r>
              <a:rPr lang="cs-CZ" altLang="cs-CZ"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cs-CZ" sz="1200" dirty="0"/>
          </a:p>
          <a:p>
            <a:r>
              <a:rPr lang="en-GB" b="1" dirty="0">
                <a:effectLst/>
              </a:rPr>
              <a:t>Pain</a:t>
            </a:r>
            <a:br>
              <a:rPr lang="en-GB" dirty="0">
                <a:effectLst/>
              </a:rPr>
            </a:br>
            <a:r>
              <a:rPr lang="en-GB" dirty="0">
                <a:effectLst/>
              </a:rPr>
              <a:t>An unpleasant sensory and emotional experience associated with actual or potential tissue damage, or described in terms of such damage.</a:t>
            </a:r>
          </a:p>
          <a:p>
            <a:r>
              <a:rPr lang="en-GB" i="1" dirty="0"/>
              <a:t>Note:</a:t>
            </a:r>
            <a:r>
              <a:rPr lang="en-GB" dirty="0"/>
              <a:t> The inability to communicate verbally does not negate the possibility that an individual is experiencing pain and is in need of appropriate pain-relieving treatment. Pain is always subjective. Each individual learns the application of the word through experiences related to injury in early life. Biologists recognize that those stimuli which cause pain are liable to damage tissue. Accordingly, pain is that experience we associate with actual or potential tissue damage. It is unquestionably a sensation in a part or parts of the body, but it is also always unpleasant and therefore also an emotional experience. Experiences which resemble pain but are not unpleasant, e.g., pricking, should not be called pain. Unpleasant abnormal experiences (dysesthesias) may also be pain but are not necessarily so because, subjectively, they may not have the usual sensory qualities of pain. Many people report pain in the absence of tissue damage or any likely pathophysiological cause; usually this happens for psychological reasons. There is usually no way to distinguish their experience from that due to tissue damage if we take the subjective report. If they regard their experience as pain, and if they report it in the same ways as pain caused by tissue damage, it should be accepted as pain. This definition avoids tying pain to the stimulus. Activity induced in the nociceptor and nociceptive pathways by a noxious stimulus is not pain, which is always a psychological state, even though we may well appreciate that pain most often has a proximate physical cause.</a:t>
            </a:r>
            <a:endParaRPr lang="cs-CZ" dirty="0"/>
          </a:p>
          <a:p>
            <a:endParaRPr lang="cs-CZ" dirty="0"/>
          </a:p>
          <a:p>
            <a:r>
              <a:rPr lang="en-GB" b="1" dirty="0"/>
              <a:t>Nociception*</a:t>
            </a:r>
            <a:br>
              <a:rPr lang="en-GB" dirty="0"/>
            </a:br>
            <a:r>
              <a:rPr lang="en-GB" dirty="0"/>
              <a:t>The neural process of encoding noxious stimuli.</a:t>
            </a:r>
          </a:p>
          <a:p>
            <a:r>
              <a:rPr lang="en-GB" i="1" dirty="0"/>
              <a:t>Note:</a:t>
            </a:r>
            <a:r>
              <a:rPr lang="en-GB" dirty="0"/>
              <a:t> Consequences of encoding may be autonomic (e. g. elevated blood pressure) or </a:t>
            </a:r>
            <a:r>
              <a:rPr lang="en-GB" dirty="0" err="1"/>
              <a:t>behavioral</a:t>
            </a:r>
            <a:r>
              <a:rPr lang="en-GB" dirty="0"/>
              <a:t> (motor withdrawal reflex or more complex </a:t>
            </a:r>
            <a:r>
              <a:rPr lang="en-GB" dirty="0" err="1"/>
              <a:t>nocifensive</a:t>
            </a:r>
            <a:r>
              <a:rPr lang="en-GB" dirty="0"/>
              <a:t> </a:t>
            </a:r>
            <a:r>
              <a:rPr lang="en-GB" dirty="0" err="1"/>
              <a:t>behavior</a:t>
            </a:r>
            <a:r>
              <a:rPr lang="en-GB" dirty="0"/>
              <a:t>). Pain sensation is not necessarily implied.</a:t>
            </a:r>
          </a:p>
          <a:p>
            <a:endParaRPr lang="en-GB" dirty="0"/>
          </a:p>
        </p:txBody>
      </p:sp>
      <p:sp>
        <p:nvSpPr>
          <p:cNvPr id="4" name="Slide Number Placeholder 3"/>
          <p:cNvSpPr>
            <a:spLocks noGrp="1"/>
          </p:cNvSpPr>
          <p:nvPr>
            <p:ph type="sldNum" sz="quarter" idx="5"/>
          </p:nvPr>
        </p:nvSpPr>
        <p:spPr/>
        <p:txBody>
          <a:bodyPr/>
          <a:lstStyle/>
          <a:p>
            <a:fld id="{EBD7BE32-4857-4D92-80FA-EDBA401A7FF1}" type="slidenum">
              <a:rPr lang="en-GB" smtClean="0"/>
              <a:t>3</a:t>
            </a:fld>
            <a:endParaRPr lang="en-GB"/>
          </a:p>
        </p:txBody>
      </p:sp>
    </p:spTree>
    <p:extLst>
      <p:ext uri="{BB962C8B-B14F-4D97-AF65-F5344CB8AC3E}">
        <p14:creationId xmlns:p14="http://schemas.microsoft.com/office/powerpoint/2010/main" val="3353058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D7BE32-4857-4D92-80FA-EDBA401A7FF1}" type="slidenum">
              <a:rPr lang="en-GB" smtClean="0"/>
              <a:t>15</a:t>
            </a:fld>
            <a:endParaRPr lang="en-GB"/>
          </a:p>
        </p:txBody>
      </p:sp>
    </p:spTree>
    <p:extLst>
      <p:ext uri="{BB962C8B-B14F-4D97-AF65-F5344CB8AC3E}">
        <p14:creationId xmlns:p14="http://schemas.microsoft.com/office/powerpoint/2010/main" val="3722255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533576-F372-49DD-A3B3-33C6FC31E71F}" type="slidenum">
              <a:rPr lang="en-GB" smtClean="0"/>
              <a:t>16</a:t>
            </a:fld>
            <a:endParaRPr lang="en-GB"/>
          </a:p>
        </p:txBody>
      </p:sp>
    </p:spTree>
    <p:extLst>
      <p:ext uri="{BB962C8B-B14F-4D97-AF65-F5344CB8AC3E}">
        <p14:creationId xmlns:p14="http://schemas.microsoft.com/office/powerpoint/2010/main" val="3414255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test is performed by placing</a:t>
            </a:r>
            <a:r>
              <a:rPr lang="cs-CZ"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an animal on an elevated platform with a surface of wire mesh. The</a:t>
            </a:r>
            <a:r>
              <a:rPr lang="cs-CZ"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Von Frey hair is then inserted perpendicularly from below the plat-form, up through the wire mesh and into the plantar surface of the</a:t>
            </a:r>
            <a:r>
              <a:rPr lang="cs-CZ"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hind paw. Starting with the smallest gauge filaments, each filaments applied to the skin of the paw. The pressure is increased slowly,</a:t>
            </a:r>
            <a:r>
              <a:rPr lang="cs-CZ"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until the hair just begins to bend. The test is then repeated with the</a:t>
            </a:r>
            <a:r>
              <a:rPr lang="cs-CZ"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next largest gauge filament until the animal shows a withdrawal response by quickly flicking the paw away from the hair. This may also</a:t>
            </a:r>
            <a:r>
              <a:rPr lang="cs-CZ"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be followed by lifting the paw, licking it and possibly vocalizing. The</a:t>
            </a:r>
            <a:r>
              <a:rPr lang="cs-CZ"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outcome measure of the test is the withdrawal threshold, defined as the</a:t>
            </a:r>
            <a:r>
              <a:rPr lang="cs-CZ" sz="120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smallest gauge wire that produced a withdrawal response</a:t>
            </a:r>
            <a:r>
              <a:rPr lang="cs-CZ" sz="1200" kern="120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5"/>
          </p:nvPr>
        </p:nvSpPr>
        <p:spPr/>
        <p:txBody>
          <a:bodyPr/>
          <a:lstStyle/>
          <a:p>
            <a:fld id="{F5533576-F372-49DD-A3B3-33C6FC31E71F}" type="slidenum">
              <a:rPr lang="en-GB" smtClean="0"/>
              <a:t>5</a:t>
            </a:fld>
            <a:endParaRPr lang="en-GB"/>
          </a:p>
        </p:txBody>
      </p:sp>
    </p:spTree>
    <p:extLst>
      <p:ext uri="{BB962C8B-B14F-4D97-AF65-F5344CB8AC3E}">
        <p14:creationId xmlns:p14="http://schemas.microsoft.com/office/powerpoint/2010/main" val="1313909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533576-F372-49DD-A3B3-33C6FC31E71F}" type="slidenum">
              <a:rPr lang="en-GB" smtClean="0"/>
              <a:t>6</a:t>
            </a:fld>
            <a:endParaRPr lang="en-GB"/>
          </a:p>
        </p:txBody>
      </p:sp>
    </p:spTree>
    <p:extLst>
      <p:ext uri="{BB962C8B-B14F-4D97-AF65-F5344CB8AC3E}">
        <p14:creationId xmlns:p14="http://schemas.microsoft.com/office/powerpoint/2010/main" val="3276070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533576-F372-49DD-A3B3-33C6FC31E71F}" type="slidenum">
              <a:rPr lang="en-GB" smtClean="0"/>
              <a:t>7</a:t>
            </a:fld>
            <a:endParaRPr lang="en-GB"/>
          </a:p>
        </p:txBody>
      </p:sp>
    </p:spTree>
    <p:extLst>
      <p:ext uri="{BB962C8B-B14F-4D97-AF65-F5344CB8AC3E}">
        <p14:creationId xmlns:p14="http://schemas.microsoft.com/office/powerpoint/2010/main" val="2952034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533576-F372-49DD-A3B3-33C6FC31E71F}" type="slidenum">
              <a:rPr lang="en-GB" smtClean="0"/>
              <a:t>8</a:t>
            </a:fld>
            <a:endParaRPr lang="en-GB"/>
          </a:p>
        </p:txBody>
      </p:sp>
    </p:spTree>
    <p:extLst>
      <p:ext uri="{BB962C8B-B14F-4D97-AF65-F5344CB8AC3E}">
        <p14:creationId xmlns:p14="http://schemas.microsoft.com/office/powerpoint/2010/main" val="835180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533576-F372-49DD-A3B3-33C6FC31E71F}" type="slidenum">
              <a:rPr lang="en-GB" smtClean="0"/>
              <a:t>9</a:t>
            </a:fld>
            <a:endParaRPr lang="en-GB"/>
          </a:p>
        </p:txBody>
      </p:sp>
    </p:spTree>
    <p:extLst>
      <p:ext uri="{BB962C8B-B14F-4D97-AF65-F5344CB8AC3E}">
        <p14:creationId xmlns:p14="http://schemas.microsoft.com/office/powerpoint/2010/main" val="2655374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533576-F372-49DD-A3B3-33C6FC31E71F}" type="slidenum">
              <a:rPr lang="en-GB" smtClean="0"/>
              <a:t>11</a:t>
            </a:fld>
            <a:endParaRPr lang="en-GB"/>
          </a:p>
        </p:txBody>
      </p:sp>
    </p:spTree>
    <p:extLst>
      <p:ext uri="{BB962C8B-B14F-4D97-AF65-F5344CB8AC3E}">
        <p14:creationId xmlns:p14="http://schemas.microsoft.com/office/powerpoint/2010/main" val="145836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533576-F372-49DD-A3B3-33C6FC31E71F}" type="slidenum">
              <a:rPr lang="en-GB" smtClean="0"/>
              <a:t>12</a:t>
            </a:fld>
            <a:endParaRPr lang="en-GB"/>
          </a:p>
        </p:txBody>
      </p:sp>
    </p:spTree>
    <p:extLst>
      <p:ext uri="{BB962C8B-B14F-4D97-AF65-F5344CB8AC3E}">
        <p14:creationId xmlns:p14="http://schemas.microsoft.com/office/powerpoint/2010/main" val="4221874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5533576-F372-49DD-A3B3-33C6FC31E71F}" type="slidenum">
              <a:rPr lang="en-GB" smtClean="0"/>
              <a:t>14</a:t>
            </a:fld>
            <a:endParaRPr lang="en-GB"/>
          </a:p>
        </p:txBody>
      </p:sp>
    </p:spTree>
    <p:extLst>
      <p:ext uri="{BB962C8B-B14F-4D97-AF65-F5344CB8AC3E}">
        <p14:creationId xmlns:p14="http://schemas.microsoft.com/office/powerpoint/2010/main" val="522693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DC6C7-5BBA-4087-AD12-A7B743D635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E731D6B-9016-4D24-89C1-6374A25AFF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FAA0B4-4028-4796-BEC5-81D3AE9E1176}"/>
              </a:ext>
            </a:extLst>
          </p:cNvPr>
          <p:cNvSpPr>
            <a:spLocks noGrp="1"/>
          </p:cNvSpPr>
          <p:nvPr>
            <p:ph type="dt" sz="half" idx="10"/>
          </p:nvPr>
        </p:nvSpPr>
        <p:spPr/>
        <p:txBody>
          <a:bodyPr/>
          <a:lstStyle/>
          <a:p>
            <a:fld id="{3DF0741A-4B6B-4428-83FB-ABA77DF57682}" type="datetimeFigureOut">
              <a:rPr lang="en-GB" smtClean="0"/>
              <a:t>22/04/2020</a:t>
            </a:fld>
            <a:endParaRPr lang="en-GB"/>
          </a:p>
        </p:txBody>
      </p:sp>
      <p:sp>
        <p:nvSpPr>
          <p:cNvPr id="5" name="Footer Placeholder 4">
            <a:extLst>
              <a:ext uri="{FF2B5EF4-FFF2-40B4-BE49-F238E27FC236}">
                <a16:creationId xmlns:a16="http://schemas.microsoft.com/office/drawing/2014/main" id="{D76EDE11-822B-4E64-8399-8D6CEE3CB3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D12D00-FCDD-4A91-862C-28EA7E728D54}"/>
              </a:ext>
            </a:extLst>
          </p:cNvPr>
          <p:cNvSpPr>
            <a:spLocks noGrp="1"/>
          </p:cNvSpPr>
          <p:nvPr>
            <p:ph type="sldNum" sz="quarter" idx="12"/>
          </p:nvPr>
        </p:nvSpPr>
        <p:spPr/>
        <p:txBody>
          <a:bodyPr/>
          <a:lstStyle/>
          <a:p>
            <a:fld id="{C8B785F7-F696-47D5-B70B-03BEA03DC4C8}" type="slidenum">
              <a:rPr lang="en-GB" smtClean="0"/>
              <a:t>‹#›</a:t>
            </a:fld>
            <a:endParaRPr lang="en-GB"/>
          </a:p>
        </p:txBody>
      </p:sp>
    </p:spTree>
    <p:extLst>
      <p:ext uri="{BB962C8B-B14F-4D97-AF65-F5344CB8AC3E}">
        <p14:creationId xmlns:p14="http://schemas.microsoft.com/office/powerpoint/2010/main" val="222574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1D4C-BB43-4498-92B1-98CC1346D6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690518-9B6F-4FA1-8BE8-B0AF68DDF6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3618B1-C947-4941-B489-A3E8C116F53F}"/>
              </a:ext>
            </a:extLst>
          </p:cNvPr>
          <p:cNvSpPr>
            <a:spLocks noGrp="1"/>
          </p:cNvSpPr>
          <p:nvPr>
            <p:ph type="dt" sz="half" idx="10"/>
          </p:nvPr>
        </p:nvSpPr>
        <p:spPr/>
        <p:txBody>
          <a:bodyPr/>
          <a:lstStyle/>
          <a:p>
            <a:fld id="{3DF0741A-4B6B-4428-83FB-ABA77DF57682}" type="datetimeFigureOut">
              <a:rPr lang="en-GB" smtClean="0"/>
              <a:t>22/04/2020</a:t>
            </a:fld>
            <a:endParaRPr lang="en-GB"/>
          </a:p>
        </p:txBody>
      </p:sp>
      <p:sp>
        <p:nvSpPr>
          <p:cNvPr id="5" name="Footer Placeholder 4">
            <a:extLst>
              <a:ext uri="{FF2B5EF4-FFF2-40B4-BE49-F238E27FC236}">
                <a16:creationId xmlns:a16="http://schemas.microsoft.com/office/drawing/2014/main" id="{15E5FDD7-75A2-4037-B5AE-8999221114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5F0293-98C6-4B94-B4DE-2A921469C8F6}"/>
              </a:ext>
            </a:extLst>
          </p:cNvPr>
          <p:cNvSpPr>
            <a:spLocks noGrp="1"/>
          </p:cNvSpPr>
          <p:nvPr>
            <p:ph type="sldNum" sz="quarter" idx="12"/>
          </p:nvPr>
        </p:nvSpPr>
        <p:spPr/>
        <p:txBody>
          <a:bodyPr/>
          <a:lstStyle/>
          <a:p>
            <a:fld id="{C8B785F7-F696-47D5-B70B-03BEA03DC4C8}" type="slidenum">
              <a:rPr lang="en-GB" smtClean="0"/>
              <a:t>‹#›</a:t>
            </a:fld>
            <a:endParaRPr lang="en-GB"/>
          </a:p>
        </p:txBody>
      </p:sp>
    </p:spTree>
    <p:extLst>
      <p:ext uri="{BB962C8B-B14F-4D97-AF65-F5344CB8AC3E}">
        <p14:creationId xmlns:p14="http://schemas.microsoft.com/office/powerpoint/2010/main" val="3300494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29BA4C-5A4D-40D1-8F14-494C92534D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8010467-7991-443F-ABA1-796F48F18D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C7C8D1-E2D8-45EB-BA59-3500FB566884}"/>
              </a:ext>
            </a:extLst>
          </p:cNvPr>
          <p:cNvSpPr>
            <a:spLocks noGrp="1"/>
          </p:cNvSpPr>
          <p:nvPr>
            <p:ph type="dt" sz="half" idx="10"/>
          </p:nvPr>
        </p:nvSpPr>
        <p:spPr/>
        <p:txBody>
          <a:bodyPr/>
          <a:lstStyle/>
          <a:p>
            <a:fld id="{3DF0741A-4B6B-4428-83FB-ABA77DF57682}" type="datetimeFigureOut">
              <a:rPr lang="en-GB" smtClean="0"/>
              <a:t>22/04/2020</a:t>
            </a:fld>
            <a:endParaRPr lang="en-GB"/>
          </a:p>
        </p:txBody>
      </p:sp>
      <p:sp>
        <p:nvSpPr>
          <p:cNvPr id="5" name="Footer Placeholder 4">
            <a:extLst>
              <a:ext uri="{FF2B5EF4-FFF2-40B4-BE49-F238E27FC236}">
                <a16:creationId xmlns:a16="http://schemas.microsoft.com/office/drawing/2014/main" id="{3E93EB23-47F9-4B80-BABD-2A825DF155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6D4920-F6DF-420E-8964-BFE4D7C08C89}"/>
              </a:ext>
            </a:extLst>
          </p:cNvPr>
          <p:cNvSpPr>
            <a:spLocks noGrp="1"/>
          </p:cNvSpPr>
          <p:nvPr>
            <p:ph type="sldNum" sz="quarter" idx="12"/>
          </p:nvPr>
        </p:nvSpPr>
        <p:spPr/>
        <p:txBody>
          <a:bodyPr/>
          <a:lstStyle/>
          <a:p>
            <a:fld id="{C8B785F7-F696-47D5-B70B-03BEA03DC4C8}" type="slidenum">
              <a:rPr lang="en-GB" smtClean="0"/>
              <a:t>‹#›</a:t>
            </a:fld>
            <a:endParaRPr lang="en-GB"/>
          </a:p>
        </p:txBody>
      </p:sp>
    </p:spTree>
    <p:extLst>
      <p:ext uri="{BB962C8B-B14F-4D97-AF65-F5344CB8AC3E}">
        <p14:creationId xmlns:p14="http://schemas.microsoft.com/office/powerpoint/2010/main" val="3126220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037B2-C042-41D0-885D-D3BA4D046E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060177-C821-4FCF-AC2A-F0398BA4D0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7263CD-9280-40B8-908A-D08E631552C3}"/>
              </a:ext>
            </a:extLst>
          </p:cNvPr>
          <p:cNvSpPr>
            <a:spLocks noGrp="1"/>
          </p:cNvSpPr>
          <p:nvPr>
            <p:ph type="dt" sz="half" idx="10"/>
          </p:nvPr>
        </p:nvSpPr>
        <p:spPr/>
        <p:txBody>
          <a:bodyPr/>
          <a:lstStyle/>
          <a:p>
            <a:fld id="{3DF0741A-4B6B-4428-83FB-ABA77DF57682}" type="datetimeFigureOut">
              <a:rPr lang="en-GB" smtClean="0"/>
              <a:t>22/04/2020</a:t>
            </a:fld>
            <a:endParaRPr lang="en-GB"/>
          </a:p>
        </p:txBody>
      </p:sp>
      <p:sp>
        <p:nvSpPr>
          <p:cNvPr id="5" name="Footer Placeholder 4">
            <a:extLst>
              <a:ext uri="{FF2B5EF4-FFF2-40B4-BE49-F238E27FC236}">
                <a16:creationId xmlns:a16="http://schemas.microsoft.com/office/drawing/2014/main" id="{A0F89E35-2D14-45CB-B3BC-D6FE025E07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F171F9-A59D-4C50-B641-031086ABC93F}"/>
              </a:ext>
            </a:extLst>
          </p:cNvPr>
          <p:cNvSpPr>
            <a:spLocks noGrp="1"/>
          </p:cNvSpPr>
          <p:nvPr>
            <p:ph type="sldNum" sz="quarter" idx="12"/>
          </p:nvPr>
        </p:nvSpPr>
        <p:spPr/>
        <p:txBody>
          <a:bodyPr/>
          <a:lstStyle/>
          <a:p>
            <a:fld id="{C8B785F7-F696-47D5-B70B-03BEA03DC4C8}" type="slidenum">
              <a:rPr lang="en-GB" smtClean="0"/>
              <a:t>‹#›</a:t>
            </a:fld>
            <a:endParaRPr lang="en-GB"/>
          </a:p>
        </p:txBody>
      </p:sp>
    </p:spTree>
    <p:extLst>
      <p:ext uri="{BB962C8B-B14F-4D97-AF65-F5344CB8AC3E}">
        <p14:creationId xmlns:p14="http://schemas.microsoft.com/office/powerpoint/2010/main" val="3349561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38905-1339-415D-9E22-AC8C083C78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68FA26F-AB3B-46CE-B04F-91C31F615F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F43CF4-9A69-4AA2-AB69-192AF733C1AE}"/>
              </a:ext>
            </a:extLst>
          </p:cNvPr>
          <p:cNvSpPr>
            <a:spLocks noGrp="1"/>
          </p:cNvSpPr>
          <p:nvPr>
            <p:ph type="dt" sz="half" idx="10"/>
          </p:nvPr>
        </p:nvSpPr>
        <p:spPr/>
        <p:txBody>
          <a:bodyPr/>
          <a:lstStyle/>
          <a:p>
            <a:fld id="{3DF0741A-4B6B-4428-83FB-ABA77DF57682}" type="datetimeFigureOut">
              <a:rPr lang="en-GB" smtClean="0"/>
              <a:t>22/04/2020</a:t>
            </a:fld>
            <a:endParaRPr lang="en-GB"/>
          </a:p>
        </p:txBody>
      </p:sp>
      <p:sp>
        <p:nvSpPr>
          <p:cNvPr id="5" name="Footer Placeholder 4">
            <a:extLst>
              <a:ext uri="{FF2B5EF4-FFF2-40B4-BE49-F238E27FC236}">
                <a16:creationId xmlns:a16="http://schemas.microsoft.com/office/drawing/2014/main" id="{C630F6F1-E58A-4E13-8C0C-7BB4B64710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36629A-D0A7-4313-8E6F-2C58C0BD5FB7}"/>
              </a:ext>
            </a:extLst>
          </p:cNvPr>
          <p:cNvSpPr>
            <a:spLocks noGrp="1"/>
          </p:cNvSpPr>
          <p:nvPr>
            <p:ph type="sldNum" sz="quarter" idx="12"/>
          </p:nvPr>
        </p:nvSpPr>
        <p:spPr/>
        <p:txBody>
          <a:bodyPr/>
          <a:lstStyle/>
          <a:p>
            <a:fld id="{C8B785F7-F696-47D5-B70B-03BEA03DC4C8}" type="slidenum">
              <a:rPr lang="en-GB" smtClean="0"/>
              <a:t>‹#›</a:t>
            </a:fld>
            <a:endParaRPr lang="en-GB"/>
          </a:p>
        </p:txBody>
      </p:sp>
    </p:spTree>
    <p:extLst>
      <p:ext uri="{BB962C8B-B14F-4D97-AF65-F5344CB8AC3E}">
        <p14:creationId xmlns:p14="http://schemas.microsoft.com/office/powerpoint/2010/main" val="1157787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1D88C-A87D-48BB-8975-E436ECA4DA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46D360-9784-4A4A-9A8D-3B4DE35F13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38F311-05B4-411C-ADCC-4B9C46965B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89292E-343F-451C-9E2A-206896AE839F}"/>
              </a:ext>
            </a:extLst>
          </p:cNvPr>
          <p:cNvSpPr>
            <a:spLocks noGrp="1"/>
          </p:cNvSpPr>
          <p:nvPr>
            <p:ph type="dt" sz="half" idx="10"/>
          </p:nvPr>
        </p:nvSpPr>
        <p:spPr/>
        <p:txBody>
          <a:bodyPr/>
          <a:lstStyle/>
          <a:p>
            <a:fld id="{3DF0741A-4B6B-4428-83FB-ABA77DF57682}" type="datetimeFigureOut">
              <a:rPr lang="en-GB" smtClean="0"/>
              <a:t>22/04/2020</a:t>
            </a:fld>
            <a:endParaRPr lang="en-GB"/>
          </a:p>
        </p:txBody>
      </p:sp>
      <p:sp>
        <p:nvSpPr>
          <p:cNvPr id="6" name="Footer Placeholder 5">
            <a:extLst>
              <a:ext uri="{FF2B5EF4-FFF2-40B4-BE49-F238E27FC236}">
                <a16:creationId xmlns:a16="http://schemas.microsoft.com/office/drawing/2014/main" id="{900C0F2D-87D6-4F53-9EAF-D7BF1A27606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B309DC-8808-4F18-BC7E-9B39E6DA028B}"/>
              </a:ext>
            </a:extLst>
          </p:cNvPr>
          <p:cNvSpPr>
            <a:spLocks noGrp="1"/>
          </p:cNvSpPr>
          <p:nvPr>
            <p:ph type="sldNum" sz="quarter" idx="12"/>
          </p:nvPr>
        </p:nvSpPr>
        <p:spPr/>
        <p:txBody>
          <a:bodyPr/>
          <a:lstStyle/>
          <a:p>
            <a:fld id="{C8B785F7-F696-47D5-B70B-03BEA03DC4C8}" type="slidenum">
              <a:rPr lang="en-GB" smtClean="0"/>
              <a:t>‹#›</a:t>
            </a:fld>
            <a:endParaRPr lang="en-GB"/>
          </a:p>
        </p:txBody>
      </p:sp>
    </p:spTree>
    <p:extLst>
      <p:ext uri="{BB962C8B-B14F-4D97-AF65-F5344CB8AC3E}">
        <p14:creationId xmlns:p14="http://schemas.microsoft.com/office/powerpoint/2010/main" val="193609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3AC9-FD86-4700-8496-50F6ACB1C9A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20784F-09D1-4F57-91AE-181627701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71C762-506F-4B7B-90A7-F7124F93F4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03A17FC-0FAA-4801-B492-6D6D533EC7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326F74-93B2-47AE-9F0C-FE5AACEA57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49E5290-508C-458E-8A1C-C0F53FDBC019}"/>
              </a:ext>
            </a:extLst>
          </p:cNvPr>
          <p:cNvSpPr>
            <a:spLocks noGrp="1"/>
          </p:cNvSpPr>
          <p:nvPr>
            <p:ph type="dt" sz="half" idx="10"/>
          </p:nvPr>
        </p:nvSpPr>
        <p:spPr/>
        <p:txBody>
          <a:bodyPr/>
          <a:lstStyle/>
          <a:p>
            <a:fld id="{3DF0741A-4B6B-4428-83FB-ABA77DF57682}" type="datetimeFigureOut">
              <a:rPr lang="en-GB" smtClean="0"/>
              <a:t>22/04/2020</a:t>
            </a:fld>
            <a:endParaRPr lang="en-GB"/>
          </a:p>
        </p:txBody>
      </p:sp>
      <p:sp>
        <p:nvSpPr>
          <p:cNvPr id="8" name="Footer Placeholder 7">
            <a:extLst>
              <a:ext uri="{FF2B5EF4-FFF2-40B4-BE49-F238E27FC236}">
                <a16:creationId xmlns:a16="http://schemas.microsoft.com/office/drawing/2014/main" id="{1B1EE442-3170-4F68-814D-F0F98AF0DFD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DE4F64-975A-4531-B6C9-E9B4565C8D67}"/>
              </a:ext>
            </a:extLst>
          </p:cNvPr>
          <p:cNvSpPr>
            <a:spLocks noGrp="1"/>
          </p:cNvSpPr>
          <p:nvPr>
            <p:ph type="sldNum" sz="quarter" idx="12"/>
          </p:nvPr>
        </p:nvSpPr>
        <p:spPr/>
        <p:txBody>
          <a:bodyPr/>
          <a:lstStyle/>
          <a:p>
            <a:fld id="{C8B785F7-F696-47D5-B70B-03BEA03DC4C8}" type="slidenum">
              <a:rPr lang="en-GB" smtClean="0"/>
              <a:t>‹#›</a:t>
            </a:fld>
            <a:endParaRPr lang="en-GB"/>
          </a:p>
        </p:txBody>
      </p:sp>
    </p:spTree>
    <p:extLst>
      <p:ext uri="{BB962C8B-B14F-4D97-AF65-F5344CB8AC3E}">
        <p14:creationId xmlns:p14="http://schemas.microsoft.com/office/powerpoint/2010/main" val="121181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B0D0C-8449-4736-967F-BA21D4994F5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B54321C-E79C-476D-9394-A5DF9188BE3E}"/>
              </a:ext>
            </a:extLst>
          </p:cNvPr>
          <p:cNvSpPr>
            <a:spLocks noGrp="1"/>
          </p:cNvSpPr>
          <p:nvPr>
            <p:ph type="dt" sz="half" idx="10"/>
          </p:nvPr>
        </p:nvSpPr>
        <p:spPr/>
        <p:txBody>
          <a:bodyPr/>
          <a:lstStyle/>
          <a:p>
            <a:fld id="{3DF0741A-4B6B-4428-83FB-ABA77DF57682}" type="datetimeFigureOut">
              <a:rPr lang="en-GB" smtClean="0"/>
              <a:t>22/04/2020</a:t>
            </a:fld>
            <a:endParaRPr lang="en-GB"/>
          </a:p>
        </p:txBody>
      </p:sp>
      <p:sp>
        <p:nvSpPr>
          <p:cNvPr id="4" name="Footer Placeholder 3">
            <a:extLst>
              <a:ext uri="{FF2B5EF4-FFF2-40B4-BE49-F238E27FC236}">
                <a16:creationId xmlns:a16="http://schemas.microsoft.com/office/drawing/2014/main" id="{72B58384-4FF7-486B-9D8F-FE4EBCFAAFD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669F67F-CF5B-4EF9-A7C6-004C7CB43149}"/>
              </a:ext>
            </a:extLst>
          </p:cNvPr>
          <p:cNvSpPr>
            <a:spLocks noGrp="1"/>
          </p:cNvSpPr>
          <p:nvPr>
            <p:ph type="sldNum" sz="quarter" idx="12"/>
          </p:nvPr>
        </p:nvSpPr>
        <p:spPr/>
        <p:txBody>
          <a:bodyPr/>
          <a:lstStyle/>
          <a:p>
            <a:fld id="{C8B785F7-F696-47D5-B70B-03BEA03DC4C8}" type="slidenum">
              <a:rPr lang="en-GB" smtClean="0"/>
              <a:t>‹#›</a:t>
            </a:fld>
            <a:endParaRPr lang="en-GB"/>
          </a:p>
        </p:txBody>
      </p:sp>
    </p:spTree>
    <p:extLst>
      <p:ext uri="{BB962C8B-B14F-4D97-AF65-F5344CB8AC3E}">
        <p14:creationId xmlns:p14="http://schemas.microsoft.com/office/powerpoint/2010/main" val="2827967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147128-39E9-4236-A88C-AEA124D89E13}"/>
              </a:ext>
            </a:extLst>
          </p:cNvPr>
          <p:cNvSpPr>
            <a:spLocks noGrp="1"/>
          </p:cNvSpPr>
          <p:nvPr>
            <p:ph type="dt" sz="half" idx="10"/>
          </p:nvPr>
        </p:nvSpPr>
        <p:spPr/>
        <p:txBody>
          <a:bodyPr/>
          <a:lstStyle/>
          <a:p>
            <a:fld id="{3DF0741A-4B6B-4428-83FB-ABA77DF57682}" type="datetimeFigureOut">
              <a:rPr lang="en-GB" smtClean="0"/>
              <a:t>22/04/2020</a:t>
            </a:fld>
            <a:endParaRPr lang="en-GB"/>
          </a:p>
        </p:txBody>
      </p:sp>
      <p:sp>
        <p:nvSpPr>
          <p:cNvPr id="3" name="Footer Placeholder 2">
            <a:extLst>
              <a:ext uri="{FF2B5EF4-FFF2-40B4-BE49-F238E27FC236}">
                <a16:creationId xmlns:a16="http://schemas.microsoft.com/office/drawing/2014/main" id="{EFB2469B-8D82-4E6D-A9A1-C8E6B8CE3B4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20675A-579B-4FF5-82E1-0F594E3773A1}"/>
              </a:ext>
            </a:extLst>
          </p:cNvPr>
          <p:cNvSpPr>
            <a:spLocks noGrp="1"/>
          </p:cNvSpPr>
          <p:nvPr>
            <p:ph type="sldNum" sz="quarter" idx="12"/>
          </p:nvPr>
        </p:nvSpPr>
        <p:spPr/>
        <p:txBody>
          <a:bodyPr/>
          <a:lstStyle/>
          <a:p>
            <a:fld id="{C8B785F7-F696-47D5-B70B-03BEA03DC4C8}" type="slidenum">
              <a:rPr lang="en-GB" smtClean="0"/>
              <a:t>‹#›</a:t>
            </a:fld>
            <a:endParaRPr lang="en-GB"/>
          </a:p>
        </p:txBody>
      </p:sp>
    </p:spTree>
    <p:extLst>
      <p:ext uri="{BB962C8B-B14F-4D97-AF65-F5344CB8AC3E}">
        <p14:creationId xmlns:p14="http://schemas.microsoft.com/office/powerpoint/2010/main" val="3319845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6DD6-B48E-4C1E-AF43-2685ECFE40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969340-9E0A-47F8-8D1C-ADA95A3482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3B3970-DD50-44FC-B8DC-C233F20FAA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8B7C0-3440-411E-90E6-BE0CEE3CCCBD}"/>
              </a:ext>
            </a:extLst>
          </p:cNvPr>
          <p:cNvSpPr>
            <a:spLocks noGrp="1"/>
          </p:cNvSpPr>
          <p:nvPr>
            <p:ph type="dt" sz="half" idx="10"/>
          </p:nvPr>
        </p:nvSpPr>
        <p:spPr/>
        <p:txBody>
          <a:bodyPr/>
          <a:lstStyle/>
          <a:p>
            <a:fld id="{3DF0741A-4B6B-4428-83FB-ABA77DF57682}" type="datetimeFigureOut">
              <a:rPr lang="en-GB" smtClean="0"/>
              <a:t>22/04/2020</a:t>
            </a:fld>
            <a:endParaRPr lang="en-GB"/>
          </a:p>
        </p:txBody>
      </p:sp>
      <p:sp>
        <p:nvSpPr>
          <p:cNvPr id="6" name="Footer Placeholder 5">
            <a:extLst>
              <a:ext uri="{FF2B5EF4-FFF2-40B4-BE49-F238E27FC236}">
                <a16:creationId xmlns:a16="http://schemas.microsoft.com/office/drawing/2014/main" id="{BCB2AAC2-7460-4DD6-A047-9F79A176A54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1ADD7C1-3C81-431D-AC0C-51803463062D}"/>
              </a:ext>
            </a:extLst>
          </p:cNvPr>
          <p:cNvSpPr>
            <a:spLocks noGrp="1"/>
          </p:cNvSpPr>
          <p:nvPr>
            <p:ph type="sldNum" sz="quarter" idx="12"/>
          </p:nvPr>
        </p:nvSpPr>
        <p:spPr/>
        <p:txBody>
          <a:bodyPr/>
          <a:lstStyle/>
          <a:p>
            <a:fld id="{C8B785F7-F696-47D5-B70B-03BEA03DC4C8}" type="slidenum">
              <a:rPr lang="en-GB" smtClean="0"/>
              <a:t>‹#›</a:t>
            </a:fld>
            <a:endParaRPr lang="en-GB"/>
          </a:p>
        </p:txBody>
      </p:sp>
    </p:spTree>
    <p:extLst>
      <p:ext uri="{BB962C8B-B14F-4D97-AF65-F5344CB8AC3E}">
        <p14:creationId xmlns:p14="http://schemas.microsoft.com/office/powerpoint/2010/main" val="172527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5F80B-8098-4FD1-AAFD-C3A84AC2C1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8544A3C-A22D-4974-97C5-70E61F2806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EEE1430-3810-4C1F-AB31-E3910D27E2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D9A988-0267-4B4A-9241-B0A915BE77DF}"/>
              </a:ext>
            </a:extLst>
          </p:cNvPr>
          <p:cNvSpPr>
            <a:spLocks noGrp="1"/>
          </p:cNvSpPr>
          <p:nvPr>
            <p:ph type="dt" sz="half" idx="10"/>
          </p:nvPr>
        </p:nvSpPr>
        <p:spPr/>
        <p:txBody>
          <a:bodyPr/>
          <a:lstStyle/>
          <a:p>
            <a:fld id="{3DF0741A-4B6B-4428-83FB-ABA77DF57682}" type="datetimeFigureOut">
              <a:rPr lang="en-GB" smtClean="0"/>
              <a:t>22/04/2020</a:t>
            </a:fld>
            <a:endParaRPr lang="en-GB"/>
          </a:p>
        </p:txBody>
      </p:sp>
      <p:sp>
        <p:nvSpPr>
          <p:cNvPr id="6" name="Footer Placeholder 5">
            <a:extLst>
              <a:ext uri="{FF2B5EF4-FFF2-40B4-BE49-F238E27FC236}">
                <a16:creationId xmlns:a16="http://schemas.microsoft.com/office/drawing/2014/main" id="{94A132BB-1465-4708-BD69-5624B4E2FE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8054E1-58B8-434B-A3B1-6C796A77F8E3}"/>
              </a:ext>
            </a:extLst>
          </p:cNvPr>
          <p:cNvSpPr>
            <a:spLocks noGrp="1"/>
          </p:cNvSpPr>
          <p:nvPr>
            <p:ph type="sldNum" sz="quarter" idx="12"/>
          </p:nvPr>
        </p:nvSpPr>
        <p:spPr/>
        <p:txBody>
          <a:bodyPr/>
          <a:lstStyle/>
          <a:p>
            <a:fld id="{C8B785F7-F696-47D5-B70B-03BEA03DC4C8}" type="slidenum">
              <a:rPr lang="en-GB" smtClean="0"/>
              <a:t>‹#›</a:t>
            </a:fld>
            <a:endParaRPr lang="en-GB"/>
          </a:p>
        </p:txBody>
      </p:sp>
    </p:spTree>
    <p:extLst>
      <p:ext uri="{BB962C8B-B14F-4D97-AF65-F5344CB8AC3E}">
        <p14:creationId xmlns:p14="http://schemas.microsoft.com/office/powerpoint/2010/main" val="3335825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C6F141-6EF1-4ADC-A1E0-3527B27C8B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B17C5C-B6B0-4F4E-8D91-CB53DCE3F7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7E841B-936F-47E6-8C52-3882AFB507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0741A-4B6B-4428-83FB-ABA77DF57682}" type="datetimeFigureOut">
              <a:rPr lang="en-GB" smtClean="0"/>
              <a:t>22/04/2020</a:t>
            </a:fld>
            <a:endParaRPr lang="en-GB"/>
          </a:p>
        </p:txBody>
      </p:sp>
      <p:sp>
        <p:nvSpPr>
          <p:cNvPr id="5" name="Footer Placeholder 4">
            <a:extLst>
              <a:ext uri="{FF2B5EF4-FFF2-40B4-BE49-F238E27FC236}">
                <a16:creationId xmlns:a16="http://schemas.microsoft.com/office/drawing/2014/main" id="{9035C9C9-C6F8-4E98-918A-F9B56ECF8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24E95A0-2145-4374-8331-9D3CF5F63E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B785F7-F696-47D5-B70B-03BEA03DC4C8}" type="slidenum">
              <a:rPr lang="en-GB" smtClean="0"/>
              <a:t>‹#›</a:t>
            </a:fld>
            <a:endParaRPr lang="en-GB"/>
          </a:p>
        </p:txBody>
      </p:sp>
    </p:spTree>
    <p:extLst>
      <p:ext uri="{BB962C8B-B14F-4D97-AF65-F5344CB8AC3E}">
        <p14:creationId xmlns:p14="http://schemas.microsoft.com/office/powerpoint/2010/main" val="590343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jnS8XVf4c0I"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s://www.youtube.com/watch?v=RKTa6EuTsnQ"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ncbi.nlm.nih.gov/books/NBK53748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ncbi.nlm.nih.gov/books/NBK537489/" TargetMode="External"/><Relationship Id="rId2" Type="http://schemas.openxmlformats.org/officeDocument/2006/relationships/hyperlink" Target="https://academic.oup.com/bja/article/101/1/17/357820" TargetMode="External"/><Relationship Id="rId1" Type="http://schemas.openxmlformats.org/officeDocument/2006/relationships/slideLayout" Target="../slideLayouts/slideLayout2.xml"/><Relationship Id="rId5" Type="http://schemas.openxmlformats.org/officeDocument/2006/relationships/hyperlink" Target="https://www.ncbi.nlm.nih.gov/books/NBK32656/" TargetMode="External"/><Relationship Id="rId4" Type="http://schemas.openxmlformats.org/officeDocument/2006/relationships/hyperlink" Target="https://www.ncbi.nlm.nih.gov/pmc/articles/PMC528841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youtube.com/watch?v=jWqC-5_zXHc" TargetMode="External"/><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iRPoJQqoxx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BzrA1tDTfkQ"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JYPi1R27gu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991A0-DDAB-4125-8E0B-3EC89B240CC7}"/>
              </a:ext>
            </a:extLst>
          </p:cNvPr>
          <p:cNvSpPr>
            <a:spLocks noGrp="1"/>
          </p:cNvSpPr>
          <p:nvPr>
            <p:ph type="ctrTitle"/>
          </p:nvPr>
        </p:nvSpPr>
        <p:spPr/>
        <p:txBody>
          <a:bodyPr/>
          <a:lstStyle/>
          <a:p>
            <a:r>
              <a:rPr lang="cs-CZ" dirty="0"/>
              <a:t>Hodnocení bolesti</a:t>
            </a:r>
            <a:endParaRPr lang="en-GB" dirty="0"/>
          </a:p>
        </p:txBody>
      </p:sp>
      <p:sp>
        <p:nvSpPr>
          <p:cNvPr id="3" name="Subtitle 2">
            <a:extLst>
              <a:ext uri="{FF2B5EF4-FFF2-40B4-BE49-F238E27FC236}">
                <a16:creationId xmlns:a16="http://schemas.microsoft.com/office/drawing/2014/main" id="{D7DF8A1F-9EFF-4142-8057-7D8AB8CCAF48}"/>
              </a:ext>
            </a:extLst>
          </p:cNvPr>
          <p:cNvSpPr>
            <a:spLocks noGrp="1"/>
          </p:cNvSpPr>
          <p:nvPr>
            <p:ph type="subTitle" idx="1"/>
          </p:nvPr>
        </p:nvSpPr>
        <p:spPr/>
        <p:txBody>
          <a:bodyPr/>
          <a:lstStyle/>
          <a:p>
            <a:r>
              <a:rPr lang="cs-CZ" dirty="0"/>
              <a:t>Praktika z fyziologie</a:t>
            </a:r>
            <a:endParaRPr lang="en-GB" dirty="0"/>
          </a:p>
        </p:txBody>
      </p:sp>
    </p:spTree>
    <p:extLst>
      <p:ext uri="{BB962C8B-B14F-4D97-AF65-F5344CB8AC3E}">
        <p14:creationId xmlns:p14="http://schemas.microsoft.com/office/powerpoint/2010/main" val="1010452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7CE43-7637-4B1C-BEDD-C8AFC9A5217B}"/>
              </a:ext>
            </a:extLst>
          </p:cNvPr>
          <p:cNvSpPr>
            <a:spLocks noGrp="1"/>
          </p:cNvSpPr>
          <p:nvPr>
            <p:ph type="title"/>
          </p:nvPr>
        </p:nvSpPr>
        <p:spPr/>
        <p:txBody>
          <a:bodyPr/>
          <a:lstStyle/>
          <a:p>
            <a:r>
              <a:rPr lang="cs-CZ" dirty="0" err="1"/>
              <a:t>Conditioned</a:t>
            </a:r>
            <a:r>
              <a:rPr lang="cs-CZ" dirty="0"/>
              <a:t> place preference test (CPP)</a:t>
            </a:r>
            <a:endParaRPr lang="en-GB" dirty="0"/>
          </a:p>
        </p:txBody>
      </p:sp>
      <p:sp>
        <p:nvSpPr>
          <p:cNvPr id="3" name="Content Placeholder 2">
            <a:extLst>
              <a:ext uri="{FF2B5EF4-FFF2-40B4-BE49-F238E27FC236}">
                <a16:creationId xmlns:a16="http://schemas.microsoft.com/office/drawing/2014/main" id="{E3D2B913-9B37-4D3E-941A-17B887EE35F5}"/>
              </a:ext>
            </a:extLst>
          </p:cNvPr>
          <p:cNvSpPr>
            <a:spLocks noGrp="1"/>
          </p:cNvSpPr>
          <p:nvPr>
            <p:ph idx="1"/>
          </p:nvPr>
        </p:nvSpPr>
        <p:spPr/>
        <p:txBody>
          <a:bodyPr>
            <a:normAutofit/>
          </a:bodyPr>
          <a:lstStyle/>
          <a:p>
            <a:r>
              <a:rPr lang="cs-CZ" dirty="0"/>
              <a:t>Je formou klasického podmiňování užitého k měření motivačních účinků podnětů (např. léků) nebo zkušeností</a:t>
            </a:r>
          </a:p>
          <a:p>
            <a:r>
              <a:rPr lang="cs-CZ" dirty="0"/>
              <a:t>Je měřen čas, který zvíře stráví v komůrce (nebo prostoru), která byla spojena (podmíněna) s určitým podnětem</a:t>
            </a:r>
          </a:p>
          <a:p>
            <a:r>
              <a:rPr lang="cs-CZ" dirty="0"/>
              <a:t>Možno také měřit averzi (vyhýbání se) při použití nelibých podnětů</a:t>
            </a:r>
          </a:p>
        </p:txBody>
      </p:sp>
    </p:spTree>
    <p:extLst>
      <p:ext uri="{BB962C8B-B14F-4D97-AF65-F5344CB8AC3E}">
        <p14:creationId xmlns:p14="http://schemas.microsoft.com/office/powerpoint/2010/main" val="3776679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A5638-C0F2-453E-9C78-274C3F31229A}"/>
              </a:ext>
            </a:extLst>
          </p:cNvPr>
          <p:cNvSpPr>
            <a:spLocks noGrp="1"/>
          </p:cNvSpPr>
          <p:nvPr>
            <p:ph type="title"/>
          </p:nvPr>
        </p:nvSpPr>
        <p:spPr/>
        <p:txBody>
          <a:bodyPr/>
          <a:lstStyle/>
          <a:p>
            <a:r>
              <a:rPr lang="cs-CZ" dirty="0"/>
              <a:t>Zařízení pro CPP</a:t>
            </a:r>
            <a:endParaRPr lang="en-GB" dirty="0"/>
          </a:p>
        </p:txBody>
      </p:sp>
      <p:sp>
        <p:nvSpPr>
          <p:cNvPr id="3" name="Content Placeholder 2">
            <a:extLst>
              <a:ext uri="{FF2B5EF4-FFF2-40B4-BE49-F238E27FC236}">
                <a16:creationId xmlns:a16="http://schemas.microsoft.com/office/drawing/2014/main" id="{06DD044F-40D1-4BEE-80BB-13C7F70946B8}"/>
              </a:ext>
            </a:extLst>
          </p:cNvPr>
          <p:cNvSpPr>
            <a:spLocks noGrp="1"/>
          </p:cNvSpPr>
          <p:nvPr>
            <p:ph idx="1"/>
          </p:nvPr>
        </p:nvSpPr>
        <p:spPr>
          <a:xfrm>
            <a:off x="838200" y="1825625"/>
            <a:ext cx="5257800" cy="4351338"/>
          </a:xfrm>
        </p:spPr>
        <p:txBody>
          <a:bodyPr/>
          <a:lstStyle/>
          <a:p>
            <a:r>
              <a:rPr lang="cs-CZ" dirty="0"/>
              <a:t>Dvě spojené komůrky</a:t>
            </a:r>
          </a:p>
          <a:p>
            <a:r>
              <a:rPr lang="cs-CZ" dirty="0"/>
              <a:t>Rozdílné stěny (např. pruhy X černé)</a:t>
            </a:r>
          </a:p>
          <a:p>
            <a:r>
              <a:rPr lang="cs-CZ" dirty="0"/>
              <a:t>Rozdílné podlahy (např. malé X velké čtverce síťoviny)</a:t>
            </a:r>
          </a:p>
          <a:p>
            <a:r>
              <a:rPr lang="cs-CZ" dirty="0"/>
              <a:t>Uzavíratelný tunel mezi komůrkami</a:t>
            </a:r>
          </a:p>
        </p:txBody>
      </p:sp>
      <p:pic>
        <p:nvPicPr>
          <p:cNvPr id="5" name="Picture 4">
            <a:extLst>
              <a:ext uri="{FF2B5EF4-FFF2-40B4-BE49-F238E27FC236}">
                <a16:creationId xmlns:a16="http://schemas.microsoft.com/office/drawing/2014/main" id="{8407D4BC-FFC0-4CBE-8919-85B96165B212}"/>
              </a:ext>
            </a:extLst>
          </p:cNvPr>
          <p:cNvPicPr>
            <a:picLocks noChangeAspect="1"/>
          </p:cNvPicPr>
          <p:nvPr/>
        </p:nvPicPr>
        <p:blipFill rotWithShape="1">
          <a:blip r:embed="rId3">
            <a:extLst>
              <a:ext uri="{28A0092B-C50C-407E-A947-70E740481C1C}">
                <a14:useLocalDpi xmlns:a14="http://schemas.microsoft.com/office/drawing/2010/main" val="0"/>
              </a:ext>
            </a:extLst>
          </a:blip>
          <a:srcRect l="2735" t="17373" r="3450" b="7474"/>
          <a:stretch/>
        </p:blipFill>
        <p:spPr>
          <a:xfrm rot="16200000">
            <a:off x="6882077" y="1505639"/>
            <a:ext cx="6773124" cy="3846722"/>
          </a:xfrm>
          <a:prstGeom prst="rect">
            <a:avLst/>
          </a:prstGeom>
        </p:spPr>
      </p:pic>
      <p:cxnSp>
        <p:nvCxnSpPr>
          <p:cNvPr id="7" name="Connector: Elbow 6">
            <a:extLst>
              <a:ext uri="{FF2B5EF4-FFF2-40B4-BE49-F238E27FC236}">
                <a16:creationId xmlns:a16="http://schemas.microsoft.com/office/drawing/2014/main" id="{C6B54458-FA82-45F0-B74C-318EA7571AF8}"/>
              </a:ext>
            </a:extLst>
          </p:cNvPr>
          <p:cNvCxnSpPr>
            <a:cxnSpLocks/>
          </p:cNvCxnSpPr>
          <p:nvPr/>
        </p:nvCxnSpPr>
        <p:spPr>
          <a:xfrm flipV="1">
            <a:off x="4585855" y="1232769"/>
            <a:ext cx="4139045" cy="1191777"/>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F75E2E81-EC0C-47A3-BC09-36B12562E369}"/>
              </a:ext>
            </a:extLst>
          </p:cNvPr>
          <p:cNvCxnSpPr>
            <a:cxnSpLocks/>
          </p:cNvCxnSpPr>
          <p:nvPr/>
        </p:nvCxnSpPr>
        <p:spPr>
          <a:xfrm>
            <a:off x="2057068" y="2939618"/>
            <a:ext cx="6667832" cy="2103437"/>
          </a:xfrm>
          <a:prstGeom prst="bentConnector3">
            <a:avLst>
              <a:gd name="adj1" fmla="val 6953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id="{E583DD2C-FA92-470F-A79F-0BBC846CE0FE}"/>
              </a:ext>
            </a:extLst>
          </p:cNvPr>
          <p:cNvCxnSpPr>
            <a:cxnSpLocks/>
          </p:cNvCxnSpPr>
          <p:nvPr/>
        </p:nvCxnSpPr>
        <p:spPr>
          <a:xfrm flipV="1">
            <a:off x="5730240" y="1842369"/>
            <a:ext cx="4098517" cy="1620980"/>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7A377CD7-66D5-4B52-9AE5-EFF020D07CDD}"/>
              </a:ext>
            </a:extLst>
          </p:cNvPr>
          <p:cNvCxnSpPr>
            <a:cxnSpLocks/>
          </p:cNvCxnSpPr>
          <p:nvPr/>
        </p:nvCxnSpPr>
        <p:spPr>
          <a:xfrm>
            <a:off x="4389120" y="3837709"/>
            <a:ext cx="5439637" cy="595747"/>
          </a:xfrm>
          <a:prstGeom prst="bentConnector3">
            <a:avLst>
              <a:gd name="adj1" fmla="val 62514"/>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468BDC4-3F4A-4488-A87E-090240994D00}"/>
              </a:ext>
            </a:extLst>
          </p:cNvPr>
          <p:cNvCxnSpPr>
            <a:cxnSpLocks/>
          </p:cNvCxnSpPr>
          <p:nvPr/>
        </p:nvCxnSpPr>
        <p:spPr>
          <a:xfrm>
            <a:off x="2987040" y="4643120"/>
            <a:ext cx="0" cy="181309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FA19B91-2658-4DB2-BC09-7141DBF53F0B}"/>
              </a:ext>
            </a:extLst>
          </p:cNvPr>
          <p:cNvCxnSpPr>
            <a:cxnSpLocks/>
          </p:cNvCxnSpPr>
          <p:nvPr/>
        </p:nvCxnSpPr>
        <p:spPr>
          <a:xfrm>
            <a:off x="2987040" y="6456218"/>
            <a:ext cx="81658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216A461-688E-4C07-9A54-63EAF120BBE7}"/>
              </a:ext>
            </a:extLst>
          </p:cNvPr>
          <p:cNvCxnSpPr/>
          <p:nvPr/>
        </p:nvCxnSpPr>
        <p:spPr>
          <a:xfrm flipV="1">
            <a:off x="11166764" y="3463349"/>
            <a:ext cx="0" cy="29928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460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C0082-E309-474C-B370-EE0DCD41AC21}"/>
              </a:ext>
            </a:extLst>
          </p:cNvPr>
          <p:cNvSpPr>
            <a:spLocks noGrp="1"/>
          </p:cNvSpPr>
          <p:nvPr>
            <p:ph type="title"/>
          </p:nvPr>
        </p:nvSpPr>
        <p:spPr/>
        <p:txBody>
          <a:bodyPr/>
          <a:lstStyle/>
          <a:p>
            <a:r>
              <a:rPr lang="cs-CZ" dirty="0"/>
              <a:t>Protokol CPP (existuje množství modifikací)</a:t>
            </a:r>
            <a:endParaRPr lang="en-GB" dirty="0"/>
          </a:p>
        </p:txBody>
      </p:sp>
      <p:sp>
        <p:nvSpPr>
          <p:cNvPr id="3" name="Content Placeholder 2">
            <a:extLst>
              <a:ext uri="{FF2B5EF4-FFF2-40B4-BE49-F238E27FC236}">
                <a16:creationId xmlns:a16="http://schemas.microsoft.com/office/drawing/2014/main" id="{B2BFBA0F-0412-4502-9B4B-68E4ED2099B6}"/>
              </a:ext>
            </a:extLst>
          </p:cNvPr>
          <p:cNvSpPr>
            <a:spLocks noGrp="1"/>
          </p:cNvSpPr>
          <p:nvPr>
            <p:ph idx="1"/>
          </p:nvPr>
        </p:nvSpPr>
        <p:spPr>
          <a:xfrm>
            <a:off x="838200" y="1825625"/>
            <a:ext cx="10515600" cy="4667250"/>
          </a:xfrm>
        </p:spPr>
        <p:txBody>
          <a:bodyPr>
            <a:normAutofit fontScale="92500" lnSpcReduction="10000"/>
          </a:bodyPr>
          <a:lstStyle/>
          <a:p>
            <a:pPr marL="514350" indent="-514350">
              <a:buFont typeface="+mj-lt"/>
              <a:buAutoNum type="arabicPeriod"/>
            </a:pPr>
            <a:r>
              <a:rPr lang="cs-CZ" dirty="0"/>
              <a:t>Výchozí měření: den 1</a:t>
            </a:r>
          </a:p>
          <a:p>
            <a:pPr marL="0" indent="0">
              <a:buNone/>
            </a:pPr>
            <a:r>
              <a:rPr lang="cs-CZ" dirty="0"/>
              <a:t>	po habituaci 15 min měříme čas strávený v obou komůrkách 	(volný přístup do obou komůrek) po dobu 30 min</a:t>
            </a:r>
          </a:p>
          <a:p>
            <a:pPr marL="514350" indent="-514350">
              <a:buFont typeface="+mj-lt"/>
              <a:buAutoNum type="arabicPeriod" startAt="2"/>
            </a:pPr>
            <a:r>
              <a:rPr lang="cs-CZ" dirty="0"/>
              <a:t>Podmiňování: den 2 - 7</a:t>
            </a:r>
          </a:p>
          <a:p>
            <a:pPr marL="514350" indent="-514350">
              <a:buFont typeface="+mj-lt"/>
              <a:buAutoNum type="alphaLcParenR"/>
            </a:pPr>
            <a:r>
              <a:rPr lang="cs-CZ" dirty="0"/>
              <a:t>Každý lichý den je komůrka č. 1 párována s léčivem po dobu 30 min (= po aplikaci léčiva umístíme zvíře do komůrky)</a:t>
            </a:r>
          </a:p>
          <a:p>
            <a:pPr marL="514350" indent="-514350">
              <a:buFont typeface="+mj-lt"/>
              <a:buAutoNum type="alphaLcParenR"/>
            </a:pPr>
            <a:r>
              <a:rPr lang="cs-CZ" dirty="0"/>
              <a:t>Každý sudý den je komůrka č. 2 párována s vehikulem (např. fyziologickým roztokem) po dobu 30 min</a:t>
            </a:r>
          </a:p>
          <a:p>
            <a:pPr marL="514350" indent="-514350">
              <a:buFont typeface="+mj-lt"/>
              <a:buAutoNum type="arabicPeriod" startAt="3"/>
            </a:pPr>
            <a:r>
              <a:rPr lang="cs-CZ" dirty="0"/>
              <a:t>Testování preference: den 8</a:t>
            </a:r>
          </a:p>
          <a:p>
            <a:pPr marL="0" indent="0">
              <a:buNone/>
            </a:pPr>
            <a:r>
              <a:rPr lang="cs-CZ" dirty="0"/>
              <a:t>	 po habituaci 15 min měříme čas strávený v obou komůrkách 	(volný 	přístup do obou komůrek) po dobu 30 min a srovnáme ho s časy 	výchozího měření</a:t>
            </a:r>
            <a:endParaRPr lang="en-GB" dirty="0"/>
          </a:p>
        </p:txBody>
      </p:sp>
    </p:spTree>
    <p:extLst>
      <p:ext uri="{BB962C8B-B14F-4D97-AF65-F5344CB8AC3E}">
        <p14:creationId xmlns:p14="http://schemas.microsoft.com/office/powerpoint/2010/main" val="3815829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CC63A-303B-4025-AB6D-FD9527890544}"/>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7790D694-1C17-470D-BB7D-73969930EA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4273" y="0"/>
            <a:ext cx="8243454" cy="6874614"/>
          </a:xfrm>
        </p:spPr>
      </p:pic>
      <p:sp>
        <p:nvSpPr>
          <p:cNvPr id="6" name="Rectangle 5">
            <a:extLst>
              <a:ext uri="{FF2B5EF4-FFF2-40B4-BE49-F238E27FC236}">
                <a16:creationId xmlns:a16="http://schemas.microsoft.com/office/drawing/2014/main" id="{CD074BC0-9D5C-44F3-AC53-7EE6183B20F7}"/>
              </a:ext>
            </a:extLst>
          </p:cNvPr>
          <p:cNvSpPr/>
          <p:nvPr/>
        </p:nvSpPr>
        <p:spPr>
          <a:xfrm>
            <a:off x="838200" y="4560516"/>
            <a:ext cx="2535381" cy="646331"/>
          </a:xfrm>
          <a:prstGeom prst="rect">
            <a:avLst/>
          </a:prstGeom>
        </p:spPr>
        <p:txBody>
          <a:bodyPr wrap="square">
            <a:spAutoFit/>
          </a:bodyPr>
          <a:lstStyle/>
          <a:p>
            <a:r>
              <a:rPr lang="en-GB" dirty="0">
                <a:hlinkClick r:id="rId3"/>
              </a:rPr>
              <a:t>https://www.youtube.com/watch?v=jnS8XVf4c0I</a:t>
            </a:r>
            <a:r>
              <a:rPr lang="cs-CZ" dirty="0"/>
              <a:t> </a:t>
            </a:r>
            <a:endParaRPr lang="en-GB" dirty="0"/>
          </a:p>
        </p:txBody>
      </p:sp>
      <p:sp>
        <p:nvSpPr>
          <p:cNvPr id="7" name="Rectangle 6">
            <a:extLst>
              <a:ext uri="{FF2B5EF4-FFF2-40B4-BE49-F238E27FC236}">
                <a16:creationId xmlns:a16="http://schemas.microsoft.com/office/drawing/2014/main" id="{AA227E59-BF3E-4C24-9B37-2E1370B58C34}"/>
              </a:ext>
            </a:extLst>
          </p:cNvPr>
          <p:cNvSpPr/>
          <p:nvPr/>
        </p:nvSpPr>
        <p:spPr>
          <a:xfrm>
            <a:off x="838200" y="5717565"/>
            <a:ext cx="2646218" cy="646331"/>
          </a:xfrm>
          <a:prstGeom prst="rect">
            <a:avLst/>
          </a:prstGeom>
        </p:spPr>
        <p:txBody>
          <a:bodyPr wrap="square">
            <a:spAutoFit/>
          </a:bodyPr>
          <a:lstStyle/>
          <a:p>
            <a:r>
              <a:rPr lang="en-GB" dirty="0">
                <a:hlinkClick r:id="rId4"/>
              </a:rPr>
              <a:t>https://www.youtube.com/watch?v=RKTa6EuTsnQ</a:t>
            </a:r>
            <a:r>
              <a:rPr lang="cs-CZ" dirty="0"/>
              <a:t> </a:t>
            </a:r>
            <a:endParaRPr lang="en-GB" dirty="0"/>
          </a:p>
        </p:txBody>
      </p:sp>
    </p:spTree>
    <p:extLst>
      <p:ext uri="{BB962C8B-B14F-4D97-AF65-F5344CB8AC3E}">
        <p14:creationId xmlns:p14="http://schemas.microsoft.com/office/powerpoint/2010/main" val="3470330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DAE27-75CE-47F9-896F-FC8D765927DE}"/>
              </a:ext>
            </a:extLst>
          </p:cNvPr>
          <p:cNvSpPr>
            <a:spLocks noGrp="1"/>
          </p:cNvSpPr>
          <p:nvPr>
            <p:ph type="title"/>
          </p:nvPr>
        </p:nvSpPr>
        <p:spPr/>
        <p:txBody>
          <a:bodyPr/>
          <a:lstStyle/>
          <a:p>
            <a:r>
              <a:rPr lang="cs-CZ" dirty="0"/>
              <a:t>Další operantní metody</a:t>
            </a:r>
            <a:endParaRPr lang="en-GB" dirty="0"/>
          </a:p>
        </p:txBody>
      </p:sp>
      <p:sp>
        <p:nvSpPr>
          <p:cNvPr id="3" name="Content Placeholder 2">
            <a:extLst>
              <a:ext uri="{FF2B5EF4-FFF2-40B4-BE49-F238E27FC236}">
                <a16:creationId xmlns:a16="http://schemas.microsoft.com/office/drawing/2014/main" id="{C39341AB-14FF-4FEB-BD53-A956636B94F3}"/>
              </a:ext>
            </a:extLst>
          </p:cNvPr>
          <p:cNvSpPr>
            <a:spLocks noGrp="1"/>
          </p:cNvSpPr>
          <p:nvPr>
            <p:ph idx="1"/>
          </p:nvPr>
        </p:nvSpPr>
        <p:spPr/>
        <p:txBody>
          <a:bodyPr>
            <a:normAutofit/>
          </a:bodyPr>
          <a:lstStyle/>
          <a:p>
            <a:r>
              <a:rPr lang="cs-CZ" dirty="0" err="1"/>
              <a:t>Intracranial</a:t>
            </a:r>
            <a:r>
              <a:rPr lang="cs-CZ" dirty="0"/>
              <a:t> </a:t>
            </a:r>
            <a:r>
              <a:rPr lang="cs-CZ" dirty="0" err="1"/>
              <a:t>self-stimulation</a:t>
            </a:r>
            <a:r>
              <a:rPr lang="cs-CZ" dirty="0"/>
              <a:t> (ICSS)</a:t>
            </a:r>
          </a:p>
          <a:p>
            <a:pPr lvl="1"/>
            <a:r>
              <a:rPr lang="cs-CZ" dirty="0"/>
              <a:t>Stimulace elektrodami implantovanými do laterálního hypotalamu</a:t>
            </a:r>
          </a:p>
          <a:p>
            <a:r>
              <a:rPr lang="cs-CZ" dirty="0" err="1"/>
              <a:t>Escape</a:t>
            </a:r>
            <a:r>
              <a:rPr lang="cs-CZ" dirty="0"/>
              <a:t> test</a:t>
            </a:r>
          </a:p>
          <a:p>
            <a:pPr lvl="1"/>
            <a:r>
              <a:rPr lang="cs-CZ" dirty="0"/>
              <a:t>Zvířeti je dána možnost mezi nebolestivým podnětem (např. světlo) a bolestivým podnětem (např. teplo)</a:t>
            </a:r>
          </a:p>
          <a:p>
            <a:r>
              <a:rPr lang="cs-CZ" dirty="0" err="1"/>
              <a:t>Orofacial</a:t>
            </a:r>
            <a:r>
              <a:rPr lang="cs-CZ" dirty="0"/>
              <a:t> </a:t>
            </a:r>
            <a:r>
              <a:rPr lang="cs-CZ" dirty="0" err="1"/>
              <a:t>pain</a:t>
            </a:r>
            <a:r>
              <a:rPr lang="cs-CZ" dirty="0"/>
              <a:t> </a:t>
            </a:r>
            <a:r>
              <a:rPr lang="cs-CZ" dirty="0" err="1"/>
              <a:t>assessment</a:t>
            </a:r>
            <a:r>
              <a:rPr lang="cs-CZ" dirty="0"/>
              <a:t> </a:t>
            </a:r>
            <a:r>
              <a:rPr lang="cs-CZ" dirty="0" err="1"/>
              <a:t>device</a:t>
            </a:r>
            <a:r>
              <a:rPr lang="cs-CZ" dirty="0"/>
              <a:t> (OPAD)</a:t>
            </a:r>
          </a:p>
          <a:p>
            <a:pPr lvl="1"/>
            <a:r>
              <a:rPr lang="cs-CZ" dirty="0"/>
              <a:t>Zvíře má možnost odměnit se pamlskem, ale pouze v </a:t>
            </a:r>
            <a:r>
              <a:rPr lang="cs-CZ" dirty="0" err="1"/>
              <a:t>přitomnosti</a:t>
            </a:r>
            <a:r>
              <a:rPr lang="cs-CZ" dirty="0"/>
              <a:t> bolestivé stimulace (např. teplem), aplikovaným na tvář</a:t>
            </a:r>
          </a:p>
          <a:p>
            <a:r>
              <a:rPr lang="cs-CZ" dirty="0" err="1"/>
              <a:t>Lever</a:t>
            </a:r>
            <a:r>
              <a:rPr lang="cs-CZ" dirty="0"/>
              <a:t> </a:t>
            </a:r>
            <a:r>
              <a:rPr lang="cs-CZ" dirty="0" err="1"/>
              <a:t>pressing</a:t>
            </a:r>
            <a:endParaRPr lang="cs-CZ" dirty="0"/>
          </a:p>
          <a:p>
            <a:pPr lvl="1"/>
            <a:r>
              <a:rPr lang="cs-CZ" dirty="0"/>
              <a:t>Zvíře mačká páčku, aby dostalo analgetika</a:t>
            </a:r>
            <a:endParaRPr lang="en-GB" dirty="0"/>
          </a:p>
        </p:txBody>
      </p:sp>
    </p:spTree>
    <p:extLst>
      <p:ext uri="{BB962C8B-B14F-4D97-AF65-F5344CB8AC3E}">
        <p14:creationId xmlns:p14="http://schemas.microsoft.com/office/powerpoint/2010/main" val="585264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CE324-03C1-4B69-A95C-BFF392E305C1}"/>
              </a:ext>
            </a:extLst>
          </p:cNvPr>
          <p:cNvSpPr>
            <a:spLocks noGrp="1"/>
          </p:cNvSpPr>
          <p:nvPr>
            <p:ph type="title"/>
          </p:nvPr>
        </p:nvSpPr>
        <p:spPr/>
        <p:txBody>
          <a:bodyPr/>
          <a:lstStyle/>
          <a:p>
            <a:r>
              <a:rPr lang="cs-CZ" dirty="0"/>
              <a:t>Hodnocení bolesti v klinické medicíně</a:t>
            </a:r>
            <a:endParaRPr lang="en-GB" dirty="0"/>
          </a:p>
        </p:txBody>
      </p:sp>
      <p:sp>
        <p:nvSpPr>
          <p:cNvPr id="3" name="Content Placeholder 2">
            <a:extLst>
              <a:ext uri="{FF2B5EF4-FFF2-40B4-BE49-F238E27FC236}">
                <a16:creationId xmlns:a16="http://schemas.microsoft.com/office/drawing/2014/main" id="{F6FDCF0B-C92B-4F0F-A4A6-1C05ECF3C0DE}"/>
              </a:ext>
            </a:extLst>
          </p:cNvPr>
          <p:cNvSpPr>
            <a:spLocks noGrp="1"/>
          </p:cNvSpPr>
          <p:nvPr>
            <p:ph idx="1"/>
          </p:nvPr>
        </p:nvSpPr>
        <p:spPr/>
        <p:txBody>
          <a:bodyPr>
            <a:normAutofit lnSpcReduction="10000"/>
          </a:bodyPr>
          <a:lstStyle/>
          <a:p>
            <a:r>
              <a:rPr lang="cs-CZ" dirty="0"/>
              <a:t>Při odebírání anamnézy týkající se bolesti se zaměřte na:</a:t>
            </a:r>
          </a:p>
          <a:p>
            <a:r>
              <a:rPr lang="cs-CZ" dirty="0"/>
              <a:t>Typ</a:t>
            </a:r>
            <a:r>
              <a:rPr lang="en-GB" dirty="0"/>
              <a:t> (</a:t>
            </a:r>
            <a:r>
              <a:rPr lang="cs-CZ" dirty="0"/>
              <a:t>např.</a:t>
            </a:r>
            <a:r>
              <a:rPr lang="en-GB" dirty="0"/>
              <a:t> </a:t>
            </a:r>
            <a:r>
              <a:rPr lang="cs-CZ" dirty="0"/>
              <a:t>pálivá, svíravá, hluboká, povrchová, vystřelující, pulzující…</a:t>
            </a:r>
            <a:r>
              <a:rPr lang="en-GB" dirty="0"/>
              <a:t>)</a:t>
            </a:r>
          </a:p>
          <a:p>
            <a:r>
              <a:rPr lang="cs-CZ" dirty="0"/>
              <a:t>Závažnost</a:t>
            </a:r>
            <a:endParaRPr lang="en-GB" dirty="0"/>
          </a:p>
          <a:p>
            <a:r>
              <a:rPr lang="en-GB" dirty="0"/>
              <a:t>Lo</a:t>
            </a:r>
            <a:r>
              <a:rPr lang="cs-CZ" dirty="0" err="1"/>
              <a:t>kalizaci</a:t>
            </a:r>
            <a:r>
              <a:rPr lang="cs-CZ" dirty="0"/>
              <a:t> (zvláště rozlišit </a:t>
            </a:r>
            <a:r>
              <a:rPr lang="cs-CZ" b="1" dirty="0"/>
              <a:t>viscerální X somatickou</a:t>
            </a:r>
            <a:r>
              <a:rPr lang="cs-CZ" dirty="0"/>
              <a:t>)</a:t>
            </a:r>
            <a:endParaRPr lang="en-GB" dirty="0"/>
          </a:p>
          <a:p>
            <a:r>
              <a:rPr lang="cs-CZ" dirty="0"/>
              <a:t>Vyzařování bolesti</a:t>
            </a:r>
            <a:endParaRPr lang="en-GB" dirty="0"/>
          </a:p>
          <a:p>
            <a:r>
              <a:rPr lang="cs-CZ" dirty="0"/>
              <a:t>Trvání (</a:t>
            </a:r>
            <a:r>
              <a:rPr lang="cs-CZ" b="1" dirty="0"/>
              <a:t>akutní X </a:t>
            </a:r>
            <a:r>
              <a:rPr lang="cs-CZ" b="1" dirty="0" err="1"/>
              <a:t>chronicá</a:t>
            </a:r>
            <a:r>
              <a:rPr lang="cs-CZ" dirty="0"/>
              <a:t>)</a:t>
            </a:r>
          </a:p>
          <a:p>
            <a:r>
              <a:rPr lang="cs-CZ" dirty="0"/>
              <a:t>Začátek bolesti (náhlý X pozvolný)</a:t>
            </a:r>
            <a:endParaRPr lang="en-GB" dirty="0"/>
          </a:p>
          <a:p>
            <a:r>
              <a:rPr lang="cs-CZ" dirty="0"/>
              <a:t>Změny v čase</a:t>
            </a:r>
            <a:r>
              <a:rPr lang="en-GB" dirty="0"/>
              <a:t> (</a:t>
            </a:r>
            <a:r>
              <a:rPr lang="cs-CZ" dirty="0"/>
              <a:t>kolísání, frekvence remisí…)</a:t>
            </a:r>
            <a:endParaRPr lang="en-GB" dirty="0"/>
          </a:p>
          <a:p>
            <a:r>
              <a:rPr lang="cs-CZ" dirty="0"/>
              <a:t>Zhoršující a ulevující faktory</a:t>
            </a:r>
            <a:endParaRPr lang="en-GB" dirty="0"/>
          </a:p>
        </p:txBody>
      </p:sp>
    </p:spTree>
    <p:extLst>
      <p:ext uri="{BB962C8B-B14F-4D97-AF65-F5344CB8AC3E}">
        <p14:creationId xmlns:p14="http://schemas.microsoft.com/office/powerpoint/2010/main" val="3526591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D16F9-A0BF-42F6-BF8A-0A67106CED0B}"/>
              </a:ext>
            </a:extLst>
          </p:cNvPr>
          <p:cNvSpPr>
            <a:spLocks noGrp="1"/>
          </p:cNvSpPr>
          <p:nvPr>
            <p:ph type="title"/>
          </p:nvPr>
        </p:nvSpPr>
        <p:spPr/>
        <p:txBody>
          <a:bodyPr/>
          <a:lstStyle/>
          <a:p>
            <a:r>
              <a:rPr lang="cs-CZ" dirty="0"/>
              <a:t>Hodnocení akutní bolesti</a:t>
            </a:r>
            <a:endParaRPr lang="en-GB" dirty="0"/>
          </a:p>
        </p:txBody>
      </p:sp>
      <p:sp>
        <p:nvSpPr>
          <p:cNvPr id="3" name="Content Placeholder 2">
            <a:extLst>
              <a:ext uri="{FF2B5EF4-FFF2-40B4-BE49-F238E27FC236}">
                <a16:creationId xmlns:a16="http://schemas.microsoft.com/office/drawing/2014/main" id="{10BE0616-C4FA-413C-80A0-9C8859921E59}"/>
              </a:ext>
            </a:extLst>
          </p:cNvPr>
          <p:cNvSpPr>
            <a:spLocks noGrp="1"/>
          </p:cNvSpPr>
          <p:nvPr>
            <p:ph idx="1"/>
          </p:nvPr>
        </p:nvSpPr>
        <p:spPr/>
        <p:txBody>
          <a:bodyPr/>
          <a:lstStyle/>
          <a:p>
            <a:r>
              <a:rPr lang="cs-CZ" dirty="0" err="1"/>
              <a:t>Visual</a:t>
            </a:r>
            <a:r>
              <a:rPr lang="cs-CZ" dirty="0"/>
              <a:t> </a:t>
            </a:r>
            <a:r>
              <a:rPr lang="cs-CZ" dirty="0" err="1"/>
              <a:t>analogue</a:t>
            </a:r>
            <a:r>
              <a:rPr lang="cs-CZ" dirty="0"/>
              <a:t> </a:t>
            </a:r>
            <a:r>
              <a:rPr lang="cs-CZ" dirty="0" err="1"/>
              <a:t>scale</a:t>
            </a:r>
            <a:r>
              <a:rPr lang="cs-CZ" dirty="0"/>
              <a:t> (VAS)</a:t>
            </a:r>
          </a:p>
          <a:p>
            <a:r>
              <a:rPr lang="cs-CZ" dirty="0" err="1"/>
              <a:t>Numeric</a:t>
            </a:r>
            <a:r>
              <a:rPr lang="cs-CZ" dirty="0"/>
              <a:t> rating </a:t>
            </a:r>
            <a:r>
              <a:rPr lang="cs-CZ" dirty="0" err="1"/>
              <a:t>scale</a:t>
            </a:r>
            <a:r>
              <a:rPr lang="cs-CZ" dirty="0"/>
              <a:t> (NRS)</a:t>
            </a:r>
          </a:p>
          <a:p>
            <a:r>
              <a:rPr lang="cs-CZ" dirty="0" err="1"/>
              <a:t>Verbal</a:t>
            </a:r>
            <a:r>
              <a:rPr lang="cs-CZ" dirty="0"/>
              <a:t> </a:t>
            </a:r>
            <a:r>
              <a:rPr lang="cs-CZ" dirty="0" err="1"/>
              <a:t>categorical</a:t>
            </a:r>
            <a:r>
              <a:rPr lang="cs-CZ" dirty="0"/>
              <a:t> rating </a:t>
            </a:r>
            <a:r>
              <a:rPr lang="cs-CZ" dirty="0" err="1"/>
              <a:t>scale</a:t>
            </a:r>
            <a:r>
              <a:rPr lang="cs-CZ" dirty="0"/>
              <a:t> (VRS)</a:t>
            </a:r>
          </a:p>
          <a:p>
            <a:r>
              <a:rPr lang="cs-CZ" dirty="0" err="1"/>
              <a:t>Faces</a:t>
            </a:r>
            <a:r>
              <a:rPr lang="cs-CZ" dirty="0"/>
              <a:t> </a:t>
            </a:r>
            <a:r>
              <a:rPr lang="cs-CZ" dirty="0" err="1"/>
              <a:t>pain</a:t>
            </a:r>
            <a:r>
              <a:rPr lang="cs-CZ" dirty="0"/>
              <a:t> </a:t>
            </a:r>
            <a:r>
              <a:rPr lang="cs-CZ" dirty="0" err="1"/>
              <a:t>scale</a:t>
            </a:r>
            <a:endParaRPr lang="cs-CZ" dirty="0"/>
          </a:p>
          <a:p>
            <a:pPr marL="0" indent="0">
              <a:buNone/>
            </a:pPr>
            <a:r>
              <a:rPr lang="cs-CZ" dirty="0"/>
              <a:t>…</a:t>
            </a:r>
          </a:p>
          <a:p>
            <a:pPr marL="0" indent="0">
              <a:buNone/>
            </a:pPr>
            <a:endParaRPr lang="cs-CZ" dirty="0"/>
          </a:p>
        </p:txBody>
      </p:sp>
      <p:pic>
        <p:nvPicPr>
          <p:cNvPr id="4" name="Picture 3">
            <a:extLst>
              <a:ext uri="{FF2B5EF4-FFF2-40B4-BE49-F238E27FC236}">
                <a16:creationId xmlns:a16="http://schemas.microsoft.com/office/drawing/2014/main" id="{05A13BD8-E72F-4B11-82A2-6CBD7128CA04}"/>
              </a:ext>
            </a:extLst>
          </p:cNvPr>
          <p:cNvPicPr>
            <a:picLocks noChangeAspect="1"/>
          </p:cNvPicPr>
          <p:nvPr/>
        </p:nvPicPr>
        <p:blipFill>
          <a:blip r:embed="rId3"/>
          <a:stretch>
            <a:fillRect/>
          </a:stretch>
        </p:blipFill>
        <p:spPr>
          <a:xfrm>
            <a:off x="6338525" y="1445970"/>
            <a:ext cx="5388839" cy="2848939"/>
          </a:xfrm>
          <a:prstGeom prst="rect">
            <a:avLst/>
          </a:prstGeom>
        </p:spPr>
      </p:pic>
    </p:spTree>
    <p:extLst>
      <p:ext uri="{BB962C8B-B14F-4D97-AF65-F5344CB8AC3E}">
        <p14:creationId xmlns:p14="http://schemas.microsoft.com/office/powerpoint/2010/main" val="624763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19FCD-D101-4427-AC8E-1A05F4BBAE3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3AD13A1-BD3A-4F04-BE28-EC7988440DA9}"/>
              </a:ext>
            </a:extLst>
          </p:cNvPr>
          <p:cNvSpPr>
            <a:spLocks noGrp="1"/>
          </p:cNvSpPr>
          <p:nvPr>
            <p:ph idx="1"/>
          </p:nvPr>
        </p:nvSpPr>
        <p:spPr/>
        <p:txBody>
          <a:bodyPr/>
          <a:lstStyle/>
          <a:p>
            <a:endParaRPr lang="en-GB"/>
          </a:p>
        </p:txBody>
      </p:sp>
      <p:pic>
        <p:nvPicPr>
          <p:cNvPr id="4" name="Obrázek 10">
            <a:extLst>
              <a:ext uri="{FF2B5EF4-FFF2-40B4-BE49-F238E27FC236}">
                <a16:creationId xmlns:a16="http://schemas.microsoft.com/office/drawing/2014/main" id="{F63C5F1E-0201-483C-8FD3-58269EB4D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979" y="161257"/>
            <a:ext cx="10114510" cy="6525490"/>
          </a:xfrm>
          <a:prstGeom prst="rect">
            <a:avLst/>
          </a:prstGeom>
        </p:spPr>
      </p:pic>
    </p:spTree>
    <p:extLst>
      <p:ext uri="{BB962C8B-B14F-4D97-AF65-F5344CB8AC3E}">
        <p14:creationId xmlns:p14="http://schemas.microsoft.com/office/powerpoint/2010/main" val="1628780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533B80-8616-4B67-A470-09D475D4C402}"/>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61DCE449-5DFB-400B-BB04-EA4BA883F3A9}"/>
              </a:ext>
            </a:extLst>
          </p:cNvPr>
          <p:cNvSpPr>
            <a:spLocks noGrp="1"/>
          </p:cNvSpPr>
          <p:nvPr>
            <p:ph idx="1"/>
          </p:nvPr>
        </p:nvSpPr>
        <p:spPr/>
        <p:txBody>
          <a:bodyPr/>
          <a:lstStyle/>
          <a:p>
            <a:endParaRPr lang="cs-CZ"/>
          </a:p>
        </p:txBody>
      </p:sp>
      <p:pic>
        <p:nvPicPr>
          <p:cNvPr id="4" name="Zástupný obsah 4">
            <a:extLst>
              <a:ext uri="{FF2B5EF4-FFF2-40B4-BE49-F238E27FC236}">
                <a16:creationId xmlns:a16="http://schemas.microsoft.com/office/drawing/2014/main" id="{6F02CCFC-0ADF-4D0B-9247-E9A1089414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12" y="928688"/>
            <a:ext cx="12143688" cy="4689332"/>
          </a:xfrm>
          <a:prstGeom prst="rect">
            <a:avLst/>
          </a:prstGeom>
        </p:spPr>
      </p:pic>
    </p:spTree>
    <p:extLst>
      <p:ext uri="{BB962C8B-B14F-4D97-AF65-F5344CB8AC3E}">
        <p14:creationId xmlns:p14="http://schemas.microsoft.com/office/powerpoint/2010/main" val="4099264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9D72-F122-439D-983C-E4B0C37BA570}"/>
              </a:ext>
            </a:extLst>
          </p:cNvPr>
          <p:cNvSpPr>
            <a:spLocks noGrp="1"/>
          </p:cNvSpPr>
          <p:nvPr>
            <p:ph type="title"/>
          </p:nvPr>
        </p:nvSpPr>
        <p:spPr/>
        <p:txBody>
          <a:bodyPr/>
          <a:lstStyle/>
          <a:p>
            <a:r>
              <a:rPr lang="cs-CZ" dirty="0"/>
              <a:t>Hodnocení chronické bolesti</a:t>
            </a:r>
            <a:endParaRPr lang="en-GB" dirty="0"/>
          </a:p>
        </p:txBody>
      </p:sp>
      <p:sp>
        <p:nvSpPr>
          <p:cNvPr id="3" name="Content Placeholder 2">
            <a:extLst>
              <a:ext uri="{FF2B5EF4-FFF2-40B4-BE49-F238E27FC236}">
                <a16:creationId xmlns:a16="http://schemas.microsoft.com/office/drawing/2014/main" id="{F8C4DD8A-FC26-49E1-9D12-3B1CEA5CE65B}"/>
              </a:ext>
            </a:extLst>
          </p:cNvPr>
          <p:cNvSpPr>
            <a:spLocks noGrp="1"/>
          </p:cNvSpPr>
          <p:nvPr>
            <p:ph idx="1"/>
          </p:nvPr>
        </p:nvSpPr>
        <p:spPr/>
        <p:txBody>
          <a:bodyPr/>
          <a:lstStyle/>
          <a:p>
            <a:r>
              <a:rPr lang="en-GB" dirty="0"/>
              <a:t>The Brief Pain Inventory</a:t>
            </a:r>
            <a:r>
              <a:rPr lang="cs-CZ" dirty="0"/>
              <a:t> (BPI)</a:t>
            </a:r>
          </a:p>
          <a:p>
            <a:r>
              <a:rPr lang="en-GB" dirty="0"/>
              <a:t>The McGill Pain Questionnaire</a:t>
            </a:r>
            <a:endParaRPr lang="cs-CZ" dirty="0"/>
          </a:p>
          <a:p>
            <a:r>
              <a:rPr lang="en-GB" dirty="0"/>
              <a:t>The Initiative on Methods, Measurement, and Pain Assessment in Clinical Trials</a:t>
            </a:r>
            <a:r>
              <a:rPr lang="cs-CZ" dirty="0"/>
              <a:t> (IMMPACT)</a:t>
            </a:r>
          </a:p>
          <a:p>
            <a:pPr marL="0" indent="0">
              <a:buNone/>
            </a:pPr>
            <a:r>
              <a:rPr lang="cs-CZ" dirty="0"/>
              <a:t>…</a:t>
            </a:r>
          </a:p>
          <a:p>
            <a:r>
              <a:rPr lang="cs-CZ" dirty="0"/>
              <a:t>A další specializované dotazníky (např. </a:t>
            </a:r>
            <a:r>
              <a:rPr lang="cs-CZ" dirty="0">
                <a:hlinkClick r:id="rId2"/>
              </a:rPr>
              <a:t>https://www.ncbi.nlm.nih.gov/books/NBK537489/</a:t>
            </a:r>
            <a:r>
              <a:rPr lang="cs-CZ" dirty="0"/>
              <a:t>)</a:t>
            </a:r>
          </a:p>
        </p:txBody>
      </p:sp>
    </p:spTree>
    <p:extLst>
      <p:ext uri="{BB962C8B-B14F-4D97-AF65-F5344CB8AC3E}">
        <p14:creationId xmlns:p14="http://schemas.microsoft.com/office/powerpoint/2010/main" val="70534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3ED8B-E0CC-4574-859D-07D282D5BBCA}"/>
              </a:ext>
            </a:extLst>
          </p:cNvPr>
          <p:cNvSpPr>
            <a:spLocks noGrp="1"/>
          </p:cNvSpPr>
          <p:nvPr>
            <p:ph type="title"/>
          </p:nvPr>
        </p:nvSpPr>
        <p:spPr/>
        <p:txBody>
          <a:bodyPr/>
          <a:lstStyle/>
          <a:p>
            <a:r>
              <a:rPr lang="cs-CZ" dirty="0"/>
              <a:t>Obsah</a:t>
            </a:r>
            <a:endParaRPr lang="en-GB" dirty="0"/>
          </a:p>
        </p:txBody>
      </p:sp>
      <p:sp>
        <p:nvSpPr>
          <p:cNvPr id="3" name="Content Placeholder 2">
            <a:extLst>
              <a:ext uri="{FF2B5EF4-FFF2-40B4-BE49-F238E27FC236}">
                <a16:creationId xmlns:a16="http://schemas.microsoft.com/office/drawing/2014/main" id="{CD114984-DF2D-493F-BEC9-910A922C5132}"/>
              </a:ext>
            </a:extLst>
          </p:cNvPr>
          <p:cNvSpPr>
            <a:spLocks noGrp="1"/>
          </p:cNvSpPr>
          <p:nvPr>
            <p:ph idx="1"/>
          </p:nvPr>
        </p:nvSpPr>
        <p:spPr/>
        <p:txBody>
          <a:bodyPr/>
          <a:lstStyle/>
          <a:p>
            <a:r>
              <a:rPr lang="cs-CZ" dirty="0"/>
              <a:t>Bolest vs. </a:t>
            </a:r>
            <a:r>
              <a:rPr lang="cs-CZ" dirty="0" err="1"/>
              <a:t>Nocicepce</a:t>
            </a:r>
            <a:endParaRPr lang="cs-CZ" dirty="0"/>
          </a:p>
          <a:p>
            <a:r>
              <a:rPr lang="cs-CZ" dirty="0"/>
              <a:t>Hodnocení bolesti ve výzkumu</a:t>
            </a:r>
          </a:p>
          <a:p>
            <a:pPr lvl="1"/>
            <a:r>
              <a:rPr lang="cs-CZ" dirty="0"/>
              <a:t>Reflexivní metody</a:t>
            </a:r>
          </a:p>
          <a:p>
            <a:pPr lvl="2"/>
            <a:r>
              <a:rPr lang="cs-CZ" dirty="0"/>
              <a:t>Mechanický stimulus – von Frey</a:t>
            </a:r>
          </a:p>
          <a:p>
            <a:pPr lvl="2"/>
            <a:r>
              <a:rPr lang="cs-CZ" dirty="0"/>
              <a:t>Tepelný stimulus – </a:t>
            </a:r>
            <a:r>
              <a:rPr lang="cs-CZ" dirty="0" err="1"/>
              <a:t>Plantar</a:t>
            </a:r>
            <a:r>
              <a:rPr lang="cs-CZ" dirty="0"/>
              <a:t> test, </a:t>
            </a:r>
            <a:r>
              <a:rPr lang="cs-CZ" dirty="0" err="1"/>
              <a:t>tail</a:t>
            </a:r>
            <a:r>
              <a:rPr lang="cs-CZ" dirty="0"/>
              <a:t> </a:t>
            </a:r>
            <a:r>
              <a:rPr lang="cs-CZ" dirty="0" err="1"/>
              <a:t>flick</a:t>
            </a:r>
            <a:r>
              <a:rPr lang="cs-CZ" dirty="0"/>
              <a:t>, hot plate, </a:t>
            </a:r>
            <a:r>
              <a:rPr lang="cs-CZ" dirty="0" err="1"/>
              <a:t>cold</a:t>
            </a:r>
            <a:r>
              <a:rPr lang="cs-CZ" dirty="0"/>
              <a:t> plate…</a:t>
            </a:r>
          </a:p>
          <a:p>
            <a:pPr lvl="1"/>
            <a:r>
              <a:rPr lang="cs-CZ" dirty="0"/>
              <a:t>Operantní metody</a:t>
            </a:r>
          </a:p>
          <a:p>
            <a:pPr lvl="2"/>
            <a:r>
              <a:rPr lang="cs-CZ" dirty="0" err="1"/>
              <a:t>Conditioned</a:t>
            </a:r>
            <a:r>
              <a:rPr lang="cs-CZ" dirty="0"/>
              <a:t> place preference test</a:t>
            </a:r>
          </a:p>
          <a:p>
            <a:r>
              <a:rPr lang="cs-CZ" dirty="0"/>
              <a:t>Hodnocení bolesti v klinické medicíně</a:t>
            </a:r>
          </a:p>
          <a:p>
            <a:pPr lvl="1"/>
            <a:r>
              <a:rPr lang="cs-CZ" dirty="0"/>
              <a:t>Akutní bolest</a:t>
            </a:r>
          </a:p>
          <a:p>
            <a:pPr lvl="1"/>
            <a:r>
              <a:rPr lang="cs-CZ" dirty="0"/>
              <a:t>Chronická bolest</a:t>
            </a:r>
            <a:endParaRPr lang="en-GB" dirty="0"/>
          </a:p>
        </p:txBody>
      </p:sp>
    </p:spTree>
    <p:extLst>
      <p:ext uri="{BB962C8B-B14F-4D97-AF65-F5344CB8AC3E}">
        <p14:creationId xmlns:p14="http://schemas.microsoft.com/office/powerpoint/2010/main" val="110357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3DE2-0376-4E4F-9035-C8507BADB20B}"/>
              </a:ext>
            </a:extLst>
          </p:cNvPr>
          <p:cNvSpPr>
            <a:spLocks noGrp="1"/>
          </p:cNvSpPr>
          <p:nvPr>
            <p:ph type="title"/>
          </p:nvPr>
        </p:nvSpPr>
        <p:spPr/>
        <p:txBody>
          <a:bodyPr/>
          <a:lstStyle/>
          <a:p>
            <a:r>
              <a:rPr lang="cs-CZ" dirty="0"/>
              <a:t>BPI - krátký formulář</a:t>
            </a:r>
            <a:br>
              <a:rPr lang="en-GB" dirty="0"/>
            </a:br>
            <a:endParaRPr lang="en-GB" dirty="0"/>
          </a:p>
        </p:txBody>
      </p:sp>
      <p:pic>
        <p:nvPicPr>
          <p:cNvPr id="4" name="Picture 3">
            <a:extLst>
              <a:ext uri="{FF2B5EF4-FFF2-40B4-BE49-F238E27FC236}">
                <a16:creationId xmlns:a16="http://schemas.microsoft.com/office/drawing/2014/main" id="{E56BE0DC-5B98-43FB-9FD1-AEB524A63B7C}"/>
              </a:ext>
            </a:extLst>
          </p:cNvPr>
          <p:cNvPicPr>
            <a:picLocks noChangeAspect="1"/>
          </p:cNvPicPr>
          <p:nvPr/>
        </p:nvPicPr>
        <p:blipFill>
          <a:blip r:embed="rId2"/>
          <a:stretch>
            <a:fillRect/>
          </a:stretch>
        </p:blipFill>
        <p:spPr>
          <a:xfrm>
            <a:off x="5677964" y="1"/>
            <a:ext cx="5481708" cy="6858000"/>
          </a:xfrm>
          <a:prstGeom prst="rect">
            <a:avLst/>
          </a:prstGeom>
        </p:spPr>
      </p:pic>
    </p:spTree>
    <p:extLst>
      <p:ext uri="{BB962C8B-B14F-4D97-AF65-F5344CB8AC3E}">
        <p14:creationId xmlns:p14="http://schemas.microsoft.com/office/powerpoint/2010/main" val="3873003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D869D-CF5C-45E8-BE48-3214E0B77D44}"/>
              </a:ext>
            </a:extLst>
          </p:cNvPr>
          <p:cNvSpPr>
            <a:spLocks noGrp="1"/>
          </p:cNvSpPr>
          <p:nvPr>
            <p:ph type="title"/>
          </p:nvPr>
        </p:nvSpPr>
        <p:spPr/>
        <p:txBody>
          <a:bodyPr/>
          <a:lstStyle/>
          <a:p>
            <a:r>
              <a:rPr lang="cs-CZ" dirty="0" err="1"/>
              <a:t>Usefull</a:t>
            </a:r>
            <a:r>
              <a:rPr lang="cs-CZ" dirty="0"/>
              <a:t> </a:t>
            </a:r>
            <a:r>
              <a:rPr lang="cs-CZ" dirty="0" err="1"/>
              <a:t>links</a:t>
            </a:r>
            <a:endParaRPr lang="en-GB" dirty="0"/>
          </a:p>
        </p:txBody>
      </p:sp>
      <p:sp>
        <p:nvSpPr>
          <p:cNvPr id="3" name="Content Placeholder 2">
            <a:extLst>
              <a:ext uri="{FF2B5EF4-FFF2-40B4-BE49-F238E27FC236}">
                <a16:creationId xmlns:a16="http://schemas.microsoft.com/office/drawing/2014/main" id="{30447468-FA7F-4CB5-B4EF-6BC10D8AC7C1}"/>
              </a:ext>
            </a:extLst>
          </p:cNvPr>
          <p:cNvSpPr>
            <a:spLocks noGrp="1"/>
          </p:cNvSpPr>
          <p:nvPr>
            <p:ph idx="1"/>
          </p:nvPr>
        </p:nvSpPr>
        <p:spPr/>
        <p:txBody>
          <a:bodyPr/>
          <a:lstStyle/>
          <a:p>
            <a:r>
              <a:rPr lang="en-GB" dirty="0">
                <a:hlinkClick r:id="rId2"/>
              </a:rPr>
              <a:t>https://academic.oup.com/bja/article/101/1/17/357820</a:t>
            </a:r>
            <a:endParaRPr lang="cs-CZ" dirty="0"/>
          </a:p>
          <a:p>
            <a:r>
              <a:rPr lang="en-GB" dirty="0">
                <a:hlinkClick r:id="rId3"/>
              </a:rPr>
              <a:t>https://www.ncbi.nlm.nih.gov/books/NBK537489/</a:t>
            </a:r>
            <a:endParaRPr lang="cs-CZ" dirty="0"/>
          </a:p>
          <a:p>
            <a:r>
              <a:rPr lang="en-GB" dirty="0">
                <a:hlinkClick r:id="rId4"/>
              </a:rPr>
              <a:t>https://www.ncbi.nlm.nih.gov/pmc/articles/PMC5288410/</a:t>
            </a:r>
            <a:endParaRPr lang="cs-CZ" dirty="0"/>
          </a:p>
          <a:p>
            <a:r>
              <a:rPr lang="en-GB" dirty="0">
                <a:hlinkClick r:id="rId5"/>
              </a:rPr>
              <a:t>https://www.ncbi.nlm.nih.gov/books/NBK32656/</a:t>
            </a:r>
            <a:endParaRPr lang="cs-CZ" dirty="0"/>
          </a:p>
          <a:p>
            <a:endParaRPr lang="en-GB" dirty="0"/>
          </a:p>
        </p:txBody>
      </p:sp>
    </p:spTree>
    <p:extLst>
      <p:ext uri="{BB962C8B-B14F-4D97-AF65-F5344CB8AC3E}">
        <p14:creationId xmlns:p14="http://schemas.microsoft.com/office/powerpoint/2010/main" val="2287118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FFEB7-061A-4B11-85F1-55E61EAAF0AA}"/>
              </a:ext>
            </a:extLst>
          </p:cNvPr>
          <p:cNvSpPr>
            <a:spLocks noGrp="1"/>
          </p:cNvSpPr>
          <p:nvPr>
            <p:ph type="title"/>
          </p:nvPr>
        </p:nvSpPr>
        <p:spPr/>
        <p:txBody>
          <a:bodyPr/>
          <a:lstStyle/>
          <a:p>
            <a:r>
              <a:rPr lang="cs-CZ" dirty="0"/>
              <a:t>Bolest vs. </a:t>
            </a:r>
            <a:r>
              <a:rPr lang="cs-CZ" dirty="0" err="1"/>
              <a:t>nocicepce</a:t>
            </a:r>
            <a:endParaRPr lang="en-GB" dirty="0"/>
          </a:p>
        </p:txBody>
      </p:sp>
      <p:sp>
        <p:nvSpPr>
          <p:cNvPr id="3" name="Content Placeholder 2">
            <a:extLst>
              <a:ext uri="{FF2B5EF4-FFF2-40B4-BE49-F238E27FC236}">
                <a16:creationId xmlns:a16="http://schemas.microsoft.com/office/drawing/2014/main" id="{39DA9756-8F01-4CFE-A48D-6D3E9C58DE3C}"/>
              </a:ext>
            </a:extLst>
          </p:cNvPr>
          <p:cNvSpPr>
            <a:spLocks noGrp="1"/>
          </p:cNvSpPr>
          <p:nvPr>
            <p:ph idx="1"/>
          </p:nvPr>
        </p:nvSpPr>
        <p:spPr/>
        <p:txBody>
          <a:bodyPr/>
          <a:lstStyle/>
          <a:p>
            <a:r>
              <a:rPr lang="cs-CZ" dirty="0"/>
              <a:t>Bolest</a:t>
            </a:r>
          </a:p>
          <a:p>
            <a:pPr lvl="1"/>
            <a:r>
              <a:rPr lang="cs-CZ" dirty="0"/>
              <a:t>Bolest je nepříjemný smyslový a emocionální zážitek spojený s aktuálním anebo </a:t>
            </a:r>
            <a:r>
              <a:rPr lang="cs-CZ" b="1" dirty="0"/>
              <a:t>potenciálním</a:t>
            </a:r>
            <a:r>
              <a:rPr lang="cs-CZ" dirty="0"/>
              <a:t> poškozením anebo se jako takový </a:t>
            </a:r>
            <a:r>
              <a:rPr lang="cs-CZ" b="1" dirty="0"/>
              <a:t>popisuje</a:t>
            </a:r>
            <a:r>
              <a:rPr lang="cs-CZ" dirty="0"/>
              <a:t>. </a:t>
            </a:r>
          </a:p>
          <a:p>
            <a:pPr lvl="1"/>
            <a:r>
              <a:rPr lang="cs-CZ" dirty="0"/>
              <a:t>Bolest je </a:t>
            </a:r>
            <a:r>
              <a:rPr lang="cs-CZ" b="1" dirty="0"/>
              <a:t>vždy subjektivní</a:t>
            </a:r>
            <a:r>
              <a:rPr lang="cs-CZ" dirty="0"/>
              <a:t>.</a:t>
            </a:r>
          </a:p>
          <a:p>
            <a:r>
              <a:rPr lang="cs-CZ" dirty="0" err="1"/>
              <a:t>Nocicepce</a:t>
            </a:r>
            <a:endParaRPr lang="cs-CZ" dirty="0"/>
          </a:p>
          <a:p>
            <a:pPr lvl="1"/>
            <a:r>
              <a:rPr lang="en-GB" b="1" dirty="0" err="1"/>
              <a:t>Vznik</a:t>
            </a:r>
            <a:r>
              <a:rPr lang="cs-CZ" b="1" dirty="0"/>
              <a:t>, zpracování</a:t>
            </a:r>
            <a:r>
              <a:rPr lang="en-GB" b="1" dirty="0"/>
              <a:t> a </a:t>
            </a:r>
            <a:r>
              <a:rPr lang="en-GB" b="1" dirty="0" err="1"/>
              <a:t>přenos</a:t>
            </a:r>
            <a:r>
              <a:rPr lang="en-GB" b="1" dirty="0"/>
              <a:t> </a:t>
            </a:r>
            <a:r>
              <a:rPr lang="cs-CZ" dirty="0"/>
              <a:t>informace</a:t>
            </a:r>
            <a:r>
              <a:rPr lang="en-GB" dirty="0"/>
              <a:t> o </a:t>
            </a:r>
            <a:r>
              <a:rPr lang="en-GB" dirty="0" err="1"/>
              <a:t>bol</a:t>
            </a:r>
            <a:r>
              <a:rPr lang="cs-CZ" dirty="0" err="1"/>
              <a:t>estivém</a:t>
            </a:r>
            <a:r>
              <a:rPr lang="cs-CZ" dirty="0"/>
              <a:t> podnětu.</a:t>
            </a:r>
          </a:p>
          <a:p>
            <a:pPr lvl="1"/>
            <a:r>
              <a:rPr lang="cs-CZ" dirty="0"/>
              <a:t>Výsledkem může být reakce </a:t>
            </a:r>
            <a:r>
              <a:rPr lang="cs-CZ" b="1" dirty="0"/>
              <a:t>autonomního systému </a:t>
            </a:r>
            <a:r>
              <a:rPr lang="cs-CZ" dirty="0"/>
              <a:t>(např. zvýšení arteriálního tlaku), nebo určitý typ </a:t>
            </a:r>
            <a:r>
              <a:rPr lang="cs-CZ" b="1" dirty="0"/>
              <a:t>chování</a:t>
            </a:r>
            <a:r>
              <a:rPr lang="cs-CZ" dirty="0"/>
              <a:t> (</a:t>
            </a:r>
            <a:r>
              <a:rPr lang="cs-CZ" b="1" dirty="0"/>
              <a:t>obranný reflex</a:t>
            </a:r>
            <a:r>
              <a:rPr lang="cs-CZ" dirty="0"/>
              <a:t>, nebo komplexní obranná odpověď organismu)</a:t>
            </a:r>
          </a:p>
          <a:p>
            <a:pPr lvl="1"/>
            <a:r>
              <a:rPr lang="cs-CZ" dirty="0"/>
              <a:t>Vznik </a:t>
            </a:r>
            <a:r>
              <a:rPr lang="cs-CZ" b="1" dirty="0"/>
              <a:t>pocitu bolesti nemusí</a:t>
            </a:r>
            <a:r>
              <a:rPr lang="cs-CZ" dirty="0"/>
              <a:t> být vždy přítomen.</a:t>
            </a:r>
          </a:p>
          <a:p>
            <a:pPr lvl="1"/>
            <a:endParaRPr lang="en-GB" dirty="0"/>
          </a:p>
        </p:txBody>
      </p:sp>
    </p:spTree>
    <p:extLst>
      <p:ext uri="{BB962C8B-B14F-4D97-AF65-F5344CB8AC3E}">
        <p14:creationId xmlns:p14="http://schemas.microsoft.com/office/powerpoint/2010/main" val="3904366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BBDC-2866-4559-AFC8-5BF23194A831}"/>
              </a:ext>
            </a:extLst>
          </p:cNvPr>
          <p:cNvSpPr>
            <a:spLocks noGrp="1"/>
          </p:cNvSpPr>
          <p:nvPr>
            <p:ph type="title"/>
          </p:nvPr>
        </p:nvSpPr>
        <p:spPr/>
        <p:txBody>
          <a:bodyPr/>
          <a:lstStyle/>
          <a:p>
            <a:r>
              <a:rPr lang="cs-CZ" dirty="0"/>
              <a:t>Typy odpovědí na bolest, které lze měřit</a:t>
            </a:r>
            <a:endParaRPr lang="en-GB" dirty="0"/>
          </a:p>
        </p:txBody>
      </p:sp>
      <p:sp>
        <p:nvSpPr>
          <p:cNvPr id="3" name="Content Placeholder 2">
            <a:extLst>
              <a:ext uri="{FF2B5EF4-FFF2-40B4-BE49-F238E27FC236}">
                <a16:creationId xmlns:a16="http://schemas.microsoft.com/office/drawing/2014/main" id="{3DCEB9A0-F15B-4CD8-A3FC-D5FB914C6D73}"/>
              </a:ext>
            </a:extLst>
          </p:cNvPr>
          <p:cNvSpPr>
            <a:spLocks noGrp="1"/>
          </p:cNvSpPr>
          <p:nvPr>
            <p:ph idx="1"/>
          </p:nvPr>
        </p:nvSpPr>
        <p:spPr/>
        <p:txBody>
          <a:bodyPr/>
          <a:lstStyle/>
          <a:p>
            <a:pPr marL="514350" indent="-514350">
              <a:buFont typeface="+mj-lt"/>
              <a:buAutoNum type="arabicPeriod"/>
            </a:pPr>
            <a:r>
              <a:rPr lang="cs-CZ" dirty="0"/>
              <a:t>Jednoduchý obranný reflex (např. odtažení končetiny)</a:t>
            </a:r>
          </a:p>
          <a:p>
            <a:pPr marL="514350" indent="-514350">
              <a:buFont typeface="+mj-lt"/>
              <a:buAutoNum type="arabicPeriod"/>
            </a:pPr>
            <a:r>
              <a:rPr lang="cs-CZ" dirty="0"/>
              <a:t>Vrozené, nenaučené chování (např. lízání, bránění se)</a:t>
            </a:r>
          </a:p>
          <a:p>
            <a:pPr marL="514350" indent="-514350">
              <a:buFont typeface="+mj-lt"/>
              <a:buAutoNum type="arabicPeriod"/>
            </a:pPr>
            <a:r>
              <a:rPr lang="cs-CZ" dirty="0"/>
              <a:t>Spontánní chování (např. „sebe hygiena“ zvířete)</a:t>
            </a:r>
          </a:p>
          <a:p>
            <a:pPr marL="514350" indent="-514350">
              <a:buFont typeface="+mj-lt"/>
              <a:buAutoNum type="arabicPeriod"/>
            </a:pPr>
            <a:r>
              <a:rPr lang="cs-CZ" dirty="0"/>
              <a:t>Naučené (operantní) chování (např. mačkání páčky, aby zvíře dostalo analgetika)</a:t>
            </a:r>
            <a:endParaRPr lang="en-GB" dirty="0"/>
          </a:p>
        </p:txBody>
      </p:sp>
    </p:spTree>
    <p:extLst>
      <p:ext uri="{BB962C8B-B14F-4D97-AF65-F5344CB8AC3E}">
        <p14:creationId xmlns:p14="http://schemas.microsoft.com/office/powerpoint/2010/main" val="3089373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A60AA-A188-46B3-BCC5-BAB782486C91}"/>
              </a:ext>
            </a:extLst>
          </p:cNvPr>
          <p:cNvSpPr>
            <a:spLocks noGrp="1"/>
          </p:cNvSpPr>
          <p:nvPr>
            <p:ph type="title"/>
          </p:nvPr>
        </p:nvSpPr>
        <p:spPr/>
        <p:txBody>
          <a:bodyPr/>
          <a:lstStyle/>
          <a:p>
            <a:r>
              <a:rPr lang="cs-CZ" dirty="0"/>
              <a:t>Von Frey test</a:t>
            </a:r>
            <a:endParaRPr lang="en-GB" dirty="0"/>
          </a:p>
        </p:txBody>
      </p:sp>
      <p:sp>
        <p:nvSpPr>
          <p:cNvPr id="3" name="Content Placeholder 2">
            <a:extLst>
              <a:ext uri="{FF2B5EF4-FFF2-40B4-BE49-F238E27FC236}">
                <a16:creationId xmlns:a16="http://schemas.microsoft.com/office/drawing/2014/main" id="{58E744E6-CEAA-4429-800A-967EA37AF587}"/>
              </a:ext>
            </a:extLst>
          </p:cNvPr>
          <p:cNvSpPr>
            <a:spLocks noGrp="1"/>
          </p:cNvSpPr>
          <p:nvPr>
            <p:ph idx="1"/>
          </p:nvPr>
        </p:nvSpPr>
        <p:spPr>
          <a:xfrm>
            <a:off x="838199" y="1825625"/>
            <a:ext cx="4687573" cy="4351338"/>
          </a:xfrm>
        </p:spPr>
        <p:txBody>
          <a:bodyPr>
            <a:normAutofit/>
          </a:bodyPr>
          <a:lstStyle/>
          <a:p>
            <a:r>
              <a:rPr lang="cs-CZ" dirty="0"/>
              <a:t>Von Freyova vlákna</a:t>
            </a:r>
          </a:p>
          <a:p>
            <a:pPr lvl="1"/>
            <a:r>
              <a:rPr lang="cs-CZ" dirty="0"/>
              <a:t>N</a:t>
            </a:r>
            <a:r>
              <a:rPr lang="en-GB" dirty="0" err="1"/>
              <a:t>ylon</a:t>
            </a:r>
            <a:r>
              <a:rPr lang="cs-CZ" dirty="0" err="1"/>
              <a:t>ová</a:t>
            </a:r>
            <a:r>
              <a:rPr lang="en-GB" dirty="0"/>
              <a:t> monofilament</a:t>
            </a:r>
            <a:r>
              <a:rPr lang="cs-CZ" dirty="0"/>
              <a:t>a různých průměrů a tvrdostí</a:t>
            </a:r>
          </a:p>
          <a:p>
            <a:pPr lvl="1"/>
            <a:r>
              <a:rPr lang="cs-CZ" dirty="0"/>
              <a:t>Kolmý tlak na kůži</a:t>
            </a:r>
          </a:p>
          <a:p>
            <a:pPr lvl="1"/>
            <a:r>
              <a:rPr lang="cs-CZ" dirty="0"/>
              <a:t>Odpověď = obranný reflex</a:t>
            </a:r>
          </a:p>
          <a:p>
            <a:r>
              <a:rPr lang="cs-CZ" dirty="0"/>
              <a:t>Elektronický von Frey</a:t>
            </a:r>
            <a:endParaRPr lang="en-GB" dirty="0"/>
          </a:p>
        </p:txBody>
      </p:sp>
      <p:pic>
        <p:nvPicPr>
          <p:cNvPr id="5" name="Picture 4">
            <a:extLst>
              <a:ext uri="{FF2B5EF4-FFF2-40B4-BE49-F238E27FC236}">
                <a16:creationId xmlns:a16="http://schemas.microsoft.com/office/drawing/2014/main" id="{27516524-559E-4A6B-99F9-4346BF16E88F}"/>
              </a:ext>
            </a:extLst>
          </p:cNvPr>
          <p:cNvPicPr>
            <a:picLocks noChangeAspect="1"/>
          </p:cNvPicPr>
          <p:nvPr/>
        </p:nvPicPr>
        <p:blipFill rotWithShape="1">
          <a:blip r:embed="rId3">
            <a:extLst>
              <a:ext uri="{28A0092B-C50C-407E-A947-70E740481C1C}">
                <a14:useLocalDpi xmlns:a14="http://schemas.microsoft.com/office/drawing/2010/main" val="0"/>
              </a:ext>
            </a:extLst>
          </a:blip>
          <a:srcRect l="11037" t="3233" r="7440" b="52954"/>
          <a:stretch/>
        </p:blipFill>
        <p:spPr>
          <a:xfrm>
            <a:off x="5525773" y="1529506"/>
            <a:ext cx="2713431" cy="1442345"/>
          </a:xfrm>
          <a:prstGeom prst="rect">
            <a:avLst/>
          </a:prstGeom>
        </p:spPr>
      </p:pic>
      <p:pic>
        <p:nvPicPr>
          <p:cNvPr id="7" name="Picture 6">
            <a:extLst>
              <a:ext uri="{FF2B5EF4-FFF2-40B4-BE49-F238E27FC236}">
                <a16:creationId xmlns:a16="http://schemas.microsoft.com/office/drawing/2014/main" id="{0E5C3F0A-FBF3-4BFA-A92C-2DA4DEEAB655}"/>
              </a:ext>
            </a:extLst>
          </p:cNvPr>
          <p:cNvPicPr>
            <a:picLocks noChangeAspect="1"/>
          </p:cNvPicPr>
          <p:nvPr/>
        </p:nvPicPr>
        <p:blipFill rotWithShape="1">
          <a:blip r:embed="rId4">
            <a:extLst>
              <a:ext uri="{28A0092B-C50C-407E-A947-70E740481C1C}">
                <a14:useLocalDpi xmlns:a14="http://schemas.microsoft.com/office/drawing/2010/main" val="0"/>
              </a:ext>
            </a:extLst>
          </a:blip>
          <a:srcRect b="38790"/>
          <a:stretch/>
        </p:blipFill>
        <p:spPr>
          <a:xfrm>
            <a:off x="8356921" y="2810668"/>
            <a:ext cx="3713019" cy="4047332"/>
          </a:xfrm>
          <a:prstGeom prst="rect">
            <a:avLst/>
          </a:prstGeom>
        </p:spPr>
      </p:pic>
      <p:pic>
        <p:nvPicPr>
          <p:cNvPr id="9" name="Picture 8">
            <a:extLst>
              <a:ext uri="{FF2B5EF4-FFF2-40B4-BE49-F238E27FC236}">
                <a16:creationId xmlns:a16="http://schemas.microsoft.com/office/drawing/2014/main" id="{80B684E9-C921-4AFE-BD35-6A84DE15EDD5}"/>
              </a:ext>
            </a:extLst>
          </p:cNvPr>
          <p:cNvPicPr>
            <a:picLocks noChangeAspect="1"/>
          </p:cNvPicPr>
          <p:nvPr/>
        </p:nvPicPr>
        <p:blipFill rotWithShape="1">
          <a:blip r:embed="rId5">
            <a:extLst>
              <a:ext uri="{28A0092B-C50C-407E-A947-70E740481C1C}">
                <a14:useLocalDpi xmlns:a14="http://schemas.microsoft.com/office/drawing/2010/main" val="0"/>
              </a:ext>
            </a:extLst>
          </a:blip>
          <a:srcRect l="13010"/>
          <a:stretch/>
        </p:blipFill>
        <p:spPr>
          <a:xfrm>
            <a:off x="8132618" y="540430"/>
            <a:ext cx="4059382" cy="1978152"/>
          </a:xfrm>
          <a:prstGeom prst="rect">
            <a:avLst/>
          </a:prstGeom>
        </p:spPr>
      </p:pic>
      <p:pic>
        <p:nvPicPr>
          <p:cNvPr id="10" name="Picture 9">
            <a:extLst>
              <a:ext uri="{FF2B5EF4-FFF2-40B4-BE49-F238E27FC236}">
                <a16:creationId xmlns:a16="http://schemas.microsoft.com/office/drawing/2014/main" id="{D3765268-BAD8-42E4-ACC0-37C443F0C593}"/>
              </a:ext>
            </a:extLst>
          </p:cNvPr>
          <p:cNvPicPr>
            <a:picLocks noChangeAspect="1"/>
          </p:cNvPicPr>
          <p:nvPr/>
        </p:nvPicPr>
        <p:blipFill rotWithShape="1">
          <a:blip r:embed="rId3">
            <a:extLst>
              <a:ext uri="{28A0092B-C50C-407E-A947-70E740481C1C}">
                <a14:useLocalDpi xmlns:a14="http://schemas.microsoft.com/office/drawing/2010/main" val="0"/>
              </a:ext>
            </a:extLst>
          </a:blip>
          <a:srcRect l="58764" t="48475" r="7441" b="1413"/>
          <a:stretch/>
        </p:blipFill>
        <p:spPr>
          <a:xfrm>
            <a:off x="5525773" y="2810668"/>
            <a:ext cx="2713431" cy="3979393"/>
          </a:xfrm>
          <a:prstGeom prst="rect">
            <a:avLst/>
          </a:prstGeom>
        </p:spPr>
      </p:pic>
      <p:sp>
        <p:nvSpPr>
          <p:cNvPr id="11" name="Rectangle 10">
            <a:extLst>
              <a:ext uri="{FF2B5EF4-FFF2-40B4-BE49-F238E27FC236}">
                <a16:creationId xmlns:a16="http://schemas.microsoft.com/office/drawing/2014/main" id="{C4E9FCB9-5D98-47A9-9411-7FAD7354A970}"/>
              </a:ext>
            </a:extLst>
          </p:cNvPr>
          <p:cNvSpPr/>
          <p:nvPr/>
        </p:nvSpPr>
        <p:spPr>
          <a:xfrm>
            <a:off x="659869" y="6272808"/>
            <a:ext cx="4967707" cy="369332"/>
          </a:xfrm>
          <a:prstGeom prst="rect">
            <a:avLst/>
          </a:prstGeom>
        </p:spPr>
        <p:txBody>
          <a:bodyPr wrap="none">
            <a:spAutoFit/>
          </a:bodyPr>
          <a:lstStyle/>
          <a:p>
            <a:r>
              <a:rPr lang="en-GB" dirty="0">
                <a:hlinkClick r:id="rId6"/>
              </a:rPr>
              <a:t>https://www.youtube.com/watch?v=jWqC-5_zXHc</a:t>
            </a:r>
            <a:r>
              <a:rPr lang="cs-CZ" dirty="0"/>
              <a:t> </a:t>
            </a:r>
            <a:endParaRPr lang="en-GB" dirty="0"/>
          </a:p>
        </p:txBody>
      </p:sp>
      <p:pic>
        <p:nvPicPr>
          <p:cNvPr id="12" name="Picture 11">
            <a:extLst>
              <a:ext uri="{FF2B5EF4-FFF2-40B4-BE49-F238E27FC236}">
                <a16:creationId xmlns:a16="http://schemas.microsoft.com/office/drawing/2014/main" id="{2E677E0C-9ABA-4717-8450-F4326AB2F4E7}"/>
              </a:ext>
            </a:extLst>
          </p:cNvPr>
          <p:cNvPicPr>
            <a:picLocks noChangeAspect="1"/>
          </p:cNvPicPr>
          <p:nvPr/>
        </p:nvPicPr>
        <p:blipFill rotWithShape="1">
          <a:blip r:embed="rId3">
            <a:extLst>
              <a:ext uri="{28A0092B-C50C-407E-A947-70E740481C1C}">
                <a14:useLocalDpi xmlns:a14="http://schemas.microsoft.com/office/drawing/2010/main" val="0"/>
              </a:ext>
            </a:extLst>
          </a:blip>
          <a:srcRect l="11037" t="56494" r="47622" b="18797"/>
          <a:stretch/>
        </p:blipFill>
        <p:spPr>
          <a:xfrm>
            <a:off x="5525773" y="-11556"/>
            <a:ext cx="2606845" cy="1541062"/>
          </a:xfrm>
          <a:prstGeom prst="rect">
            <a:avLst/>
          </a:prstGeom>
        </p:spPr>
      </p:pic>
    </p:spTree>
    <p:extLst>
      <p:ext uri="{BB962C8B-B14F-4D97-AF65-F5344CB8AC3E}">
        <p14:creationId xmlns:p14="http://schemas.microsoft.com/office/powerpoint/2010/main" val="2285024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055FC-E4C6-41B1-94E5-B5857A91776E}"/>
              </a:ext>
            </a:extLst>
          </p:cNvPr>
          <p:cNvSpPr>
            <a:spLocks noGrp="1"/>
          </p:cNvSpPr>
          <p:nvPr>
            <p:ph type="title"/>
          </p:nvPr>
        </p:nvSpPr>
        <p:spPr/>
        <p:txBody>
          <a:bodyPr/>
          <a:lstStyle/>
          <a:p>
            <a:r>
              <a:rPr lang="cs-CZ" dirty="0" err="1"/>
              <a:t>Plantar</a:t>
            </a:r>
            <a:r>
              <a:rPr lang="cs-CZ" dirty="0"/>
              <a:t> test (</a:t>
            </a:r>
            <a:r>
              <a:rPr lang="cs-CZ" dirty="0" err="1"/>
              <a:t>Hargreaves</a:t>
            </a:r>
            <a:r>
              <a:rPr lang="cs-CZ" dirty="0"/>
              <a:t> test)</a:t>
            </a:r>
            <a:endParaRPr lang="en-GB" dirty="0"/>
          </a:p>
        </p:txBody>
      </p:sp>
      <p:sp>
        <p:nvSpPr>
          <p:cNvPr id="3" name="Content Placeholder 2">
            <a:extLst>
              <a:ext uri="{FF2B5EF4-FFF2-40B4-BE49-F238E27FC236}">
                <a16:creationId xmlns:a16="http://schemas.microsoft.com/office/drawing/2014/main" id="{2AAF4002-51C9-4EA4-B96F-3B30D34A12B4}"/>
              </a:ext>
            </a:extLst>
          </p:cNvPr>
          <p:cNvSpPr>
            <a:spLocks noGrp="1"/>
          </p:cNvSpPr>
          <p:nvPr>
            <p:ph idx="1"/>
          </p:nvPr>
        </p:nvSpPr>
        <p:spPr>
          <a:xfrm>
            <a:off x="838200" y="1825625"/>
            <a:ext cx="6666340" cy="4351338"/>
          </a:xfrm>
        </p:spPr>
        <p:txBody>
          <a:bodyPr/>
          <a:lstStyle/>
          <a:p>
            <a:r>
              <a:rPr lang="cs-CZ" dirty="0"/>
              <a:t>Aplikace sálavého nebo infračerveného tepelného podnětu na </a:t>
            </a:r>
            <a:r>
              <a:rPr lang="cs-CZ" dirty="0" err="1"/>
              <a:t>plosku</a:t>
            </a:r>
            <a:r>
              <a:rPr lang="cs-CZ" dirty="0"/>
              <a:t> nohy</a:t>
            </a:r>
          </a:p>
          <a:p>
            <a:r>
              <a:rPr lang="cs-CZ" dirty="0"/>
              <a:t>Je měřen čas (latence) potřebný k vyvolání obranného reflexu (</a:t>
            </a:r>
            <a:r>
              <a:rPr lang="cs-CZ" dirty="0" err="1"/>
              <a:t>withdrawal</a:t>
            </a:r>
            <a:r>
              <a:rPr lang="cs-CZ" dirty="0"/>
              <a:t> </a:t>
            </a:r>
            <a:r>
              <a:rPr lang="cs-CZ" dirty="0" err="1"/>
              <a:t>latency</a:t>
            </a:r>
            <a:r>
              <a:rPr lang="cs-CZ" dirty="0"/>
              <a:t>)</a:t>
            </a:r>
          </a:p>
          <a:p>
            <a:r>
              <a:rPr lang="cs-CZ" dirty="0"/>
              <a:t>Intenzita se nastavuje tak, aby latence byla 10 – 12 s, aby se zabránilo poškození tkáně</a:t>
            </a:r>
          </a:p>
        </p:txBody>
      </p:sp>
      <p:sp>
        <p:nvSpPr>
          <p:cNvPr id="4" name="Rectangle 3">
            <a:extLst>
              <a:ext uri="{FF2B5EF4-FFF2-40B4-BE49-F238E27FC236}">
                <a16:creationId xmlns:a16="http://schemas.microsoft.com/office/drawing/2014/main" id="{97DE77FD-5A2C-4984-9E4C-11277ADB76AD}"/>
              </a:ext>
            </a:extLst>
          </p:cNvPr>
          <p:cNvSpPr/>
          <p:nvPr/>
        </p:nvSpPr>
        <p:spPr>
          <a:xfrm>
            <a:off x="838200" y="5807631"/>
            <a:ext cx="4910832" cy="369332"/>
          </a:xfrm>
          <a:prstGeom prst="rect">
            <a:avLst/>
          </a:prstGeom>
        </p:spPr>
        <p:txBody>
          <a:bodyPr wrap="none">
            <a:spAutoFit/>
          </a:bodyPr>
          <a:lstStyle/>
          <a:p>
            <a:r>
              <a:rPr lang="en-GB" dirty="0">
                <a:hlinkClick r:id="rId3"/>
              </a:rPr>
              <a:t>https://www.youtube.com/watch?v=iRPoJQqoxxo</a:t>
            </a:r>
            <a:r>
              <a:rPr lang="cs-CZ" dirty="0"/>
              <a:t> </a:t>
            </a:r>
            <a:endParaRPr lang="en-GB" dirty="0"/>
          </a:p>
        </p:txBody>
      </p:sp>
      <p:pic>
        <p:nvPicPr>
          <p:cNvPr id="8" name="Picture 7">
            <a:extLst>
              <a:ext uri="{FF2B5EF4-FFF2-40B4-BE49-F238E27FC236}">
                <a16:creationId xmlns:a16="http://schemas.microsoft.com/office/drawing/2014/main" id="{0DBD6149-755D-44E8-AFFC-3675003952F5}"/>
              </a:ext>
            </a:extLst>
          </p:cNvPr>
          <p:cNvPicPr>
            <a:picLocks noChangeAspect="1"/>
          </p:cNvPicPr>
          <p:nvPr/>
        </p:nvPicPr>
        <p:blipFill rotWithShape="1">
          <a:blip r:embed="rId4">
            <a:extLst>
              <a:ext uri="{28A0092B-C50C-407E-A947-70E740481C1C}">
                <a14:useLocalDpi xmlns:a14="http://schemas.microsoft.com/office/drawing/2010/main" val="0"/>
              </a:ext>
            </a:extLst>
          </a:blip>
          <a:srcRect l="51490" b="58947"/>
          <a:stretch/>
        </p:blipFill>
        <p:spPr>
          <a:xfrm>
            <a:off x="7504540" y="1825625"/>
            <a:ext cx="4073794" cy="3807835"/>
          </a:xfrm>
          <a:prstGeom prst="rect">
            <a:avLst/>
          </a:prstGeom>
        </p:spPr>
      </p:pic>
    </p:spTree>
    <p:extLst>
      <p:ext uri="{BB962C8B-B14F-4D97-AF65-F5344CB8AC3E}">
        <p14:creationId xmlns:p14="http://schemas.microsoft.com/office/powerpoint/2010/main" val="2306427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454F4-63EF-4528-94D6-4E2F2BBBCF23}"/>
              </a:ext>
            </a:extLst>
          </p:cNvPr>
          <p:cNvSpPr>
            <a:spLocks noGrp="1"/>
          </p:cNvSpPr>
          <p:nvPr>
            <p:ph type="title"/>
          </p:nvPr>
        </p:nvSpPr>
        <p:spPr/>
        <p:txBody>
          <a:bodyPr/>
          <a:lstStyle/>
          <a:p>
            <a:r>
              <a:rPr lang="cs-CZ" dirty="0" err="1"/>
              <a:t>Tail</a:t>
            </a:r>
            <a:r>
              <a:rPr lang="cs-CZ" dirty="0"/>
              <a:t> </a:t>
            </a:r>
            <a:r>
              <a:rPr lang="cs-CZ" dirty="0" err="1"/>
              <a:t>flick</a:t>
            </a:r>
            <a:r>
              <a:rPr lang="cs-CZ" dirty="0"/>
              <a:t> test</a:t>
            </a:r>
            <a:endParaRPr lang="en-GB" dirty="0"/>
          </a:p>
        </p:txBody>
      </p:sp>
      <p:sp>
        <p:nvSpPr>
          <p:cNvPr id="3" name="Content Placeholder 2">
            <a:extLst>
              <a:ext uri="{FF2B5EF4-FFF2-40B4-BE49-F238E27FC236}">
                <a16:creationId xmlns:a16="http://schemas.microsoft.com/office/drawing/2014/main" id="{CD1C7C38-EA9C-43FD-8828-17D55BBF601C}"/>
              </a:ext>
            </a:extLst>
          </p:cNvPr>
          <p:cNvSpPr>
            <a:spLocks noGrp="1"/>
          </p:cNvSpPr>
          <p:nvPr>
            <p:ph idx="1"/>
          </p:nvPr>
        </p:nvSpPr>
        <p:spPr>
          <a:xfrm>
            <a:off x="838200" y="1825625"/>
            <a:ext cx="5728855" cy="4351338"/>
          </a:xfrm>
        </p:spPr>
        <p:txBody>
          <a:bodyPr>
            <a:normAutofit/>
          </a:bodyPr>
          <a:lstStyle/>
          <a:p>
            <a:r>
              <a:rPr lang="cs-CZ" dirty="0"/>
              <a:t>Aplikace tepelného stimulu na ocas</a:t>
            </a:r>
          </a:p>
          <a:p>
            <a:r>
              <a:rPr lang="cs-CZ" dirty="0"/>
              <a:t>Zaznamenává se čas (latence) do vyvolání „švihnutí“ (ucuknutí) ocasem</a:t>
            </a:r>
          </a:p>
          <a:p>
            <a:r>
              <a:rPr lang="cs-CZ" dirty="0"/>
              <a:t>Je používáno sálavé teplo, nebo imerze v teplé vodě (46 – 52 °C)</a:t>
            </a:r>
          </a:p>
        </p:txBody>
      </p:sp>
      <p:sp>
        <p:nvSpPr>
          <p:cNvPr id="4" name="Rectangle 3">
            <a:extLst>
              <a:ext uri="{FF2B5EF4-FFF2-40B4-BE49-F238E27FC236}">
                <a16:creationId xmlns:a16="http://schemas.microsoft.com/office/drawing/2014/main" id="{0E855AC7-ED70-451F-84F0-F75F1CBB42CC}"/>
              </a:ext>
            </a:extLst>
          </p:cNvPr>
          <p:cNvSpPr/>
          <p:nvPr/>
        </p:nvSpPr>
        <p:spPr>
          <a:xfrm>
            <a:off x="838200" y="5807631"/>
            <a:ext cx="4920386" cy="369332"/>
          </a:xfrm>
          <a:prstGeom prst="rect">
            <a:avLst/>
          </a:prstGeom>
        </p:spPr>
        <p:txBody>
          <a:bodyPr wrap="none">
            <a:spAutoFit/>
          </a:bodyPr>
          <a:lstStyle/>
          <a:p>
            <a:r>
              <a:rPr lang="en-GB" dirty="0">
                <a:hlinkClick r:id="rId3"/>
              </a:rPr>
              <a:t>https://www.youtube.com/watch?v=BzrA1tDTfkQ</a:t>
            </a:r>
            <a:r>
              <a:rPr lang="cs-CZ" dirty="0"/>
              <a:t> </a:t>
            </a:r>
            <a:endParaRPr lang="en-GB" dirty="0"/>
          </a:p>
        </p:txBody>
      </p:sp>
      <p:pic>
        <p:nvPicPr>
          <p:cNvPr id="5" name="Picture 4">
            <a:extLst>
              <a:ext uri="{FF2B5EF4-FFF2-40B4-BE49-F238E27FC236}">
                <a16:creationId xmlns:a16="http://schemas.microsoft.com/office/drawing/2014/main" id="{289C7C96-68A8-442E-A4E3-8F4281536B54}"/>
              </a:ext>
            </a:extLst>
          </p:cNvPr>
          <p:cNvPicPr>
            <a:picLocks noChangeAspect="1"/>
          </p:cNvPicPr>
          <p:nvPr/>
        </p:nvPicPr>
        <p:blipFill rotWithShape="1">
          <a:blip r:embed="rId4">
            <a:extLst>
              <a:ext uri="{28A0092B-C50C-407E-A947-70E740481C1C}">
                <a14:useLocalDpi xmlns:a14="http://schemas.microsoft.com/office/drawing/2010/main" val="0"/>
              </a:ext>
            </a:extLst>
          </a:blip>
          <a:srcRect l="2711" t="-319" r="50318" b="66079"/>
          <a:stretch/>
        </p:blipFill>
        <p:spPr>
          <a:xfrm>
            <a:off x="7366272" y="1454727"/>
            <a:ext cx="4267479" cy="3435927"/>
          </a:xfrm>
          <a:prstGeom prst="rect">
            <a:avLst/>
          </a:prstGeom>
        </p:spPr>
      </p:pic>
    </p:spTree>
    <p:extLst>
      <p:ext uri="{BB962C8B-B14F-4D97-AF65-F5344CB8AC3E}">
        <p14:creationId xmlns:p14="http://schemas.microsoft.com/office/powerpoint/2010/main" val="732762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7631E-0958-40C4-82DE-2A7C5A315041}"/>
              </a:ext>
            </a:extLst>
          </p:cNvPr>
          <p:cNvSpPr>
            <a:spLocks noGrp="1"/>
          </p:cNvSpPr>
          <p:nvPr>
            <p:ph type="title"/>
          </p:nvPr>
        </p:nvSpPr>
        <p:spPr/>
        <p:txBody>
          <a:bodyPr/>
          <a:lstStyle/>
          <a:p>
            <a:r>
              <a:rPr lang="cs-CZ" dirty="0"/>
              <a:t>Hot plate</a:t>
            </a:r>
            <a:endParaRPr lang="en-GB" dirty="0"/>
          </a:p>
        </p:txBody>
      </p:sp>
      <p:sp>
        <p:nvSpPr>
          <p:cNvPr id="3" name="Content Placeholder 2">
            <a:extLst>
              <a:ext uri="{FF2B5EF4-FFF2-40B4-BE49-F238E27FC236}">
                <a16:creationId xmlns:a16="http://schemas.microsoft.com/office/drawing/2014/main" id="{ADCCD75A-B97C-4F76-80A8-6BC411A62657}"/>
              </a:ext>
            </a:extLst>
          </p:cNvPr>
          <p:cNvSpPr>
            <a:spLocks noGrp="1"/>
          </p:cNvSpPr>
          <p:nvPr>
            <p:ph idx="1"/>
          </p:nvPr>
        </p:nvSpPr>
        <p:spPr>
          <a:xfrm>
            <a:off x="838200" y="1825625"/>
            <a:ext cx="6199909" cy="4351338"/>
          </a:xfrm>
        </p:spPr>
        <p:txBody>
          <a:bodyPr/>
          <a:lstStyle/>
          <a:p>
            <a:r>
              <a:rPr lang="cs-CZ" dirty="0"/>
              <a:t>Zvíře je umístěno na kovovou plošku, která je zahřívána na teplotu 50 – 55°C</a:t>
            </a:r>
          </a:p>
          <a:p>
            <a:r>
              <a:rPr lang="cs-CZ" dirty="0"/>
              <a:t>Je zaznamenán čas do odpovědi zvířete (obranné chování)</a:t>
            </a:r>
          </a:p>
          <a:p>
            <a:r>
              <a:rPr lang="cs-CZ" dirty="0"/>
              <a:t>Obranné chování může být např.: ucuknutí nohou, lízání tlapek, poskakování, snaha uniknout</a:t>
            </a:r>
          </a:p>
        </p:txBody>
      </p:sp>
      <p:pic>
        <p:nvPicPr>
          <p:cNvPr id="4" name="Picture 3">
            <a:extLst>
              <a:ext uri="{FF2B5EF4-FFF2-40B4-BE49-F238E27FC236}">
                <a16:creationId xmlns:a16="http://schemas.microsoft.com/office/drawing/2014/main" id="{68126CA6-7CE0-4E6C-B212-6D121B19648B}"/>
              </a:ext>
            </a:extLst>
          </p:cNvPr>
          <p:cNvPicPr>
            <a:picLocks noChangeAspect="1"/>
          </p:cNvPicPr>
          <p:nvPr/>
        </p:nvPicPr>
        <p:blipFill rotWithShape="1">
          <a:blip r:embed="rId3">
            <a:extLst>
              <a:ext uri="{28A0092B-C50C-407E-A947-70E740481C1C}">
                <a14:useLocalDpi xmlns:a14="http://schemas.microsoft.com/office/drawing/2010/main" val="0"/>
              </a:ext>
            </a:extLst>
          </a:blip>
          <a:srcRect l="18" t="45744" r="50434" b="1"/>
          <a:stretch/>
        </p:blipFill>
        <p:spPr>
          <a:xfrm>
            <a:off x="7587667" y="606425"/>
            <a:ext cx="4160987" cy="5032375"/>
          </a:xfrm>
          <a:prstGeom prst="rect">
            <a:avLst/>
          </a:prstGeom>
        </p:spPr>
      </p:pic>
      <p:sp>
        <p:nvSpPr>
          <p:cNvPr id="5" name="Rectangle 4">
            <a:extLst>
              <a:ext uri="{FF2B5EF4-FFF2-40B4-BE49-F238E27FC236}">
                <a16:creationId xmlns:a16="http://schemas.microsoft.com/office/drawing/2014/main" id="{A99CB43E-4C74-4E24-9F8D-7C216B3E65DF}"/>
              </a:ext>
            </a:extLst>
          </p:cNvPr>
          <p:cNvSpPr/>
          <p:nvPr/>
        </p:nvSpPr>
        <p:spPr>
          <a:xfrm>
            <a:off x="838200" y="5807631"/>
            <a:ext cx="4911729" cy="369332"/>
          </a:xfrm>
          <a:prstGeom prst="rect">
            <a:avLst/>
          </a:prstGeom>
        </p:spPr>
        <p:txBody>
          <a:bodyPr wrap="none">
            <a:spAutoFit/>
          </a:bodyPr>
          <a:lstStyle/>
          <a:p>
            <a:r>
              <a:rPr lang="en-GB" dirty="0">
                <a:hlinkClick r:id="rId4"/>
              </a:rPr>
              <a:t>https://www.youtube.com/watch?v=JYPi1R27guA</a:t>
            </a:r>
            <a:r>
              <a:rPr lang="cs-CZ" dirty="0"/>
              <a:t> </a:t>
            </a:r>
            <a:endParaRPr lang="en-GB" dirty="0"/>
          </a:p>
        </p:txBody>
      </p:sp>
    </p:spTree>
    <p:extLst>
      <p:ext uri="{BB962C8B-B14F-4D97-AF65-F5344CB8AC3E}">
        <p14:creationId xmlns:p14="http://schemas.microsoft.com/office/powerpoint/2010/main" val="173421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104CD-DD25-427E-9FFB-BA26149ED8C8}"/>
              </a:ext>
            </a:extLst>
          </p:cNvPr>
          <p:cNvSpPr>
            <a:spLocks noGrp="1"/>
          </p:cNvSpPr>
          <p:nvPr>
            <p:ph type="title"/>
          </p:nvPr>
        </p:nvSpPr>
        <p:spPr/>
        <p:txBody>
          <a:bodyPr/>
          <a:lstStyle/>
          <a:p>
            <a:r>
              <a:rPr lang="cs-CZ" dirty="0" err="1"/>
              <a:t>Cold</a:t>
            </a:r>
            <a:r>
              <a:rPr lang="cs-CZ" dirty="0"/>
              <a:t> plate</a:t>
            </a:r>
            <a:endParaRPr lang="en-GB" dirty="0"/>
          </a:p>
        </p:txBody>
      </p:sp>
      <p:sp>
        <p:nvSpPr>
          <p:cNvPr id="3" name="Content Placeholder 2">
            <a:extLst>
              <a:ext uri="{FF2B5EF4-FFF2-40B4-BE49-F238E27FC236}">
                <a16:creationId xmlns:a16="http://schemas.microsoft.com/office/drawing/2014/main" id="{5F41C045-207A-42F9-B965-5F82C03EC11A}"/>
              </a:ext>
            </a:extLst>
          </p:cNvPr>
          <p:cNvSpPr>
            <a:spLocks noGrp="1"/>
          </p:cNvSpPr>
          <p:nvPr>
            <p:ph idx="1"/>
          </p:nvPr>
        </p:nvSpPr>
        <p:spPr>
          <a:xfrm>
            <a:off x="838200" y="1825625"/>
            <a:ext cx="8113295" cy="4351338"/>
          </a:xfrm>
        </p:spPr>
        <p:txBody>
          <a:bodyPr>
            <a:normAutofit/>
          </a:bodyPr>
          <a:lstStyle/>
          <a:p>
            <a:r>
              <a:rPr lang="cs-CZ" dirty="0"/>
              <a:t>Odpověď zvířete na nízkou teplotu podložky (typicky -5 až 15 °C)</a:t>
            </a:r>
          </a:p>
          <a:p>
            <a:r>
              <a:rPr lang="cs-CZ" dirty="0"/>
              <a:t>Výstupy:</a:t>
            </a:r>
          </a:p>
          <a:p>
            <a:pPr marL="514350" indent="-514350">
              <a:buFont typeface="+mj-lt"/>
              <a:buAutoNum type="arabicPeriod"/>
            </a:pPr>
            <a:r>
              <a:rPr lang="cs-CZ" dirty="0"/>
              <a:t>Měření času do vyvolání odpovědi (např. třes, poskakování, lízání)</a:t>
            </a:r>
          </a:p>
          <a:p>
            <a:pPr marL="514350" indent="-514350">
              <a:buFont typeface="+mj-lt"/>
              <a:buAutoNum type="arabicPeriod"/>
            </a:pPr>
            <a:r>
              <a:rPr lang="cs-CZ" dirty="0"/>
              <a:t>Počet cuknutí zvířete po stanovenou dobu</a:t>
            </a:r>
          </a:p>
        </p:txBody>
      </p:sp>
      <p:pic>
        <p:nvPicPr>
          <p:cNvPr id="5" name="Picture 4">
            <a:extLst>
              <a:ext uri="{FF2B5EF4-FFF2-40B4-BE49-F238E27FC236}">
                <a16:creationId xmlns:a16="http://schemas.microsoft.com/office/drawing/2014/main" id="{95889C52-9897-42C6-AABF-23BAFF31D027}"/>
              </a:ext>
            </a:extLst>
          </p:cNvPr>
          <p:cNvPicPr>
            <a:picLocks noChangeAspect="1"/>
          </p:cNvPicPr>
          <p:nvPr/>
        </p:nvPicPr>
        <p:blipFill rotWithShape="1">
          <a:blip r:embed="rId3">
            <a:extLst>
              <a:ext uri="{28A0092B-C50C-407E-A947-70E740481C1C}">
                <a14:useLocalDpi xmlns:a14="http://schemas.microsoft.com/office/drawing/2010/main" val="0"/>
              </a:ext>
            </a:extLst>
          </a:blip>
          <a:srcRect l="4716" t="2882" r="11073" b="3654"/>
          <a:stretch/>
        </p:blipFill>
        <p:spPr>
          <a:xfrm>
            <a:off x="8791074" y="998621"/>
            <a:ext cx="3400926" cy="4860758"/>
          </a:xfrm>
          <a:prstGeom prst="rect">
            <a:avLst/>
          </a:prstGeom>
        </p:spPr>
      </p:pic>
    </p:spTree>
    <p:extLst>
      <p:ext uri="{BB962C8B-B14F-4D97-AF65-F5344CB8AC3E}">
        <p14:creationId xmlns:p14="http://schemas.microsoft.com/office/powerpoint/2010/main" val="2620269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1486</Words>
  <Application>Microsoft Office PowerPoint</Application>
  <PresentationFormat>Widescreen</PresentationFormat>
  <Paragraphs>128</Paragraphs>
  <Slides>21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Hodnocení bolesti</vt:lpstr>
      <vt:lpstr>Obsah</vt:lpstr>
      <vt:lpstr>Bolest vs. nocicepce</vt:lpstr>
      <vt:lpstr>Typy odpovědí na bolest, které lze měřit</vt:lpstr>
      <vt:lpstr>Von Frey test</vt:lpstr>
      <vt:lpstr>Plantar test (Hargreaves test)</vt:lpstr>
      <vt:lpstr>Tail flick test</vt:lpstr>
      <vt:lpstr>Hot plate</vt:lpstr>
      <vt:lpstr>Cold plate</vt:lpstr>
      <vt:lpstr>Conditioned place preference test (CPP)</vt:lpstr>
      <vt:lpstr>Zařízení pro CPP</vt:lpstr>
      <vt:lpstr>Protokol CPP (existuje množství modifikací)</vt:lpstr>
      <vt:lpstr>PowerPoint Presentation</vt:lpstr>
      <vt:lpstr>Další operantní metody</vt:lpstr>
      <vt:lpstr>Hodnocení bolesti v klinické medicíně</vt:lpstr>
      <vt:lpstr>Hodnocení akutní bolesti</vt:lpstr>
      <vt:lpstr>PowerPoint Presentation</vt:lpstr>
      <vt:lpstr>PowerPoint Presentation</vt:lpstr>
      <vt:lpstr>Hodnocení chronické bolesti</vt:lpstr>
      <vt:lpstr>BPI - krátký formulář </vt:lpstr>
      <vt:lpstr>Usefull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Hodnocení bolesti</dc:title>
  <dc:creator>Stepan Sandera</dc:creator>
  <cp:lastModifiedBy>Stepan Sandera</cp:lastModifiedBy>
  <cp:revision>12</cp:revision>
  <dcterms:created xsi:type="dcterms:W3CDTF">2020-04-22T07:35:38Z</dcterms:created>
  <dcterms:modified xsi:type="dcterms:W3CDTF">2020-04-22T09:17:06Z</dcterms:modified>
</cp:coreProperties>
</file>