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74" r:id="rId3"/>
    <p:sldId id="257" r:id="rId4"/>
    <p:sldId id="258" r:id="rId5"/>
    <p:sldId id="259" r:id="rId6"/>
    <p:sldId id="260" r:id="rId7"/>
    <p:sldId id="261" r:id="rId8"/>
    <p:sldId id="273" r:id="rId9"/>
    <p:sldId id="263" r:id="rId10"/>
    <p:sldId id="264" r:id="rId11"/>
    <p:sldId id="265" r:id="rId12"/>
    <p:sldId id="266" r:id="rId13"/>
    <p:sldId id="278" r:id="rId14"/>
    <p:sldId id="267" r:id="rId15"/>
    <p:sldId id="276" r:id="rId16"/>
    <p:sldId id="268" r:id="rId17"/>
    <p:sldId id="275" r:id="rId18"/>
    <p:sldId id="271" r:id="rId19"/>
    <p:sldId id="277" r:id="rId20"/>
    <p:sldId id="270" r:id="rId2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64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cs-CZ"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Click to edit Master subtitle style</a:t>
            </a:r>
            <a:endParaRPr lang="en-US"/>
          </a:p>
        </p:txBody>
      </p:sp>
      <p:sp>
        <p:nvSpPr>
          <p:cNvPr id="4" name="Date Placeholder 3"/>
          <p:cNvSpPr>
            <a:spLocks noGrp="1"/>
          </p:cNvSpPr>
          <p:nvPr>
            <p:ph type="dt" sz="half" idx="10"/>
          </p:nvPr>
        </p:nvSpPr>
        <p:spPr/>
        <p:txBody>
          <a:bodyPr/>
          <a:lstStyle/>
          <a:p>
            <a:fld id="{3E0B3A3C-1378-426B-AFD4-B86A675FBB08}" type="datetimeFigureOut">
              <a:rPr lang="cs-CZ" smtClean="0"/>
              <a:t>27.2.2018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194991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3E0B3A3C-1378-426B-AFD4-B86A675FBB08}" type="datetimeFigureOut">
              <a:rPr lang="cs-CZ" smtClean="0"/>
              <a:t>27.2.2018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50764DC-BCEE-499F-B2E2-D6B5C62B1142}" type="slidenum">
              <a:rPr lang="cs-CZ" smtClean="0"/>
              <a:t>‹#›</a:t>
            </a:fld>
            <a:endParaRPr lang="cs-CZ"/>
          </a:p>
        </p:txBody>
      </p:sp>
    </p:spTree>
    <p:extLst>
      <p:ext uri="{BB962C8B-B14F-4D97-AF65-F5344CB8AC3E}">
        <p14:creationId xmlns:p14="http://schemas.microsoft.com/office/powerpoint/2010/main" val="29395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3E0B3A3C-1378-426B-AFD4-B86A675FBB08}" type="datetimeFigureOut">
              <a:rPr lang="cs-CZ" smtClean="0"/>
              <a:t>27.2.2018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50764DC-BCEE-499F-B2E2-D6B5C62B1142}" type="slidenum">
              <a:rPr lang="cs-CZ" smtClean="0"/>
              <a:t>‹#›</a:t>
            </a:fld>
            <a:endParaRPr lang="cs-CZ"/>
          </a:p>
        </p:txBody>
      </p:sp>
    </p:spTree>
    <p:extLst>
      <p:ext uri="{BB962C8B-B14F-4D97-AF65-F5344CB8AC3E}">
        <p14:creationId xmlns:p14="http://schemas.microsoft.com/office/powerpoint/2010/main" val="384961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p>
            <a:fld id="{3E0B3A3C-1378-426B-AFD4-B86A675FBB08}" type="datetimeFigureOut">
              <a:rPr lang="cs-CZ" smtClean="0"/>
              <a:t>27.2.2018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50764DC-BCEE-499F-B2E2-D6B5C62B1142}" type="slidenum">
              <a:rPr lang="cs-CZ" smtClean="0"/>
              <a:t>‹#›</a:t>
            </a:fld>
            <a:endParaRPr lang="cs-CZ"/>
          </a:p>
        </p:txBody>
      </p:sp>
    </p:spTree>
    <p:extLst>
      <p:ext uri="{BB962C8B-B14F-4D97-AF65-F5344CB8AC3E}">
        <p14:creationId xmlns:p14="http://schemas.microsoft.com/office/powerpoint/2010/main" val="358091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cs-CZ"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4" name="Date Placeholder 3"/>
          <p:cNvSpPr>
            <a:spLocks noGrp="1"/>
          </p:cNvSpPr>
          <p:nvPr>
            <p:ph type="dt" sz="half" idx="10"/>
          </p:nvPr>
        </p:nvSpPr>
        <p:spPr/>
        <p:txBody>
          <a:bodyPr/>
          <a:lstStyle/>
          <a:p>
            <a:fld id="{3E0B3A3C-1378-426B-AFD4-B86A675FBB08}" type="datetimeFigureOut">
              <a:rPr lang="cs-CZ" smtClean="0"/>
              <a:t>27.2.2018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50764DC-BCEE-499F-B2E2-D6B5C62B1142}" type="slidenum">
              <a:rPr lang="cs-CZ" smtClean="0"/>
              <a:t>‹#›</a:t>
            </a:fld>
            <a:endParaRPr lang="cs-CZ"/>
          </a:p>
        </p:txBody>
      </p:sp>
    </p:spTree>
    <p:extLst>
      <p:ext uri="{BB962C8B-B14F-4D97-AF65-F5344CB8AC3E}">
        <p14:creationId xmlns:p14="http://schemas.microsoft.com/office/powerpoint/2010/main" val="249854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4"/>
          <p:cNvSpPr>
            <a:spLocks noGrp="1"/>
          </p:cNvSpPr>
          <p:nvPr>
            <p:ph type="dt" sz="half" idx="10"/>
          </p:nvPr>
        </p:nvSpPr>
        <p:spPr/>
        <p:txBody>
          <a:bodyPr/>
          <a:lstStyle/>
          <a:p>
            <a:fld id="{3E0B3A3C-1378-426B-AFD4-B86A675FBB08}" type="datetimeFigureOut">
              <a:rPr lang="cs-CZ" smtClean="0"/>
              <a:t>27.2.2018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50764DC-BCEE-499F-B2E2-D6B5C62B1142}" type="slidenum">
              <a:rPr lang="cs-CZ" smtClean="0"/>
              <a:t>‹#›</a:t>
            </a:fld>
            <a:endParaRPr lang="cs-CZ"/>
          </a:p>
        </p:txBody>
      </p:sp>
    </p:spTree>
    <p:extLst>
      <p:ext uri="{BB962C8B-B14F-4D97-AF65-F5344CB8AC3E}">
        <p14:creationId xmlns:p14="http://schemas.microsoft.com/office/powerpoint/2010/main" val="1715206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Date Placeholder 6"/>
          <p:cNvSpPr>
            <a:spLocks noGrp="1"/>
          </p:cNvSpPr>
          <p:nvPr>
            <p:ph type="dt" sz="half" idx="10"/>
          </p:nvPr>
        </p:nvSpPr>
        <p:spPr/>
        <p:txBody>
          <a:bodyPr/>
          <a:lstStyle/>
          <a:p>
            <a:fld id="{3E0B3A3C-1378-426B-AFD4-B86A675FBB08}" type="datetimeFigureOut">
              <a:rPr lang="cs-CZ" smtClean="0"/>
              <a:t>27.2.2018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50764DC-BCEE-499F-B2E2-D6B5C62B1142}" type="slidenum">
              <a:rPr lang="cs-CZ" smtClean="0"/>
              <a:t>‹#›</a:t>
            </a:fld>
            <a:endParaRPr lang="cs-CZ"/>
          </a:p>
        </p:txBody>
      </p:sp>
    </p:spTree>
    <p:extLst>
      <p:ext uri="{BB962C8B-B14F-4D97-AF65-F5344CB8AC3E}">
        <p14:creationId xmlns:p14="http://schemas.microsoft.com/office/powerpoint/2010/main" val="404267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Date Placeholder 2"/>
          <p:cNvSpPr>
            <a:spLocks noGrp="1"/>
          </p:cNvSpPr>
          <p:nvPr>
            <p:ph type="dt" sz="half" idx="10"/>
          </p:nvPr>
        </p:nvSpPr>
        <p:spPr/>
        <p:txBody>
          <a:bodyPr/>
          <a:lstStyle/>
          <a:p>
            <a:fld id="{3E0B3A3C-1378-426B-AFD4-B86A675FBB08}" type="datetimeFigureOut">
              <a:rPr lang="cs-CZ" smtClean="0"/>
              <a:t>27.2.2018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50764DC-BCEE-499F-B2E2-D6B5C62B1142}" type="slidenum">
              <a:rPr lang="cs-CZ" smtClean="0"/>
              <a:t>‹#›</a:t>
            </a:fld>
            <a:endParaRPr lang="cs-CZ"/>
          </a:p>
        </p:txBody>
      </p:sp>
    </p:spTree>
    <p:extLst>
      <p:ext uri="{BB962C8B-B14F-4D97-AF65-F5344CB8AC3E}">
        <p14:creationId xmlns:p14="http://schemas.microsoft.com/office/powerpoint/2010/main" val="4039425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B3A3C-1378-426B-AFD4-B86A675FBB08}" type="datetimeFigureOut">
              <a:rPr lang="cs-CZ" smtClean="0"/>
              <a:t>27.2.2018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50764DC-BCEE-499F-B2E2-D6B5C62B1142}" type="slidenum">
              <a:rPr lang="cs-CZ" smtClean="0"/>
              <a:t>‹#›</a:t>
            </a:fld>
            <a:endParaRPr lang="cs-CZ"/>
          </a:p>
        </p:txBody>
      </p:sp>
    </p:spTree>
    <p:extLst>
      <p:ext uri="{BB962C8B-B14F-4D97-AF65-F5344CB8AC3E}">
        <p14:creationId xmlns:p14="http://schemas.microsoft.com/office/powerpoint/2010/main" val="410474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cs-CZ" smtClean="0"/>
              <a:t>Click to edit Master title style</a:t>
            </a:r>
            <a:endParaRPr lang="en-US"/>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3E0B3A3C-1378-426B-AFD4-B86A675FBB08}" type="datetimeFigureOut">
              <a:rPr lang="cs-CZ" smtClean="0"/>
              <a:t>27.2.2018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19480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cs-CZ"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4"/>
          <p:cNvSpPr>
            <a:spLocks noGrp="1"/>
          </p:cNvSpPr>
          <p:nvPr>
            <p:ph type="dt" sz="half" idx="10"/>
          </p:nvPr>
        </p:nvSpPr>
        <p:spPr/>
        <p:txBody>
          <a:bodyPr/>
          <a:lstStyle/>
          <a:p>
            <a:fld id="{3E0B3A3C-1378-426B-AFD4-B86A675FBB08}" type="datetimeFigureOut">
              <a:rPr lang="cs-CZ" smtClean="0"/>
              <a:t>27.2.2018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50764DC-BCEE-499F-B2E2-D6B5C62B1142}" type="slidenum">
              <a:rPr lang="cs-CZ" smtClean="0"/>
              <a:t>‹#›</a:t>
            </a:fld>
            <a:endParaRPr lang="cs-CZ"/>
          </a:p>
        </p:txBody>
      </p:sp>
    </p:spTree>
    <p:extLst>
      <p:ext uri="{BB962C8B-B14F-4D97-AF65-F5344CB8AC3E}">
        <p14:creationId xmlns:p14="http://schemas.microsoft.com/office/powerpoint/2010/main" val="21020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B3A3C-1378-426B-AFD4-B86A675FBB08}" type="datetimeFigureOut">
              <a:rPr lang="cs-CZ" smtClean="0"/>
              <a:t>27.2.2018</a:t>
            </a:fld>
            <a:endParaRPr lang="cs-CZ"/>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764DC-BCEE-499F-B2E2-D6B5C62B1142}" type="slidenum">
              <a:rPr lang="cs-CZ" smtClean="0"/>
              <a:t>‹#›</a:t>
            </a:fld>
            <a:endParaRPr lang="cs-CZ"/>
          </a:p>
        </p:txBody>
      </p:sp>
    </p:spTree>
    <p:extLst>
      <p:ext uri="{BB962C8B-B14F-4D97-AF65-F5344CB8AC3E}">
        <p14:creationId xmlns:p14="http://schemas.microsoft.com/office/powerpoint/2010/main" val="799429031"/>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eskatelevize.cz/porady/10175540660-mate-slovo-s-m-jilkovou/21741103052000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eskatelevize.cz/porady/10175540660-mate-slovo-s-m-jilkovou/21741103052000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latin typeface="Times New Roman" panose="02020603050405020304" pitchFamily="18" charset="0"/>
                <a:cs typeface="Times New Roman" panose="02020603050405020304" pitchFamily="18" charset="0"/>
              </a:rPr>
              <a:t>Náboženské symboly na veřejnosti: zahalování</a:t>
            </a:r>
            <a:endParaRPr lang="cs-CZ" dirty="0">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1"/>
          </p:nvPr>
        </p:nvSpPr>
        <p:spPr/>
        <p:txBody>
          <a:bodyPr/>
          <a:lstStyle/>
          <a:p>
            <a:r>
              <a:rPr lang="cs-CZ" dirty="0" smtClean="0">
                <a:latin typeface="Times New Roman" panose="02020603050405020304" pitchFamily="18" charset="0"/>
                <a:cs typeface="Times New Roman" panose="02020603050405020304" pitchFamily="18" charset="0"/>
              </a:rPr>
              <a:t>Filosofie současných náboženských konfliktů</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653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Čádor</a:t>
            </a:r>
            <a:endParaRPr lang="cs-CZ" dirty="0"/>
          </a:p>
        </p:txBody>
      </p:sp>
      <p:pic>
        <p:nvPicPr>
          <p:cNvPr id="4" name="Zástupný symbol pro obsah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500" t="-1027" r="-1500" b="39157"/>
          <a:stretch/>
        </p:blipFill>
        <p:spPr>
          <a:xfrm>
            <a:off x="409683" y="1344344"/>
            <a:ext cx="10972800" cy="4525963"/>
          </a:xfrm>
        </p:spPr>
      </p:pic>
    </p:spTree>
    <p:extLst>
      <p:ext uri="{BB962C8B-B14F-4D97-AF65-F5344CB8AC3E}">
        <p14:creationId xmlns:p14="http://schemas.microsoft.com/office/powerpoint/2010/main" val="3366644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Niqáb</a:t>
            </a:r>
            <a:endParaRPr lang="cs-CZ" dirty="0"/>
          </a:p>
        </p:txBody>
      </p:sp>
      <p:pic>
        <p:nvPicPr>
          <p:cNvPr id="4" name="Zástupný symbol pro obsah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3182" t="21070" r="-13182" b="51734"/>
          <a:stretch/>
        </p:blipFill>
        <p:spPr>
          <a:xfrm>
            <a:off x="1385748" y="1447348"/>
            <a:ext cx="10972800" cy="4525963"/>
          </a:xfrm>
        </p:spPr>
      </p:pic>
    </p:spTree>
    <p:extLst>
      <p:ext uri="{BB962C8B-B14F-4D97-AF65-F5344CB8AC3E}">
        <p14:creationId xmlns:p14="http://schemas.microsoft.com/office/powerpoint/2010/main" val="4165967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Türban</a:t>
            </a:r>
            <a:endParaRPr lang="cs-CZ" dirty="0"/>
          </a:p>
        </p:txBody>
      </p:sp>
      <p:pic>
        <p:nvPicPr>
          <p:cNvPr id="4" name="Zástupný symbol pro obsah 3"/>
          <p:cNvPicPr>
            <a:picLocks noGrp="1" noChangeAspect="1"/>
          </p:cNvPicPr>
          <p:nvPr>
            <p:ph idx="1"/>
          </p:nvPr>
        </p:nvPicPr>
        <p:blipFill rotWithShape="1">
          <a:blip r:embed="rId2">
            <a:extLst>
              <a:ext uri="{28A0092B-C50C-407E-A947-70E740481C1C}">
                <a14:useLocalDpi xmlns:a14="http://schemas.microsoft.com/office/drawing/2010/main" val="0"/>
              </a:ext>
            </a:extLst>
          </a:blip>
          <a:srcRect l="-95465" r="-95465"/>
          <a:stretch/>
        </p:blipFill>
        <p:spPr>
          <a:xfrm>
            <a:off x="539041" y="1553174"/>
            <a:ext cx="10972800" cy="4525963"/>
          </a:xfrm>
        </p:spPr>
      </p:pic>
    </p:spTree>
    <p:extLst>
      <p:ext uri="{BB962C8B-B14F-4D97-AF65-F5344CB8AC3E}">
        <p14:creationId xmlns:p14="http://schemas.microsoft.com/office/powerpoint/2010/main" val="21996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Times New Roman" panose="02020603050405020304" pitchFamily="18" charset="0"/>
                <a:cs typeface="Times New Roman" panose="02020603050405020304" pitchFamily="18" charset="0"/>
              </a:rPr>
              <a:t>Pokrývky Církve špagetového monstra</a:t>
            </a:r>
            <a:endParaRPr lang="cs-CZ" dirty="0">
              <a:latin typeface="Times New Roman" panose="02020603050405020304" pitchFamily="18" charset="0"/>
              <a:cs typeface="Times New Roman" panose="02020603050405020304" pitchFamily="18" charset="0"/>
            </a:endParaRPr>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84827" y="1600200"/>
            <a:ext cx="3022345" cy="4525963"/>
          </a:xfrm>
        </p:spPr>
      </p:pic>
    </p:spTree>
    <p:extLst>
      <p:ext uri="{BB962C8B-B14F-4D97-AF65-F5344CB8AC3E}">
        <p14:creationId xmlns:p14="http://schemas.microsoft.com/office/powerpoint/2010/main" val="1399442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latin typeface="Times New Roman" panose="02020603050405020304" pitchFamily="18" charset="0"/>
                <a:cs typeface="Times New Roman" panose="02020603050405020304" pitchFamily="18" charset="0"/>
              </a:rPr>
              <a:t>Odhalování ve 20. století</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normAutofit/>
          </a:bodyPr>
          <a:lstStyle/>
          <a:p>
            <a:pPr marL="0" indent="0" algn="just">
              <a:buNone/>
            </a:pPr>
            <a:r>
              <a:rPr lang="cs-CZ" dirty="0" smtClean="0">
                <a:latin typeface="Times New Roman" panose="02020603050405020304" pitchFamily="18" charset="0"/>
                <a:cs typeface="Times New Roman" panose="02020603050405020304" pitchFamily="18" charset="0"/>
              </a:rPr>
              <a:t>Již od počátku 20. století se setkáváme se západními kritiky považující muslimské zahalování za zneuctění žen. Především od 20. let nastává vlna odhalování: proti zahalování se nestaví jen představitelé kolonizujících mocností, ozývají se tzv. progresivní hlasy především i zevnitř zemí s původně silnými náboženskými tradicemi. Ženy se začínají odhalovat v </a:t>
            </a:r>
            <a:r>
              <a:rPr lang="cs-CZ" b="1" dirty="0" smtClean="0">
                <a:latin typeface="Times New Roman" panose="02020603050405020304" pitchFamily="18" charset="0"/>
                <a:cs typeface="Times New Roman" panose="02020603050405020304" pitchFamily="18" charset="0"/>
              </a:rPr>
              <a:t>Turecku, Íránu a Afghánistánu</a:t>
            </a:r>
            <a:r>
              <a:rPr lang="cs-CZ" dirty="0" smtClean="0">
                <a:latin typeface="Times New Roman" panose="02020603050405020304" pitchFamily="18" charset="0"/>
                <a:cs typeface="Times New Roman" panose="02020603050405020304" pitchFamily="18" charset="0"/>
              </a:rPr>
              <a:t>.</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6270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Times New Roman" panose="02020603050405020304" pitchFamily="18" charset="0"/>
                <a:cs typeface="Times New Roman" panose="02020603050405020304" pitchFamily="18" charset="0"/>
              </a:rPr>
              <a:t>Opětovné zahalování</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lstStyle/>
          <a:p>
            <a:pPr marL="0" indent="0" algn="just">
              <a:buNone/>
            </a:pPr>
            <a:r>
              <a:rPr lang="cs-CZ" dirty="0" smtClean="0">
                <a:latin typeface="Times New Roman" panose="02020603050405020304" pitchFamily="18" charset="0"/>
                <a:cs typeface="Times New Roman" panose="02020603050405020304" pitchFamily="18" charset="0"/>
              </a:rPr>
              <a:t>Situace se v četných zemích mění od </a:t>
            </a:r>
            <a:r>
              <a:rPr lang="cs-CZ" b="1" dirty="0" smtClean="0">
                <a:latin typeface="Times New Roman" panose="02020603050405020304" pitchFamily="18" charset="0"/>
                <a:cs typeface="Times New Roman" panose="02020603050405020304" pitchFamily="18" charset="0"/>
              </a:rPr>
              <a:t>70</a:t>
            </a:r>
            <a:r>
              <a:rPr lang="cs-CZ" b="1" dirty="0">
                <a:latin typeface="Times New Roman" panose="02020603050405020304" pitchFamily="18" charset="0"/>
                <a:cs typeface="Times New Roman" panose="02020603050405020304" pitchFamily="18" charset="0"/>
              </a:rPr>
              <a:t>. </a:t>
            </a:r>
            <a:r>
              <a:rPr lang="cs-CZ" b="1" dirty="0" smtClean="0">
                <a:latin typeface="Times New Roman" panose="02020603050405020304" pitchFamily="18" charset="0"/>
                <a:cs typeface="Times New Roman" panose="02020603050405020304" pitchFamily="18" charset="0"/>
              </a:rPr>
              <a:t>let </a:t>
            </a:r>
            <a:r>
              <a:rPr lang="cs-CZ" b="1" dirty="0">
                <a:latin typeface="Times New Roman" panose="02020603050405020304" pitchFamily="18" charset="0"/>
                <a:cs typeface="Times New Roman" panose="02020603050405020304" pitchFamily="18" charset="0"/>
              </a:rPr>
              <a:t>v kontextu tzv. re-islamizace</a:t>
            </a:r>
            <a:r>
              <a:rPr lang="cs-CZ" dirty="0">
                <a:latin typeface="Times New Roman" panose="02020603050405020304" pitchFamily="18" charset="0"/>
                <a:cs typeface="Times New Roman" panose="02020603050405020304" pitchFamily="18" charset="0"/>
              </a:rPr>
              <a:t>. Vrcholí v Iránské revoluci z roku </a:t>
            </a:r>
            <a:r>
              <a:rPr lang="cs-CZ" b="1" dirty="0">
                <a:latin typeface="Times New Roman" panose="02020603050405020304" pitchFamily="18" charset="0"/>
                <a:cs typeface="Times New Roman" panose="02020603050405020304" pitchFamily="18" charset="0"/>
              </a:rPr>
              <a:t>1979</a:t>
            </a:r>
            <a:r>
              <a:rPr lang="cs-CZ" dirty="0">
                <a:latin typeface="Times New Roman" panose="02020603050405020304" pitchFamily="18" charset="0"/>
                <a:cs typeface="Times New Roman" panose="02020603050405020304" pitchFamily="18" charset="0"/>
              </a:rPr>
              <a:t> a povinným zahalováním. Hlavní vliv zde mají nová </a:t>
            </a:r>
            <a:r>
              <a:rPr lang="cs-CZ" b="1" dirty="0">
                <a:latin typeface="Times New Roman" panose="02020603050405020304" pitchFamily="18" charset="0"/>
                <a:cs typeface="Times New Roman" panose="02020603050405020304" pitchFamily="18" charset="0"/>
              </a:rPr>
              <a:t>islámská hnutí </a:t>
            </a:r>
            <a:r>
              <a:rPr lang="cs-CZ" dirty="0">
                <a:latin typeface="Times New Roman" panose="02020603050405020304" pitchFamily="18" charset="0"/>
                <a:cs typeface="Times New Roman" panose="02020603050405020304" pitchFamily="18" charset="0"/>
              </a:rPr>
              <a:t>kritická vůči sekularizaci, feminismu a sexuální revoluci </a:t>
            </a:r>
            <a:r>
              <a:rPr lang="cs-CZ" dirty="0" smtClean="0">
                <a:latin typeface="Times New Roman" panose="02020603050405020304" pitchFamily="18" charset="0"/>
                <a:cs typeface="Times New Roman" panose="02020603050405020304" pitchFamily="18" charset="0"/>
              </a:rPr>
              <a:t>z </a:t>
            </a:r>
            <a:r>
              <a:rPr lang="cs-CZ" dirty="0">
                <a:latin typeface="Times New Roman" panose="02020603050405020304" pitchFamily="18" charset="0"/>
                <a:cs typeface="Times New Roman" panose="02020603050405020304" pitchFamily="18" charset="0"/>
              </a:rPr>
              <a:t>60. letech.</a:t>
            </a:r>
          </a:p>
          <a:p>
            <a:endParaRPr lang="cs-CZ" dirty="0"/>
          </a:p>
        </p:txBody>
      </p:sp>
    </p:spTree>
    <p:extLst>
      <p:ext uri="{BB962C8B-B14F-4D97-AF65-F5344CB8AC3E}">
        <p14:creationId xmlns:p14="http://schemas.microsoft.com/office/powerpoint/2010/main" val="2539398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latin typeface="Times New Roman" panose="02020603050405020304" pitchFamily="18" charset="0"/>
                <a:cs typeface="Times New Roman" panose="02020603050405020304" pitchFamily="18" charset="0"/>
              </a:rPr>
              <a:t>Evropské debaty</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lstStyle/>
          <a:p>
            <a:pPr marL="0" indent="0" algn="just">
              <a:buNone/>
            </a:pPr>
            <a:r>
              <a:rPr lang="cs-CZ" dirty="0" smtClean="0">
                <a:latin typeface="Times New Roman" panose="02020603050405020304" pitchFamily="18" charset="0"/>
                <a:cs typeface="Times New Roman" panose="02020603050405020304" pitchFamily="18" charset="0"/>
              </a:rPr>
              <a:t>První kontroverze v Evropě se objevují v osmdesátých letech především ve Francii, Německu a Velké Británii, a to primárně v souvislosti se školstvím.</a:t>
            </a:r>
          </a:p>
          <a:p>
            <a:pPr marL="0" indent="0" algn="just">
              <a:buNone/>
            </a:pPr>
            <a:r>
              <a:rPr lang="cs-CZ" b="1" dirty="0" smtClean="0">
                <a:latin typeface="Times New Roman" panose="02020603050405020304" pitchFamily="18" charset="0"/>
                <a:cs typeface="Times New Roman" panose="02020603050405020304" pitchFamily="18" charset="0"/>
              </a:rPr>
              <a:t>Nejpřísnější je Francie</a:t>
            </a:r>
            <a:r>
              <a:rPr lang="cs-CZ" dirty="0" smtClean="0">
                <a:latin typeface="Times New Roman" panose="02020603050405020304" pitchFamily="18" charset="0"/>
                <a:cs typeface="Times New Roman" panose="02020603050405020304" pitchFamily="18" charset="0"/>
              </a:rPr>
              <a:t>: zákaz zahalování v roce 2004 ve veřejných školách následoval v roce 2011 zákaz zah</a:t>
            </a:r>
            <a:r>
              <a:rPr lang="cs-CZ" dirty="0">
                <a:latin typeface="Times New Roman" panose="02020603050405020304" pitchFamily="18" charset="0"/>
                <a:cs typeface="Times New Roman" panose="02020603050405020304" pitchFamily="18" charset="0"/>
              </a:rPr>
              <a:t>a</a:t>
            </a:r>
            <a:r>
              <a:rPr lang="cs-CZ" dirty="0" smtClean="0">
                <a:latin typeface="Times New Roman" panose="02020603050405020304" pitchFamily="18" charset="0"/>
                <a:cs typeface="Times New Roman" panose="02020603050405020304" pitchFamily="18" charset="0"/>
              </a:rPr>
              <a:t>lování obličeje na veřejnosti (platí i v Belgii).</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7441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Máte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slovo</a:t>
            </a:r>
            <a:r>
              <a:rPr lang="en-US" dirty="0" smtClean="0">
                <a:latin typeface="Times New Roman" panose="02020603050405020304" pitchFamily="18" charset="0"/>
                <a:cs typeface="Times New Roman" panose="02020603050405020304" pitchFamily="18" charset="0"/>
              </a:rPr>
              <a:t> II</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hlinkClick r:id="rId2"/>
              </a:rPr>
              <a:t>http://www.ceskatelevize.cz/porady/10175540660-mate-slovo-s-m-jilkovou/217411030520002</a:t>
            </a:r>
            <a:r>
              <a:rPr lang="en-US" dirty="0" smtClean="0">
                <a:hlinkClick r:id="rId2"/>
              </a:rPr>
              <a:t>/</a:t>
            </a:r>
            <a:endParaRPr lang="en-US" dirty="0" smtClean="0"/>
          </a:p>
        </p:txBody>
      </p:sp>
    </p:spTree>
    <p:extLst>
      <p:ext uri="{BB962C8B-B14F-4D97-AF65-F5344CB8AC3E}">
        <p14:creationId xmlns:p14="http://schemas.microsoft.com/office/powerpoint/2010/main" val="4089698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latin typeface="Times New Roman" panose="02020603050405020304" pitchFamily="18" charset="0"/>
                <a:cs typeface="Times New Roman" panose="02020603050405020304" pitchFamily="18" charset="0"/>
              </a:rPr>
              <a:t>P</a:t>
            </a:r>
            <a:r>
              <a:rPr lang="cs-CZ" dirty="0" smtClean="0">
                <a:latin typeface="Times New Roman" panose="02020603050405020304" pitchFamily="18" charset="0"/>
                <a:cs typeface="Times New Roman" panose="02020603050405020304" pitchFamily="18" charset="0"/>
              </a:rPr>
              <a:t>roč se dnes zahalovat?</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normAutofit/>
          </a:bodyPr>
          <a:lstStyle/>
          <a:p>
            <a:pPr algn="just"/>
            <a:r>
              <a:rPr lang="cs-CZ" dirty="0" smtClean="0">
                <a:latin typeface="Times New Roman" panose="02020603050405020304" pitchFamily="18" charset="0"/>
                <a:cs typeface="Times New Roman" panose="02020603050405020304" pitchFamily="18" charset="0"/>
              </a:rPr>
              <a:t>Otázka spirituality a disciplíny: zahalení je stálou upomínkou na přináležitost ke konkrétní kultuře a víře</a:t>
            </a:r>
          </a:p>
          <a:p>
            <a:pPr algn="just"/>
            <a:r>
              <a:rPr lang="cs-CZ" dirty="0" smtClean="0">
                <a:latin typeface="Times New Roman" panose="02020603050405020304" pitchFamily="18" charset="0"/>
                <a:cs typeface="Times New Roman" panose="02020603050405020304" pitchFamily="18" charset="0"/>
              </a:rPr>
              <a:t>Ekonomická nezávislost: ženy se díky zahalení mohou pracovat v tradičně mužském prostředí</a:t>
            </a:r>
          </a:p>
          <a:p>
            <a:pPr algn="just"/>
            <a:r>
              <a:rPr lang="cs-CZ" dirty="0" smtClean="0">
                <a:latin typeface="Times New Roman" panose="02020603050405020304" pitchFamily="18" charset="0"/>
                <a:cs typeface="Times New Roman" panose="02020603050405020304" pitchFamily="18" charset="0"/>
              </a:rPr>
              <a:t>Zahalené ženy se osvobozují z diktátu západního ideálu krásy</a:t>
            </a:r>
          </a:p>
        </p:txBody>
      </p:sp>
    </p:spTree>
    <p:extLst>
      <p:ext uri="{BB962C8B-B14F-4D97-AF65-F5344CB8AC3E}">
        <p14:creationId xmlns:p14="http://schemas.microsoft.com/office/powerpoint/2010/main" val="1039236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Times New Roman" panose="02020603050405020304" pitchFamily="18" charset="0"/>
                <a:cs typeface="Times New Roman" panose="02020603050405020304" pitchFamily="18" charset="0"/>
              </a:rPr>
              <a:t>Proč se nezahalovat?</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lstStyle/>
          <a:p>
            <a:r>
              <a:rPr lang="cs-CZ" dirty="0" smtClean="0">
                <a:latin typeface="Times New Roman" panose="02020603050405020304" pitchFamily="18" charset="0"/>
                <a:cs typeface="Times New Roman" panose="02020603050405020304" pitchFamily="18" charset="0"/>
              </a:rPr>
              <a:t>Ženy kvůli zahalování diskriminaci, a to právě i na pracovišti.</a:t>
            </a:r>
          </a:p>
          <a:p>
            <a:r>
              <a:rPr lang="cs-CZ" dirty="0" smtClean="0">
                <a:latin typeface="Times New Roman" panose="02020603050405020304" pitchFamily="18" charset="0"/>
                <a:cs typeface="Times New Roman" panose="02020603050405020304" pitchFamily="18" charset="0"/>
              </a:rPr>
              <a:t>Mohou čelit verbálním i fyzickým útokům na veřejnosti.</a:t>
            </a:r>
          </a:p>
          <a:p>
            <a:pPr algn="just"/>
            <a:r>
              <a:rPr lang="cs-CZ" dirty="0" smtClean="0">
                <a:latin typeface="Times New Roman" panose="02020603050405020304" pitchFamily="18" charset="0"/>
                <a:cs typeface="Times New Roman" panose="02020603050405020304" pitchFamily="18" charset="0"/>
              </a:rPr>
              <a:t>Často je zahalení vnímáno jako popření ženiny individuality.</a:t>
            </a:r>
            <a:endParaRPr lang="cs-CZ" dirty="0">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503736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anose="02020603050405020304" pitchFamily="18" charset="0"/>
                <a:cs typeface="Times New Roman" panose="02020603050405020304" pitchFamily="18" charset="0"/>
              </a:rPr>
              <a:t>Máte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slovo</a:t>
            </a:r>
            <a:r>
              <a:rPr lang="en-US" dirty="0">
                <a:latin typeface="Times New Roman" panose="02020603050405020304" pitchFamily="18" charset="0"/>
                <a:cs typeface="Times New Roman" panose="02020603050405020304" pitchFamily="18" charset="0"/>
              </a:rPr>
              <a:t> I</a:t>
            </a:r>
          </a:p>
        </p:txBody>
      </p:sp>
      <p:sp>
        <p:nvSpPr>
          <p:cNvPr id="3" name="Content Placeholder 2"/>
          <p:cNvSpPr>
            <a:spLocks noGrp="1"/>
          </p:cNvSpPr>
          <p:nvPr>
            <p:ph idx="1"/>
          </p:nvPr>
        </p:nvSpPr>
        <p:spPr/>
        <p:txBody>
          <a:bodyPr/>
          <a:lstStyle/>
          <a:p>
            <a:pPr marL="0" indent="0">
              <a:buNone/>
            </a:pPr>
            <a:r>
              <a:rPr lang="en-US" dirty="0" smtClean="0">
                <a:hlinkClick r:id="rId2"/>
              </a:rPr>
              <a:t>http://www.ceskatelevize.cz/porady/10175540660-mate-slovo-s-m-jilkovou/217411030520002</a:t>
            </a:r>
            <a:r>
              <a:rPr lang="en-US" dirty="0" smtClean="0">
                <a:hlinkClick r:id="rId2"/>
              </a:rPr>
              <a:t>/</a:t>
            </a:r>
            <a:endParaRPr lang="en-US" dirty="0" smtClean="0"/>
          </a:p>
        </p:txBody>
      </p:sp>
    </p:spTree>
    <p:extLst>
      <p:ext uri="{BB962C8B-B14F-4D97-AF65-F5344CB8AC3E}">
        <p14:creationId xmlns:p14="http://schemas.microsoft.com/office/powerpoint/2010/main" val="3905439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latin typeface="Times New Roman" panose="02020603050405020304" pitchFamily="18" charset="0"/>
                <a:cs typeface="Times New Roman" panose="02020603050405020304" pitchFamily="18" charset="0"/>
              </a:rPr>
              <a:t>A co na to všechno Nietzsche?</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838200" y="1474643"/>
            <a:ext cx="10515600" cy="4351338"/>
          </a:xfrm>
        </p:spPr>
        <p:txBody>
          <a:bodyPr/>
          <a:lstStyle/>
          <a:p>
            <a:pPr marL="0" indent="0">
              <a:buNone/>
            </a:pPr>
            <a:endParaRPr lang="cs-CZ" dirty="0" smtClean="0"/>
          </a:p>
          <a:p>
            <a:pPr marL="0" indent="0" algn="just">
              <a:buNone/>
            </a:pPr>
            <a:r>
              <a:rPr lang="cs-CZ" dirty="0" smtClean="0">
                <a:latin typeface="Times New Roman" panose="02020603050405020304" pitchFamily="18" charset="0"/>
                <a:cs typeface="Times New Roman" panose="02020603050405020304" pitchFamily="18" charset="0"/>
              </a:rPr>
              <a:t>Každý hluboký duch potřebuje masku, a co více každý hluboký duch stále obrůstá maskou, neboť každá interpretace jeho slova, každého jeho kroku, každého projevu jeho života je neskutečně plytká.</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191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latin typeface="Times New Roman" panose="02020603050405020304" pitchFamily="18" charset="0"/>
                <a:cs typeface="Times New Roman" panose="02020603050405020304" pitchFamily="18" charset="0"/>
              </a:rPr>
              <a:t>Proč se zahalovat?</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normAutofit lnSpcReduction="10000"/>
          </a:bodyPr>
          <a:lstStyle/>
          <a:p>
            <a:pPr algn="just"/>
            <a:r>
              <a:rPr lang="cs-CZ" b="1" dirty="0" smtClean="0">
                <a:latin typeface="Times New Roman" panose="02020603050405020304" pitchFamily="18" charset="0"/>
                <a:cs typeface="Times New Roman" panose="02020603050405020304" pitchFamily="18" charset="0"/>
              </a:rPr>
              <a:t>Vyjádření přináležitosti i separace, sounáležitosti i distance </a:t>
            </a:r>
            <a:r>
              <a:rPr lang="cs-CZ" dirty="0" smtClean="0">
                <a:latin typeface="Times New Roman" panose="02020603050405020304" pitchFamily="18" charset="0"/>
                <a:cs typeface="Times New Roman" panose="02020603050405020304" pitchFamily="18" charset="0"/>
              </a:rPr>
              <a:t>(viz tzv. identity </a:t>
            </a:r>
            <a:r>
              <a:rPr lang="cs-CZ" dirty="0" err="1" smtClean="0">
                <a:latin typeface="Times New Roman" panose="02020603050405020304" pitchFamily="18" charset="0"/>
                <a:cs typeface="Times New Roman" panose="02020603050405020304" pitchFamily="18" charset="0"/>
              </a:rPr>
              <a:t>related</a:t>
            </a:r>
            <a:r>
              <a:rPr lang="cs-CZ" dirty="0" smtClean="0">
                <a:latin typeface="Times New Roman" panose="02020603050405020304" pitchFamily="18" charset="0"/>
                <a:cs typeface="Times New Roman" panose="02020603050405020304" pitchFamily="18" charset="0"/>
              </a:rPr>
              <a:t> </a:t>
            </a:r>
            <a:r>
              <a:rPr lang="cs-CZ" dirty="0" err="1" smtClean="0">
                <a:latin typeface="Times New Roman" panose="02020603050405020304" pitchFamily="18" charset="0"/>
                <a:cs typeface="Times New Roman" panose="02020603050405020304" pitchFamily="18" charset="0"/>
              </a:rPr>
              <a:t>dynamics</a:t>
            </a:r>
            <a:r>
              <a:rPr lang="cs-CZ" dirty="0" smtClean="0">
                <a:latin typeface="Times New Roman" panose="02020603050405020304" pitchFamily="18" charset="0"/>
                <a:cs typeface="Times New Roman" panose="02020603050405020304" pitchFamily="18" charset="0"/>
              </a:rPr>
              <a:t>, </a:t>
            </a:r>
            <a:r>
              <a:rPr lang="cs-CZ" dirty="0" err="1" smtClean="0">
                <a:latin typeface="Times New Roman" panose="02020603050405020304" pitchFamily="18" charset="0"/>
                <a:cs typeface="Times New Roman" panose="02020603050405020304" pitchFamily="18" charset="0"/>
              </a:rPr>
              <a:t>quest</a:t>
            </a:r>
            <a:r>
              <a:rPr lang="cs-CZ" dirty="0" smtClean="0">
                <a:latin typeface="Times New Roman" panose="02020603050405020304" pitchFamily="18" charset="0"/>
                <a:cs typeface="Times New Roman" panose="02020603050405020304" pitchFamily="18" charset="0"/>
              </a:rPr>
              <a:t> </a:t>
            </a:r>
            <a:r>
              <a:rPr lang="cs-CZ" dirty="0" err="1" smtClean="0">
                <a:latin typeface="Times New Roman" panose="02020603050405020304" pitchFamily="18" charset="0"/>
                <a:cs typeface="Times New Roman" panose="02020603050405020304" pitchFamily="18" charset="0"/>
              </a:rPr>
              <a:t>for</a:t>
            </a:r>
            <a:r>
              <a:rPr lang="cs-CZ" dirty="0" smtClean="0">
                <a:latin typeface="Times New Roman" panose="02020603050405020304" pitchFamily="18" charset="0"/>
                <a:cs typeface="Times New Roman" panose="02020603050405020304" pitchFamily="18" charset="0"/>
              </a:rPr>
              <a:t> </a:t>
            </a:r>
            <a:r>
              <a:rPr lang="cs-CZ" dirty="0" err="1" smtClean="0">
                <a:latin typeface="Times New Roman" panose="02020603050405020304" pitchFamily="18" charset="0"/>
                <a:cs typeface="Times New Roman" panose="02020603050405020304" pitchFamily="18" charset="0"/>
              </a:rPr>
              <a:t>social</a:t>
            </a:r>
            <a:r>
              <a:rPr lang="cs-CZ" dirty="0" smtClean="0">
                <a:latin typeface="Times New Roman" panose="02020603050405020304" pitchFamily="18" charset="0"/>
                <a:cs typeface="Times New Roman" panose="02020603050405020304" pitchFamily="18" charset="0"/>
              </a:rPr>
              <a:t> </a:t>
            </a:r>
            <a:r>
              <a:rPr lang="cs-CZ" dirty="0" err="1" smtClean="0">
                <a:latin typeface="Times New Roman" panose="02020603050405020304" pitchFamily="18" charset="0"/>
                <a:cs typeface="Times New Roman" panose="02020603050405020304" pitchFamily="18" charset="0"/>
              </a:rPr>
              <a:t>cohesion</a:t>
            </a:r>
            <a:r>
              <a:rPr lang="cs-CZ" dirty="0" smtClean="0">
                <a:latin typeface="Times New Roman" panose="02020603050405020304" pitchFamily="18" charset="0"/>
                <a:cs typeface="Times New Roman" panose="02020603050405020304" pitchFamily="18" charset="0"/>
              </a:rPr>
              <a:t>). Obecně je tedy zahálení bariérou, která zároveň vytváří pro nositelku chráněný prostor.</a:t>
            </a:r>
          </a:p>
          <a:p>
            <a:pPr algn="just"/>
            <a:r>
              <a:rPr lang="cs-CZ" b="1" dirty="0" smtClean="0">
                <a:latin typeface="Times New Roman" panose="02020603050405020304" pitchFamily="18" charset="0"/>
                <a:cs typeface="Times New Roman" panose="02020603050405020304" pitchFamily="18" charset="0"/>
              </a:rPr>
              <a:t>Základní rozlišení</a:t>
            </a:r>
            <a:r>
              <a:rPr lang="cs-CZ" dirty="0" smtClean="0">
                <a:latin typeface="Times New Roman" panose="02020603050405020304" pitchFamily="18" charset="0"/>
                <a:cs typeface="Times New Roman" panose="02020603050405020304" pitchFamily="18" charset="0"/>
              </a:rPr>
              <a:t>. Muži versus ženy, </a:t>
            </a:r>
            <a:r>
              <a:rPr lang="cs-CZ" dirty="0">
                <a:latin typeface="Times New Roman" panose="02020603050405020304" pitchFamily="18" charset="0"/>
                <a:cs typeface="Times New Roman" panose="02020603050405020304" pitchFamily="18" charset="0"/>
              </a:rPr>
              <a:t>p</a:t>
            </a:r>
            <a:r>
              <a:rPr lang="cs-CZ" dirty="0" smtClean="0">
                <a:latin typeface="Times New Roman" panose="02020603050405020304" pitchFamily="18" charset="0"/>
                <a:cs typeface="Times New Roman" panose="02020603050405020304" pitchFamily="18" charset="0"/>
              </a:rPr>
              <a:t>očestné ženy versus nepočestné, svobodné versus otrokyně. </a:t>
            </a:r>
          </a:p>
          <a:p>
            <a:pPr algn="just"/>
            <a:r>
              <a:rPr lang="cs-CZ" dirty="0" smtClean="0">
                <a:latin typeface="Times New Roman" panose="02020603050405020304" pitchFamily="18" charset="0"/>
                <a:cs typeface="Times New Roman" panose="02020603050405020304" pitchFamily="18" charset="0"/>
              </a:rPr>
              <a:t>Zahalování je obecně spjaté </a:t>
            </a:r>
            <a:r>
              <a:rPr lang="cs-CZ" b="1" dirty="0" smtClean="0">
                <a:latin typeface="Times New Roman" panose="02020603050405020304" pitchFamily="18" charset="0"/>
                <a:cs typeface="Times New Roman" panose="02020603050405020304" pitchFamily="18" charset="0"/>
              </a:rPr>
              <a:t>s rodem a sexualitou </a:t>
            </a:r>
            <a:r>
              <a:rPr lang="cs-CZ" dirty="0" smtClean="0">
                <a:latin typeface="Times New Roman" panose="02020603050405020304" pitchFamily="18" charset="0"/>
                <a:cs typeface="Times New Roman" panose="02020603050405020304" pitchFamily="18" charset="0"/>
              </a:rPr>
              <a:t>na individuální a kolektivní rovině, tedy s rozměrem jednotlivce i společnosti, který státy a instituce tradičně regulují.</a:t>
            </a:r>
            <a:r>
              <a:rPr lang="en-US"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88603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latin typeface="Times New Roman" panose="02020603050405020304" pitchFamily="18" charset="0"/>
                <a:cs typeface="Times New Roman" panose="02020603050405020304" pitchFamily="18" charset="0"/>
              </a:rPr>
              <a:t>Zahalování v židovství</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numCol="2">
            <a:normAutofit/>
          </a:bodyPr>
          <a:lstStyle/>
          <a:p>
            <a:pPr marL="0" indent="0" algn="just">
              <a:buNone/>
            </a:pPr>
            <a:r>
              <a:rPr lang="cs-CZ" sz="2800" dirty="0" smtClean="0">
                <a:latin typeface="Times New Roman" panose="02020603050405020304" pitchFamily="18" charset="0"/>
                <a:cs typeface="Times New Roman" panose="02020603050405020304" pitchFamily="18" charset="0"/>
              </a:rPr>
              <a:t>Gen. 24,65: „Kdo je ten muž, který nám jde po poli vstříc?“ Služebník odvětil: „To je můj pán.“ Vzala tedy roušku a zahalila se. </a:t>
            </a:r>
            <a:endParaRPr lang="cs-CZ" sz="2800" dirty="0">
              <a:latin typeface="Times New Roman" panose="02020603050405020304" pitchFamily="18" charset="0"/>
              <a:cs typeface="Times New Roman" panose="02020603050405020304" pitchFamily="18" charset="0"/>
            </a:endParaRPr>
          </a:p>
          <a:p>
            <a:pPr marL="0" indent="0" algn="just">
              <a:buNone/>
            </a:pPr>
            <a:r>
              <a:rPr lang="cs-CZ" sz="2800" dirty="0" smtClean="0">
                <a:latin typeface="Times New Roman" panose="02020603050405020304" pitchFamily="18" charset="0"/>
                <a:cs typeface="Times New Roman" panose="02020603050405020304" pitchFamily="18" charset="0"/>
              </a:rPr>
              <a:t>Z toho vznikla tradice zahalování židovských žen v ortodoxní tradici. Pokryté jsou vlasy. Zahalené by měly být rovněž klíční kosti, kolena a lokty.</a:t>
            </a:r>
          </a:p>
          <a:p>
            <a:pPr marL="0" indent="0">
              <a:buNone/>
            </a:pPr>
            <a:endParaRPr lang="cs-CZ" sz="2800" dirty="0">
              <a:latin typeface="Times New Roman" panose="02020603050405020304" pitchFamily="18" charset="0"/>
              <a:cs typeface="Times New Roman" panose="02020603050405020304" pitchFamily="18" charset="0"/>
            </a:endParaRPr>
          </a:p>
        </p:txBody>
      </p:sp>
      <p:pic>
        <p:nvPicPr>
          <p:cNvPr id="6"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496" y="1493418"/>
            <a:ext cx="3034034" cy="4632751"/>
          </a:xfrm>
          <a:prstGeom prst="rect">
            <a:avLst/>
          </a:prstGeom>
        </p:spPr>
      </p:pic>
    </p:spTree>
    <p:extLst>
      <p:ext uri="{BB962C8B-B14F-4D97-AF65-F5344CB8AC3E}">
        <p14:creationId xmlns:p14="http://schemas.microsoft.com/office/powerpoint/2010/main" val="2171069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latin typeface="Times New Roman" panose="02020603050405020304" pitchFamily="18" charset="0"/>
                <a:cs typeface="Times New Roman" panose="02020603050405020304" pitchFamily="18" charset="0"/>
              </a:rPr>
              <a:t>Zahalování v křesťanství</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a:xfrm>
            <a:off x="766618" y="1693670"/>
            <a:ext cx="10972800" cy="4525963"/>
          </a:xfrm>
        </p:spPr>
        <p:txBody>
          <a:bodyPr numCol="2">
            <a:normAutofit/>
          </a:bodyPr>
          <a:lstStyle/>
          <a:p>
            <a:pPr marL="0" indent="0" algn="just">
              <a:buNone/>
            </a:pPr>
            <a:r>
              <a:rPr lang="cs-CZ" dirty="0">
                <a:latin typeface="Times New Roman" panose="02020603050405020304" pitchFamily="18" charset="0"/>
                <a:cs typeface="Times New Roman" panose="02020603050405020304" pitchFamily="18" charset="0"/>
              </a:rPr>
              <a:t>Každý muž, který se modlí nebo prorocky mluví s pokrytou hlavou, zneuctívá toho, kdo je mu hlavou, a každá žena, která se modlí nebo prorocky mluví s nezahalenou hlavou, zneuctívá toho, kdo je jí hlavou; je to jedno a totéž, jako kdyby byla </a:t>
            </a:r>
            <a:r>
              <a:rPr lang="cs-CZ" dirty="0" smtClean="0">
                <a:latin typeface="Times New Roman" panose="02020603050405020304" pitchFamily="18" charset="0"/>
                <a:cs typeface="Times New Roman" panose="02020603050405020304" pitchFamily="18" charset="0"/>
              </a:rPr>
              <a:t>ostříhaná. 1 </a:t>
            </a:r>
            <a:r>
              <a:rPr lang="cs-CZ" i="1" dirty="0" err="1" smtClean="0">
                <a:latin typeface="Times New Roman" panose="02020603050405020304" pitchFamily="18" charset="0"/>
                <a:cs typeface="Times New Roman" panose="02020603050405020304" pitchFamily="18" charset="0"/>
              </a:rPr>
              <a:t>Kor</a:t>
            </a:r>
            <a:r>
              <a:rPr lang="cs-CZ" dirty="0" smtClean="0">
                <a:latin typeface="Times New Roman" panose="02020603050405020304" pitchFamily="18" charset="0"/>
                <a:cs typeface="Times New Roman" panose="02020603050405020304" pitchFamily="18" charset="0"/>
              </a:rPr>
              <a:t> 11, 4–5.</a:t>
            </a:r>
          </a:p>
          <a:p>
            <a:pPr marL="0" indent="0">
              <a:buNone/>
            </a:pPr>
            <a:endParaRPr lang="cs-CZ" dirty="0" smtClean="0"/>
          </a:p>
          <a:p>
            <a:pPr marL="0" indent="0">
              <a:buNone/>
            </a:pPr>
            <a:endParaRPr lang="cs-CZ" dirty="0" smtClean="0"/>
          </a:p>
        </p:txBody>
      </p:sp>
      <p:sp>
        <p:nvSpPr>
          <p:cNvPr id="5" name="AutoShape 4" descr="Výsledek obrázku pro christian veiling"/>
          <p:cNvSpPr>
            <a:spLocks noChangeAspect="1" noChangeArrowheads="1"/>
          </p:cNvSpPr>
          <p:nvPr/>
        </p:nvSpPr>
        <p:spPr bwMode="auto">
          <a:xfrm>
            <a:off x="155575" y="-1608138"/>
            <a:ext cx="5067300" cy="33623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6" descr="Výsledek obrázku pro christian veiling"/>
          <p:cNvSpPr>
            <a:spLocks noChangeAspect="1" noChangeArrowheads="1"/>
          </p:cNvSpPr>
          <p:nvPr/>
        </p:nvSpPr>
        <p:spPr bwMode="auto">
          <a:xfrm>
            <a:off x="307975" y="-1455738"/>
            <a:ext cx="5067300" cy="33623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8" name="Obrázek 7"/>
          <p:cNvPicPr>
            <a:picLocks noChangeAspect="1"/>
          </p:cNvPicPr>
          <p:nvPr/>
        </p:nvPicPr>
        <p:blipFill>
          <a:blip r:embed="rId2"/>
          <a:stretch>
            <a:fillRect/>
          </a:stretch>
        </p:blipFill>
        <p:spPr>
          <a:xfrm>
            <a:off x="6638886" y="1857805"/>
            <a:ext cx="4180153" cy="4197694"/>
          </a:xfrm>
          <a:prstGeom prst="rect">
            <a:avLst/>
          </a:prstGeom>
        </p:spPr>
      </p:pic>
    </p:spTree>
    <p:extLst>
      <p:ext uri="{BB962C8B-B14F-4D97-AF65-F5344CB8AC3E}">
        <p14:creationId xmlns:p14="http://schemas.microsoft.com/office/powerpoint/2010/main" val="1248545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smtClean="0">
                <a:latin typeface="Times New Roman" panose="02020603050405020304" pitchFamily="18" charset="0"/>
                <a:cs typeface="Times New Roman" panose="02020603050405020304" pitchFamily="18" charset="0"/>
              </a:rPr>
              <a:t>Feministické námitky vůči zahalování v křesťanství</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normAutofit/>
          </a:bodyPr>
          <a:lstStyle/>
          <a:p>
            <a:pPr marL="0" indent="0" algn="just">
              <a:buNone/>
            </a:pPr>
            <a:r>
              <a:rPr lang="cs-CZ" dirty="0">
                <a:latin typeface="Times New Roman" panose="02020603050405020304" pitchFamily="18" charset="0"/>
                <a:cs typeface="Times New Roman" panose="02020603050405020304" pitchFamily="18" charset="0"/>
              </a:rPr>
              <a:t>Posuďte to sami: Sluší se, aby se žena k Bohu modlila s nezahalenou hlavou? Cožpak vás sama příroda neučí, že pro muže jsou dlouhé vlasy hanbou, kdežto pro ženu ctí? Vlasy jsou jí totiž dány jako </a:t>
            </a:r>
            <a:r>
              <a:rPr lang="cs-CZ" dirty="0" smtClean="0">
                <a:latin typeface="Times New Roman" panose="02020603050405020304" pitchFamily="18" charset="0"/>
                <a:cs typeface="Times New Roman" panose="02020603050405020304" pitchFamily="18" charset="0"/>
              </a:rPr>
              <a:t>závoj. 1 </a:t>
            </a:r>
            <a:r>
              <a:rPr lang="cs-CZ" i="1" dirty="0" err="1" smtClean="0">
                <a:latin typeface="Times New Roman" panose="02020603050405020304" pitchFamily="18" charset="0"/>
                <a:cs typeface="Times New Roman" panose="02020603050405020304" pitchFamily="18" charset="0"/>
              </a:rPr>
              <a:t>Kor</a:t>
            </a:r>
            <a:r>
              <a:rPr lang="cs-CZ" dirty="0" smtClean="0">
                <a:latin typeface="Times New Roman" panose="02020603050405020304" pitchFamily="18" charset="0"/>
                <a:cs typeface="Times New Roman" panose="02020603050405020304" pitchFamily="18" charset="0"/>
              </a:rPr>
              <a:t>. 11, 13–15.</a:t>
            </a:r>
          </a:p>
          <a:p>
            <a:pPr marL="0" indent="0" algn="just">
              <a:buNone/>
            </a:pPr>
            <a:r>
              <a:rPr lang="cs-CZ" b="1" dirty="0" err="1" smtClean="0">
                <a:latin typeface="Times New Roman" panose="02020603050405020304" pitchFamily="18" charset="0"/>
                <a:cs typeface="Times New Roman" panose="02020603050405020304" pitchFamily="18" charset="0"/>
              </a:rPr>
              <a:t>Katharine</a:t>
            </a:r>
            <a:r>
              <a:rPr lang="cs-CZ" b="1" dirty="0" smtClean="0">
                <a:latin typeface="Times New Roman" panose="02020603050405020304" pitchFamily="18" charset="0"/>
                <a:cs typeface="Times New Roman" panose="02020603050405020304" pitchFamily="18" charset="0"/>
              </a:rPr>
              <a:t> </a:t>
            </a:r>
            <a:r>
              <a:rPr lang="cs-CZ" b="1" dirty="0" err="1" smtClean="0">
                <a:latin typeface="Times New Roman" panose="02020603050405020304" pitchFamily="18" charset="0"/>
                <a:cs typeface="Times New Roman" panose="02020603050405020304" pitchFamily="18" charset="0"/>
              </a:rPr>
              <a:t>Bushnell</a:t>
            </a:r>
            <a:r>
              <a:rPr lang="cs-CZ" b="1" dirty="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(1855–1946), lékařka, sociální aktivistka a „matka feministické theologie“ namítá, že tím chtěl Pavel říct, že vlasy jsou ženinou pokrývkou, a že se žena tudíž zahalovat právě nemusí.</a:t>
            </a:r>
          </a:p>
        </p:txBody>
      </p:sp>
    </p:spTree>
    <p:extLst>
      <p:ext uri="{BB962C8B-B14F-4D97-AF65-F5344CB8AC3E}">
        <p14:creationId xmlns:p14="http://schemas.microsoft.com/office/powerpoint/2010/main" val="545391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latin typeface="Times New Roman" panose="02020603050405020304" pitchFamily="18" charset="0"/>
                <a:cs typeface="Times New Roman" panose="02020603050405020304" pitchFamily="18" charset="0"/>
              </a:rPr>
              <a:t>Zahalování v islámu</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normAutofit fontScale="92500" lnSpcReduction="10000"/>
          </a:bodyPr>
          <a:lstStyle/>
          <a:p>
            <a:pPr marL="0" indent="0" algn="just">
              <a:buNone/>
            </a:pPr>
            <a:r>
              <a:rPr lang="cs-CZ" dirty="0" smtClean="0">
                <a:latin typeface="Times New Roman" panose="02020603050405020304" pitchFamily="18" charset="0"/>
                <a:cs typeface="Times New Roman" panose="02020603050405020304" pitchFamily="18" charset="0"/>
              </a:rPr>
              <a:t>Súra 24: Světlo: A řekni věřícím ženám, aby cudně klopily zrak a střežily svá pohlaví a nedávaly na odiv své ozdoby kromě těch, jež jsou viditelné. </a:t>
            </a:r>
            <a:r>
              <a:rPr lang="cs-CZ" b="1" dirty="0" smtClean="0">
                <a:latin typeface="Times New Roman" panose="02020603050405020304" pitchFamily="18" charset="0"/>
                <a:cs typeface="Times New Roman" panose="02020603050405020304" pitchFamily="18" charset="0"/>
              </a:rPr>
              <a:t>A nechť spustí závoje své na ňadra svá</a:t>
            </a:r>
            <a:r>
              <a:rPr lang="cs-CZ" dirty="0" smtClean="0">
                <a:latin typeface="Times New Roman" panose="02020603050405020304" pitchFamily="18" charset="0"/>
                <a:cs typeface="Times New Roman" panose="02020603050405020304" pitchFamily="18" charset="0"/>
              </a:rPr>
              <a:t>. A nechť ukazují své ozdoby jedině svým manželům nebo otcům nebo tchánům nebo synům nebo synům svých manželů nebo bratřím nebo synům svých bratří či sester anebo jejich ženám anebo těm, jimž vládne jejich pravice, nebo služebníkům, kteří nemají chtíče, anebo chlapcům, kteří nemají pojem o nahotě žen. A nechť nedupou nohama, aby lidé postřehli ozdoby, které skrývají. A konejte všichni pokání před Bohem, ó věřící, snad budete blažení! </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8090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pPr marL="0" indent="0" algn="just">
              <a:buNone/>
            </a:pPr>
            <a:r>
              <a:rPr lang="cs-CZ" dirty="0" smtClean="0">
                <a:latin typeface="Times New Roman" panose="02020603050405020304" pitchFamily="18" charset="0"/>
                <a:cs typeface="Times New Roman" panose="02020603050405020304" pitchFamily="18" charset="0"/>
              </a:rPr>
              <a:t>Zahalování v islámu se ale prosadilo teprve v období po Mohamedově smrti, především v městském prostředí. Obecně bývá muslimské zahalení označováno jako </a:t>
            </a:r>
            <a:r>
              <a:rPr lang="cs-CZ" b="1" dirty="0" err="1" smtClean="0">
                <a:latin typeface="Times New Roman" panose="02020603050405020304" pitchFamily="18" charset="0"/>
                <a:cs typeface="Times New Roman" panose="02020603050405020304" pitchFamily="18" charset="0"/>
              </a:rPr>
              <a:t>hidžáb</a:t>
            </a:r>
            <a:r>
              <a:rPr lang="cs-CZ" dirty="0">
                <a:latin typeface="Times New Roman" panose="02020603050405020304" pitchFamily="18" charset="0"/>
                <a:cs typeface="Times New Roman" panose="02020603050405020304" pitchFamily="18" charset="0"/>
              </a:rPr>
              <a:t> </a:t>
            </a:r>
            <a:r>
              <a:rPr lang="cs-CZ" dirty="0" smtClean="0">
                <a:latin typeface="Times New Roman" panose="02020603050405020304" pitchFamily="18" charset="0"/>
                <a:cs typeface="Times New Roman" panose="02020603050405020304" pitchFamily="18" charset="0"/>
              </a:rPr>
              <a:t>(doslova „clona“ či závěs).</a:t>
            </a:r>
          </a:p>
          <a:p>
            <a:endParaRPr lang="en-US" dirty="0"/>
          </a:p>
        </p:txBody>
      </p:sp>
      <p:pic>
        <p:nvPicPr>
          <p:cNvPr id="5" name="Zástupný symbol pro obsah 4"/>
          <p:cNvPicPr>
            <a:picLocks noGrp="1" noChangeAspect="1"/>
          </p:cNvPicPr>
          <p:nvPr>
            <p:ph sz="half" idx="2"/>
          </p:nvPr>
        </p:nvPicPr>
        <p:blipFill>
          <a:blip r:embed="rId2">
            <a:extLst>
              <a:ext uri="{28A0092B-C50C-407E-A947-70E740481C1C}">
                <a14:useLocalDpi xmlns:a14="http://schemas.microsoft.com/office/drawing/2010/main" val="0"/>
              </a:ext>
            </a:extLst>
          </a:blip>
          <a:srcRect l="1957" r="1957"/>
          <a:stretch>
            <a:fillRect/>
          </a:stretch>
        </p:blipFill>
        <p:spPr>
          <a:prstGeom prst="rect">
            <a:avLst/>
          </a:prstGeom>
        </p:spPr>
      </p:pic>
    </p:spTree>
    <p:extLst>
      <p:ext uri="{BB962C8B-B14F-4D97-AF65-F5344CB8AC3E}">
        <p14:creationId xmlns:p14="http://schemas.microsoft.com/office/powerpoint/2010/main" val="1122635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Burka</a:t>
            </a:r>
            <a:endParaRPr lang="cs-CZ" dirty="0"/>
          </a:p>
        </p:txBody>
      </p:sp>
      <p:pic>
        <p:nvPicPr>
          <p:cNvPr id="4" name="Zástupný symbol pro obsah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679" t="7247" r="-2679" b="65255"/>
          <a:stretch/>
        </p:blipFill>
        <p:spPr>
          <a:xfrm>
            <a:off x="468421" y="1329167"/>
            <a:ext cx="10972800" cy="4525963"/>
          </a:xfrm>
        </p:spPr>
      </p:pic>
    </p:spTree>
    <p:extLst>
      <p:ext uri="{BB962C8B-B14F-4D97-AF65-F5344CB8AC3E}">
        <p14:creationId xmlns:p14="http://schemas.microsoft.com/office/powerpoint/2010/main" val="420224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619</TotalTime>
  <Words>783</Words>
  <Application>Microsoft Office PowerPoint</Application>
  <PresentationFormat>Širokoúhlá obrazovka</PresentationFormat>
  <Paragraphs>44</Paragraphs>
  <Slides>20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20</vt:i4>
      </vt:variant>
    </vt:vector>
  </HeadingPairs>
  <TitlesOfParts>
    <vt:vector size="24" baseType="lpstr">
      <vt:lpstr>Arial</vt:lpstr>
      <vt:lpstr>Calibri</vt:lpstr>
      <vt:lpstr>Times New Roman</vt:lpstr>
      <vt:lpstr>Office Theme</vt:lpstr>
      <vt:lpstr>Náboženské symboly na veřejnosti: zahalování</vt:lpstr>
      <vt:lpstr>Máte slovo I</vt:lpstr>
      <vt:lpstr>Proč se zahalovat?</vt:lpstr>
      <vt:lpstr>Zahalování v židovství</vt:lpstr>
      <vt:lpstr>Zahalování v křesťanství</vt:lpstr>
      <vt:lpstr>Feministické námitky vůči zahalování v křesťanství</vt:lpstr>
      <vt:lpstr>Zahalování v islámu</vt:lpstr>
      <vt:lpstr>Prezentace aplikace PowerPoint</vt:lpstr>
      <vt:lpstr>Burka</vt:lpstr>
      <vt:lpstr>Čádor</vt:lpstr>
      <vt:lpstr>Niqáb</vt:lpstr>
      <vt:lpstr>Türban</vt:lpstr>
      <vt:lpstr>Pokrývky Církve špagetového monstra</vt:lpstr>
      <vt:lpstr>Odhalování ve 20. století</vt:lpstr>
      <vt:lpstr>Opětovné zahalování</vt:lpstr>
      <vt:lpstr>Evropské debaty</vt:lpstr>
      <vt:lpstr>Máte slovo II</vt:lpstr>
      <vt:lpstr>Proč se dnes zahalovat?</vt:lpstr>
      <vt:lpstr>Proč se nezahalovat?</vt:lpstr>
      <vt:lpstr>A co na to všechno Nietzsche?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Zahalování</dc:title>
  <dc:creator>Matějčková, Tereza</dc:creator>
  <cp:lastModifiedBy>Matějčková, Tereza</cp:lastModifiedBy>
  <cp:revision>24</cp:revision>
  <dcterms:created xsi:type="dcterms:W3CDTF">2018-02-24T12:38:18Z</dcterms:created>
  <dcterms:modified xsi:type="dcterms:W3CDTF">2018-02-27T11:09:23Z</dcterms:modified>
</cp:coreProperties>
</file>