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9" r:id="rId4"/>
    <p:sldId id="280" r:id="rId5"/>
    <p:sldId id="281" r:id="rId6"/>
    <p:sldId id="282" r:id="rId7"/>
    <p:sldId id="276" r:id="rId8"/>
    <p:sldId id="259" r:id="rId9"/>
  </p:sldIdLst>
  <p:sldSz cx="13004800" cy="9753600"/>
  <p:notesSz cx="6858000" cy="9144000"/>
  <p:custDataLst>
    <p:tags r:id="rId11"/>
  </p:custData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02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751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10" name="Shape 10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logo.png"/>
          <p:cNvPicPr/>
          <p:nvPr/>
        </p:nvPicPr>
        <p:blipFill>
          <a:blip r:embed="rId2">
            <a:alphaModFix amt="12461"/>
            <a:extLst/>
          </a:blip>
          <a:stretch>
            <a:fillRect/>
          </a:stretch>
        </p:blipFill>
        <p:spPr>
          <a:xfrm>
            <a:off x="8040124" y="3780696"/>
            <a:ext cx="7784507" cy="778450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748125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17" name="Shape 17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Text názvu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  <p:sp>
        <p:nvSpPr>
          <p:cNvPr id="26" name="Shape 26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Text úrovně 1</a:t>
            </a:r>
          </a:p>
          <a:p>
            <a:pPr lvl="1">
              <a:defRPr sz="1800"/>
            </a:pPr>
            <a:r>
              <a:rPr sz="2800"/>
              <a:t>Text úrovně 2</a:t>
            </a:r>
          </a:p>
          <a:p>
            <a:pPr lvl="2">
              <a:defRPr sz="1800"/>
            </a:pPr>
            <a:r>
              <a:rPr sz="2800"/>
              <a:t>Text úrovně 3</a:t>
            </a:r>
          </a:p>
          <a:p>
            <a:pPr lvl="3">
              <a:defRPr sz="1800"/>
            </a:pPr>
            <a:r>
              <a:rPr sz="2800"/>
              <a:t>Text úrovně 4</a:t>
            </a:r>
          </a:p>
          <a:p>
            <a:pPr lvl="4">
              <a:defRPr sz="1800"/>
            </a:pPr>
            <a:r>
              <a:rPr sz="2800"/>
              <a:t>Text úrovně 5</a:t>
            </a:r>
          </a:p>
        </p:txBody>
      </p:sp>
      <p:sp>
        <p:nvSpPr>
          <p:cNvPr id="39" name="Shape 39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11815131" y="9254198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  <p:sp>
        <p:nvSpPr>
          <p:cNvPr id="4" name="Shape 4"/>
          <p:cNvSpPr/>
          <p:nvPr/>
        </p:nvSpPr>
        <p:spPr>
          <a:xfrm>
            <a:off x="-8467" y="9114631"/>
            <a:ext cx="13021735" cy="660136"/>
          </a:xfrm>
          <a:prstGeom prst="rect">
            <a:avLst/>
          </a:prstGeom>
          <a:gradFill>
            <a:gsLst>
              <a:gs pos="0">
                <a:srgbClr val="A23108"/>
              </a:gs>
              <a:gs pos="100000">
                <a:srgbClr val="4E1303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798198" y="9254198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"/>
          <p:cNvSpPr/>
          <p:nvPr/>
        </p:nvSpPr>
        <p:spPr>
          <a:xfrm>
            <a:off x="325704" y="9235148"/>
            <a:ext cx="738472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2. lékařská fakulta, Ústav vědeckých informací, D0103107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 spd="med"/>
  <p:txStyles>
    <p:titleStyle>
      <a:lvl1pPr defTabSz="584200">
        <a:defRPr sz="5000">
          <a:latin typeface="+mj-lt"/>
          <a:ea typeface="+mj-ea"/>
          <a:cs typeface="+mj-cs"/>
          <a:sym typeface="Helvetica"/>
        </a:defRPr>
      </a:lvl1pPr>
      <a:lvl2pPr indent="228600" defTabSz="584200">
        <a:defRPr sz="5000">
          <a:latin typeface="+mj-lt"/>
          <a:ea typeface="+mj-ea"/>
          <a:cs typeface="+mj-cs"/>
          <a:sym typeface="Helvetica"/>
        </a:defRPr>
      </a:lvl2pPr>
      <a:lvl3pPr indent="457200" defTabSz="584200">
        <a:defRPr sz="5000">
          <a:latin typeface="+mj-lt"/>
          <a:ea typeface="+mj-ea"/>
          <a:cs typeface="+mj-cs"/>
          <a:sym typeface="Helvetica"/>
        </a:defRPr>
      </a:lvl3pPr>
      <a:lvl4pPr indent="685800" defTabSz="584200">
        <a:defRPr sz="5000">
          <a:latin typeface="+mj-lt"/>
          <a:ea typeface="+mj-ea"/>
          <a:cs typeface="+mj-cs"/>
          <a:sym typeface="Helvetica"/>
        </a:defRPr>
      </a:lvl4pPr>
      <a:lvl5pPr indent="914400" defTabSz="584200">
        <a:defRPr sz="5000">
          <a:latin typeface="+mj-lt"/>
          <a:ea typeface="+mj-ea"/>
          <a:cs typeface="+mj-cs"/>
          <a:sym typeface="Helvetica"/>
        </a:defRPr>
      </a:lvl5pPr>
      <a:lvl6pPr indent="1143000" defTabSz="584200">
        <a:defRPr sz="5000">
          <a:latin typeface="+mj-lt"/>
          <a:ea typeface="+mj-ea"/>
          <a:cs typeface="+mj-cs"/>
          <a:sym typeface="Helvetica"/>
        </a:defRPr>
      </a:lvl6pPr>
      <a:lvl7pPr indent="1371600" defTabSz="584200">
        <a:defRPr sz="5000">
          <a:latin typeface="+mj-lt"/>
          <a:ea typeface="+mj-ea"/>
          <a:cs typeface="+mj-cs"/>
          <a:sym typeface="Helvetica"/>
        </a:defRPr>
      </a:lvl7pPr>
      <a:lvl8pPr indent="1600200" defTabSz="584200">
        <a:defRPr sz="5000">
          <a:latin typeface="+mj-lt"/>
          <a:ea typeface="+mj-ea"/>
          <a:cs typeface="+mj-cs"/>
          <a:sym typeface="Helvetica"/>
        </a:defRPr>
      </a:lvl8pPr>
      <a:lvl9pPr indent="1828800" defTabSz="584200">
        <a:defRPr sz="5000"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j-lt"/>
          <a:ea typeface="+mj-ea"/>
          <a:cs typeface="+mj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ez.cuni.cz/eknihy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pol.publi.cz/" TargetMode="External"/><Relationship Id="rId5" Type="http://schemas.openxmlformats.org/officeDocument/2006/relationships/hyperlink" Target="https://emuni.publi.cz/" TargetMode="External"/><Relationship Id="rId4" Type="http://schemas.openxmlformats.org/officeDocument/2006/relationships/hyperlink" Target="https://ecuni.publi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efanet.cz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270000" y="910166"/>
            <a:ext cx="10464800" cy="24671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/>
            </a:pPr>
            <a:r>
              <a:rPr sz="7200" dirty="0" err="1"/>
              <a:t>Lékařská</a:t>
            </a:r>
            <a:r>
              <a:rPr sz="7200" dirty="0"/>
              <a:t> </a:t>
            </a:r>
            <a:r>
              <a:rPr sz="7200" dirty="0" err="1" smtClean="0"/>
              <a:t>informatika</a:t>
            </a:r>
            <a:endParaRPr sz="7200" dirty="0"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3728" y="3796680"/>
            <a:ext cx="12313368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85572">
              <a:defRPr sz="1800"/>
            </a:pPr>
            <a:r>
              <a:rPr sz="6000" dirty="0" smtClean="0"/>
              <a:t>201</a:t>
            </a:r>
            <a:r>
              <a:rPr lang="cs-CZ" sz="6000" dirty="0"/>
              <a:t>7</a:t>
            </a:r>
            <a:r>
              <a:rPr sz="6000" dirty="0" smtClean="0"/>
              <a:t>/201</a:t>
            </a:r>
            <a:r>
              <a:rPr lang="cs-CZ" sz="6000" dirty="0"/>
              <a:t>8</a:t>
            </a:r>
            <a:endParaRPr lang="cs-CZ" sz="6000" dirty="0" smtClean="0"/>
          </a:p>
          <a:p>
            <a:pPr lvl="0" defTabSz="385572">
              <a:defRPr sz="1800"/>
            </a:pPr>
            <a:endParaRPr lang="cs-CZ" sz="6000" dirty="0" smtClean="0"/>
          </a:p>
          <a:p>
            <a:r>
              <a:rPr sz="6000" dirty="0" err="1" smtClean="0"/>
              <a:t>Lekce</a:t>
            </a:r>
            <a:r>
              <a:rPr sz="6000" dirty="0" smtClean="0"/>
              <a:t> </a:t>
            </a:r>
            <a:r>
              <a:rPr lang="cs-CZ" sz="6000" dirty="0" smtClean="0"/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8" y="1636440"/>
            <a:ext cx="687705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1720" y="628328"/>
            <a:ext cx="119279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 moři informací bychom měli lovit kvalitní kusy</a:t>
            </a:r>
            <a:endParaRPr kumimoji="0" lang="cs-CZ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00" y="6100936"/>
            <a:ext cx="4405313" cy="3429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97297" y="4156720"/>
            <a:ext cx="3312368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Krmíme jimi</a:t>
            </a:r>
            <a:r>
              <a:rPr kumimoji="0" lang="cs-CZ" sz="4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pacienty</a:t>
            </a:r>
            <a:endParaRPr kumimoji="0" lang="cs-CZ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0390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25588" y="3220616"/>
            <a:ext cx="940802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9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Jak je poznáme?</a:t>
            </a:r>
            <a:endParaRPr kumimoji="0" lang="cs-CZ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5893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315" y="1852464"/>
            <a:ext cx="1296348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9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 co na UK – kde jsou?</a:t>
            </a:r>
            <a:endParaRPr kumimoji="0" lang="cs-CZ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3460766"/>
            <a:ext cx="3394722" cy="603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81370" y="6929319"/>
            <a:ext cx="72936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8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</a:t>
            </a:r>
            <a:endParaRPr kumimoji="0" lang="cs-CZ" sz="8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9266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6397" y="694819"/>
            <a:ext cx="1261883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Dostanu se k tomu i „odjinud“?</a:t>
            </a:r>
            <a:endParaRPr kumimoji="0" lang="cs-CZ" sz="7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72" y="3292624"/>
            <a:ext cx="3162300" cy="1200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902" y="5265385"/>
            <a:ext cx="2647950" cy="9048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592" y="6028928"/>
            <a:ext cx="2514600" cy="1066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224" y="7397080"/>
            <a:ext cx="1981200" cy="19716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92" y="2546439"/>
            <a:ext cx="44862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6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69752" y="3796680"/>
            <a:ext cx="1200328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Existuje také něco v češtině?</a:t>
            </a:r>
            <a:endParaRPr kumimoji="0" lang="cs-CZ" sz="7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3444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578421" y="124272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cs-CZ" sz="6600" dirty="0" smtClean="0"/>
              <a:t>E-knihy</a:t>
            </a:r>
            <a:endParaRPr sz="6600" dirty="0"/>
          </a:p>
        </p:txBody>
      </p:sp>
      <p:sp>
        <p:nvSpPr>
          <p:cNvPr id="5" name="Shape 72"/>
          <p:cNvSpPr>
            <a:spLocks noGrp="1"/>
          </p:cNvSpPr>
          <p:nvPr>
            <p:ph type="body" idx="1"/>
          </p:nvPr>
        </p:nvSpPr>
        <p:spPr>
          <a:xfrm>
            <a:off x="453728" y="2068488"/>
            <a:ext cx="11099800" cy="6812441"/>
          </a:xfrm>
          <a:prstGeom prst="rect">
            <a:avLst/>
          </a:prstGeom>
        </p:spPr>
        <p:txBody>
          <a:bodyPr anchor="t" anchorCtr="0">
            <a:normAutofit fontScale="70000" lnSpcReduction="20000"/>
          </a:bodyPr>
          <a:lstStyle/>
          <a:p>
            <a:pPr marL="444499" lvl="0" indent="-444499">
              <a:buSzPct val="50000"/>
              <a:buBlip>
                <a:blip r:embed="rId2"/>
              </a:buBlip>
              <a:defRPr sz="1800"/>
            </a:pPr>
            <a:r>
              <a:rPr lang="cs-CZ" sz="4000" dirty="0" smtClean="0"/>
              <a:t>Portál elektronických knih </a:t>
            </a:r>
            <a:r>
              <a:rPr lang="cs-CZ" sz="4000" dirty="0">
                <a:hlinkClick r:id="rId3"/>
              </a:rPr>
              <a:t>http://pez.cuni.cz/eknihy</a:t>
            </a:r>
            <a:r>
              <a:rPr lang="cs-CZ" sz="4000" dirty="0" smtClean="0">
                <a:hlinkClick r:id="rId3"/>
              </a:rPr>
              <a:t>/</a:t>
            </a:r>
            <a:r>
              <a:rPr lang="cs-CZ" sz="4000" dirty="0" smtClean="0"/>
              <a:t> </a:t>
            </a:r>
          </a:p>
          <a:p>
            <a:pPr marL="444499" lvl="0" indent="-444499">
              <a:buSzPct val="50000"/>
              <a:buBlip>
                <a:blip r:embed="rId2"/>
              </a:buBlip>
              <a:defRPr sz="1800"/>
            </a:pPr>
            <a:endParaRPr lang="cs-CZ" sz="4000" dirty="0"/>
          </a:p>
          <a:p>
            <a:pPr marL="0" lvl="0" indent="0">
              <a:buSzPct val="50000"/>
              <a:buNone/>
              <a:defRPr sz="1800"/>
            </a:pPr>
            <a:endParaRPr lang="cs-CZ" sz="4000" dirty="0" smtClean="0"/>
          </a:p>
          <a:p>
            <a:pPr marL="0" lvl="0" indent="0">
              <a:buSzPct val="50000"/>
              <a:buNone/>
              <a:defRPr sz="1800"/>
            </a:pPr>
            <a:endParaRPr lang="cs-CZ" sz="4000" dirty="0"/>
          </a:p>
          <a:p>
            <a:pPr marL="0" lvl="0" indent="0">
              <a:buSzPct val="50000"/>
              <a:buNone/>
              <a:defRPr sz="1800"/>
            </a:pPr>
            <a:endParaRPr lang="cs-CZ" sz="4000" dirty="0"/>
          </a:p>
          <a:p>
            <a:pPr marL="444499" lvl="0" indent="-444499">
              <a:buSzPct val="50000"/>
              <a:buBlip>
                <a:blip r:embed="rId2"/>
              </a:buBlip>
              <a:defRPr sz="1800"/>
            </a:pPr>
            <a:r>
              <a:rPr lang="cs-CZ" sz="4000" dirty="0" smtClean="0"/>
              <a:t>Webové knihovny</a:t>
            </a:r>
          </a:p>
          <a:p>
            <a:pPr marL="0" indent="0">
              <a:buSzPct val="50000"/>
              <a:buNone/>
              <a:defRPr sz="1800"/>
            </a:pPr>
            <a:r>
              <a:rPr lang="cs-CZ" sz="4000" dirty="0" err="1"/>
              <a:t>eCUNI</a:t>
            </a:r>
            <a:r>
              <a:rPr lang="cs-CZ" sz="4000" dirty="0"/>
              <a:t> </a:t>
            </a:r>
            <a:r>
              <a:rPr lang="cs-CZ" sz="4000" dirty="0" smtClean="0"/>
              <a:t>– </a:t>
            </a:r>
            <a:r>
              <a:rPr lang="cs-CZ" sz="4000" dirty="0" smtClean="0">
                <a:hlinkClick r:id="rId4"/>
              </a:rPr>
              <a:t>https://ecuni.publi.cz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err="1" smtClean="0"/>
              <a:t>eMuni</a:t>
            </a:r>
            <a:r>
              <a:rPr lang="cs-CZ" sz="4000" dirty="0"/>
              <a:t> - </a:t>
            </a:r>
            <a:r>
              <a:rPr lang="cs-CZ" sz="4000" dirty="0">
                <a:hlinkClick r:id="rId5"/>
              </a:rPr>
              <a:t>https://emuni.publi.cz</a:t>
            </a:r>
            <a:r>
              <a:rPr lang="cs-CZ" sz="4000" dirty="0" smtClean="0">
                <a:hlinkClick r:id="rId5"/>
              </a:rPr>
              <a:t>/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err="1" smtClean="0"/>
              <a:t>eUPOL</a:t>
            </a:r>
            <a:r>
              <a:rPr lang="cs-CZ" sz="4000" dirty="0"/>
              <a:t> - </a:t>
            </a:r>
            <a:r>
              <a:rPr lang="cs-CZ" sz="4000" dirty="0">
                <a:hlinkClick r:id="rId6"/>
              </a:rPr>
              <a:t>https://eupol.publi.cz</a:t>
            </a:r>
            <a:r>
              <a:rPr lang="cs-CZ" sz="4000" dirty="0" smtClean="0">
                <a:hlinkClick r:id="rId6"/>
              </a:rPr>
              <a:t>/</a:t>
            </a:r>
            <a:endParaRPr lang="cs-CZ" sz="4000" dirty="0" smtClean="0"/>
          </a:p>
          <a:p>
            <a:pPr marL="0" indent="0">
              <a:buSzPct val="50000"/>
              <a:buNone/>
              <a:defRPr sz="1800"/>
            </a:pPr>
            <a:r>
              <a:rPr lang="cs-CZ" sz="4000" dirty="0"/>
              <a:t>a</a:t>
            </a:r>
            <a:r>
              <a:rPr lang="cs-CZ" sz="4000" dirty="0" smtClean="0"/>
              <a:t>td.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128" y="2572544"/>
            <a:ext cx="5791547" cy="23512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08" y="6244952"/>
            <a:ext cx="4757242" cy="27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67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293864" y="31466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cs-CZ" sz="6600" dirty="0" err="1" smtClean="0"/>
              <a:t>Mefanet</a:t>
            </a:r>
            <a:endParaRPr sz="6600" dirty="0"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13768" y="2644552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Pct val="50000"/>
              <a:buNone/>
              <a:defRPr sz="1800"/>
            </a:pPr>
            <a:r>
              <a:rPr lang="cs-CZ" sz="4000" dirty="0" err="1" smtClean="0"/>
              <a:t>Medical</a:t>
            </a:r>
            <a:r>
              <a:rPr lang="cs-CZ" sz="4000" dirty="0" smtClean="0"/>
              <a:t> </a:t>
            </a:r>
            <a:r>
              <a:rPr lang="cs-CZ" sz="4000" dirty="0" err="1"/>
              <a:t>Faculties</a:t>
            </a:r>
            <a:r>
              <a:rPr lang="cs-CZ" sz="4000" dirty="0"/>
              <a:t> </a:t>
            </a:r>
            <a:r>
              <a:rPr lang="cs-CZ" sz="4000" dirty="0" err="1"/>
              <a:t>Educational</a:t>
            </a:r>
            <a:r>
              <a:rPr lang="cs-CZ" sz="4000" dirty="0"/>
              <a:t> Network</a:t>
            </a:r>
            <a:br>
              <a:rPr lang="cs-CZ" sz="4000" dirty="0"/>
            </a:br>
            <a:r>
              <a:rPr lang="cs-CZ" sz="4000" dirty="0"/>
              <a:t>spolupráce lékařských fakult ČR a SR v </a:t>
            </a:r>
            <a:r>
              <a:rPr lang="cs-CZ" sz="4000" dirty="0">
                <a:cs typeface="Arial" charset="0"/>
              </a:rPr>
              <a:t>rozvoji výuky moderními informačními </a:t>
            </a:r>
            <a:r>
              <a:rPr lang="cs-CZ" sz="4000" dirty="0" smtClean="0">
                <a:cs typeface="Arial" charset="0"/>
              </a:rPr>
              <a:t>technologiemi.</a:t>
            </a:r>
            <a:r>
              <a:rPr lang="cs-CZ" sz="4000" dirty="0" smtClean="0"/>
              <a:t> </a:t>
            </a:r>
            <a:endParaRPr lang="cs-CZ" sz="4000" dirty="0"/>
          </a:p>
          <a:p>
            <a:pPr marL="0" lvl="0" indent="0">
              <a:buSzPct val="50000"/>
              <a:buNone/>
              <a:defRPr sz="1800"/>
            </a:pPr>
            <a:r>
              <a:rPr lang="cs-CZ" sz="4000" dirty="0" smtClean="0"/>
              <a:t>od roku 2007</a:t>
            </a:r>
            <a:endParaRPr sz="4000" dirty="0" smtClean="0"/>
          </a:p>
        </p:txBody>
      </p:sp>
      <p:sp>
        <p:nvSpPr>
          <p:cNvPr id="7" name="Nadpis 1"/>
          <p:cNvSpPr>
            <a:spLocks noGrp="1"/>
          </p:cNvSpPr>
          <p:nvPr/>
        </p:nvSpPr>
        <p:spPr>
          <a:xfrm>
            <a:off x="3478064" y="8999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/>
              </a:rPr>
              <a:t>http://www.mefanet.cz/</a:t>
            </a:r>
            <a:r>
              <a:rPr lang="cs-CZ" dirty="0" smtClean="0"/>
              <a:t> 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80" y="5452864"/>
            <a:ext cx="4962525" cy="2876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ékařská informatika&amp;quot;&quot;/&gt;&lt;property id=&quot;20307&quot; value=&quot;256&quot;/&gt;&lt;/object&gt;&lt;object type=&quot;3&quot; unique_id=&quot;10007&quot;&gt;&lt;property id=&quot;20148&quot; value=&quot;5&quot;/&gt;&lt;property id=&quot;20300&quot; value=&quot;Slide 8 - &amp;quot;Mefanet&amp;quot;&quot;/&gt;&lt;property id=&quot;20307&quot; value=&quot;259&quot;/&gt;&lt;/object&gt;&lt;object type=&quot;3&quot; unique_id=&quot;10040&quot;&gt;&lt;property id=&quot;20148&quot; value=&quot;5&quot;/&gt;&lt;property id=&quot;20300&quot; value=&quot;Slide 2&quot;/&gt;&lt;property id=&quot;20307&quot; value=&quot;278&quot;/&gt;&lt;/object&gt;&lt;object type=&quot;3&quot; unique_id=&quot;10041&quot;&gt;&lt;property id=&quot;20148&quot; value=&quot;5&quot;/&gt;&lt;property id=&quot;20300&quot; value=&quot;Slide 3&quot;/&gt;&lt;property id=&quot;20307&quot; value=&quot;279&quot;/&gt;&lt;/object&gt;&lt;object type=&quot;3&quot; unique_id=&quot;10042&quot;&gt;&lt;property id=&quot;20148&quot; value=&quot;5&quot;/&gt;&lt;property id=&quot;20300&quot; value=&quot;Slide 4&quot;/&gt;&lt;property id=&quot;20307&quot; value=&quot;280&quot;/&gt;&lt;/object&gt;&lt;object type=&quot;3&quot; unique_id=&quot;10043&quot;&gt;&lt;property id=&quot;20148&quot; value=&quot;5&quot;/&gt;&lt;property id=&quot;20300&quot; value=&quot;Slide 5&quot;/&gt;&lt;property id=&quot;20307&quot; value=&quot;281&quot;/&gt;&lt;/object&gt;&lt;object type=&quot;3&quot; unique_id=&quot;10044&quot;&gt;&lt;property id=&quot;20148&quot; value=&quot;5&quot;/&gt;&lt;property id=&quot;20300&quot; value=&quot;Slide 6&quot;/&gt;&lt;property id=&quot;20307&quot; value=&quot;282&quot;/&gt;&lt;/object&gt;&lt;object type=&quot;3&quot; unique_id=&quot;10045&quot;&gt;&lt;property id=&quot;20148&quot; value=&quot;5&quot;/&gt;&lt;property id=&quot;20300&quot; value=&quot;Slide 7 - &amp;quot;E-knihy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66</Words>
  <Application>Microsoft Office PowerPoint</Application>
  <PresentationFormat>Vlastní</PresentationFormat>
  <Paragraphs>24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White</vt:lpstr>
      <vt:lpstr>Lékařská informatika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E-knihy</vt:lpstr>
      <vt:lpstr>Mefanet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informatika Informace v medicíně</dc:title>
  <dc:creator>Jitka Feberová</dc:creator>
  <cp:lastModifiedBy>student1</cp:lastModifiedBy>
  <cp:revision>35</cp:revision>
  <dcterms:modified xsi:type="dcterms:W3CDTF">2017-11-13T10:33:08Z</dcterms:modified>
</cp:coreProperties>
</file>