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92" r:id="rId3"/>
    <p:sldId id="325" r:id="rId4"/>
    <p:sldId id="326" r:id="rId5"/>
    <p:sldId id="329" r:id="rId6"/>
    <p:sldId id="330" r:id="rId7"/>
    <p:sldId id="327" r:id="rId8"/>
    <p:sldId id="328" r:id="rId9"/>
    <p:sldId id="293" r:id="rId10"/>
    <p:sldId id="312" r:id="rId11"/>
    <p:sldId id="313" r:id="rId12"/>
    <p:sldId id="315" r:id="rId13"/>
    <p:sldId id="331" r:id="rId14"/>
    <p:sldId id="314" r:id="rId15"/>
    <p:sldId id="316" r:id="rId16"/>
    <p:sldId id="317" r:id="rId17"/>
    <p:sldId id="318" r:id="rId18"/>
    <p:sldId id="320" r:id="rId19"/>
    <p:sldId id="321" r:id="rId20"/>
    <p:sldId id="297" r:id="rId21"/>
    <p:sldId id="332" r:id="rId22"/>
    <p:sldId id="302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Mezinárodní humanitární právo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Mezinárodní humanitární právo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724297"/>
            <a:ext cx="8480425" cy="437170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Zdůrazňují se obvykle tyto základní zásady: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vojenské nezbytnosti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humanity (lidskosti)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proporcionality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rozlišování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omezenosti prostředků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Zásada rovných závazků válčících stran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Základy k rozvoji MHP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84663"/>
            <a:ext cx="8702221" cy="547333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Válečné zážitky – aktivita Švýcara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Henri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Dunanta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přesvědčení o potřebě humanizace válečných hrůz – založení Mezinárodního výboru pro pomoc raněným, později přejmenovaným na MVČK – 17. 2. 1863 Ženeva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1864 – Ženevská úmluva o zlepšení podmínek raněných v armádách v poli (zacházení s raněnými bez ohledu na příslušnost, právo civilistů na ošetřování raněných, zásada neutrality zdravotnické služby, stanovilo rozpoznávací znak červeného kříže na bílém poli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981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rámec MHP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98171"/>
            <a:ext cx="8480425" cy="439782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 pilíře MHP tvoří: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Haagské úmluvy z mírových konferencí v letech 1899 a 1907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Ženevské úmluvy z roku 1949, včetně obou Dodatkových protokolů I a II z roku 1977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rámec MHP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8720"/>
            <a:ext cx="9026434" cy="5669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Haagské právo (také neúplně přesně válečné právo) tvoří zejména pravidla pro postavení stran konfliktu a samotné vedení války. Tato oblast obsahuje účast na nepřátelství, bojové prostředky a metody vedení boje, preventivní opatření při útoku, a proti následkům útoku, ochranu kulturních statků za válečného stavu a válečnou neutralitu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Ženevské právo (také humanitární právo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se věnuje ochraně obětí ozbrojených konfliktů, kterými jsou zejména ranění, nemocní, trosečníci, váleční zajatci a civilní osoby v moci znepřátelené strany (nejstarší kodifikovaná část MHP, jehož rozvoj výrazně ovlivnil MVČK)</a:t>
            </a:r>
          </a:p>
        </p:txBody>
      </p:sp>
    </p:spTree>
    <p:extLst>
      <p:ext uri="{BB962C8B-B14F-4D97-AF65-F5344CB8AC3E}">
        <p14:creationId xmlns:p14="http://schemas.microsoft.com/office/powerpoint/2010/main" val="102404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Hlavní úmluvy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03" y="1332411"/>
            <a:ext cx="9039497" cy="5408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Haagské úmluvy o zákonech a obyčejích války (1899)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Haagská úmluva o pokojném vyřizování mezinárodních sporů (1907)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Ženevská úmluva o zlepšení osudu raněných a nemocných příslušníků OS v poli (1949)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Ženevská úmluva o zlepšení osudu raněných, nemocných a trosečníků OS na moři (1949)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Ženevská úmluva o zacházení s válečnými zajatci (1949)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Ženevská úmluva o ochraně civilních osob za války (1949)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Hlavní úmluvy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27909"/>
            <a:ext cx="9248504" cy="563009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 I. světové válce v roce 1927 přijala Společnost národů deklaraci proti válečné agresi, v jejímž úvodu byla útočná válka zakázána.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Briand-Kellogův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pakt o zákazu války (kromě války obranné) z roku 1928, podepsán v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Paříži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Haagská úmluva na ochranu kulturních statků za ozbrojeného konfliktu-14.5.1954,konference UNESCO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Dodatkový protokol k ženevské úmluvě z 12. 8. 1949, o ochraně obětí mezinárodních ozbrojených konfliktů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Dodatkový protokol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 ženevské úmluvě z 12. 8. 1949, o ochraně obětí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ozbrojených konfliktů nemajících mezinárodní charakter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Hlavní úmluvy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449977"/>
            <a:ext cx="8480425" cy="51990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Smlouva o nešíření jaderných zbraní (1968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Úmluva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 zákazu nebo omezení použití některých konvenčních zbraní, které mohou způsobovat nadměrné utrpení nebo mít nerozlišující účinky (1980)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Úmluva o zákazu vývoje, výroby a hromadění zásob a použití chemických zbraní a jejich zničení (1992)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Smlouva o úplném zákazu jaderných zkoušek (1996)</a:t>
            </a:r>
          </a:p>
        </p:txBody>
      </p:sp>
    </p:spTree>
    <p:extLst>
      <p:ext uri="{BB962C8B-B14F-4D97-AF65-F5344CB8AC3E}">
        <p14:creationId xmlns:p14="http://schemas.microsoft.com/office/powerpoint/2010/main" val="13517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Ozbrojené síly podle válečného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60" y="1645920"/>
            <a:ext cx="8701873" cy="44500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Skládají se ze všech organizovaných vojenských     jednotek a personálu státu a stran v konfliktu, které jsou pod velením osob odpovědných za jednání svých pořízených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Jsou vytvářeny a organizovány v souladu s potřebami národní bezpečnosti a požadavky obrany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Velení ozbrojených sil musí být odpovědno straně konfliktu, ke které patří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8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59" y="152400"/>
            <a:ext cx="8589331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Kodex pro jednání a chování ozbrojených sil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60" y="1554480"/>
            <a:ext cx="8701873" cy="45415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Souhrn pravidel pro mezinárodní ozbrojený konflikt; tímto kodexem se mají řídit všechny strany a jejich OS v daném konfliktu (v případě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nemezinárodního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střetnutí i vládní a opoziční síly)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Kodex jednání a chování musí být součástí přípravy a výcviku OS v takovém rozsahu a intenzitě, aby především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kombatanti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měli potřebné vědomosti i morální přístup k těmto normám vžit a byli schopni jej uplatnit i v případě neočekávaného konfliktu, případně vyslání do zahraničních misí apod.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kategorie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6" y="1185705"/>
            <a:ext cx="9053564" cy="4910293"/>
          </a:xfrm>
        </p:spPr>
        <p:txBody>
          <a:bodyPr/>
          <a:lstStyle/>
          <a:p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Kombatanti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Civilní osoby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Ranění, nemocní, trosečníci, mrtví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Zdravotnické a duchovní služby, civilní obrana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Boj a zásady vedení boje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Zajaté osoby a obsazené objekty – válečná kořist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Zacházení se zajatými osobami a ukořistěným materiálem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– dokumenty, údaje o totožnosti – národnost, jméno a příjmení, hodnost, datum narození, osobní nebo pořadové číslo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Mezinárodní humanitární právo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19349"/>
            <a:ext cx="8308975" cy="515982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základy mezinárodního humanitárního práva a jejich význam pro profesionální vojáky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</a:t>
            </a:r>
            <a:r>
              <a:rPr lang="cs-CZ" altLang="cs-CZ" sz="2800" dirty="0">
                <a:latin typeface="Arial" charset="0"/>
              </a:rPr>
              <a:t>objasnění </a:t>
            </a:r>
            <a:r>
              <a:rPr lang="cs-CZ" altLang="cs-CZ" sz="2800" dirty="0" smtClean="0">
                <a:latin typeface="Arial" charset="0"/>
              </a:rPr>
              <a:t>mezinárodní humanitárního práva jako součásti mezinárodního práva veřejného, vznik, základní úmluvy, vývoj a současné mezinárodní humanitární právo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základních vědomostí z oblasti mezinárodního humanitárního práva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738365"/>
            <a:ext cx="8943975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mezinárodní právo veřejné?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Čím je charakterizován stát?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Definuj mezinárodní humanitární právo.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Proč je důležitá znalost MHP?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Jaký je rozdíl mezi Haagským a Ženevským právem?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38365"/>
            <a:ext cx="9143999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SKORUŠA, L. a kol.: Základy práva a vybrané kapitoly mezinárodního humanitárního práva. UO 2018. </a:t>
            </a:r>
            <a:r>
              <a:rPr lang="cs-CZ" altLang="cs-CZ" sz="2800" smtClean="0">
                <a:latin typeface="Arial" panose="020B0604020202020204" pitchFamily="34" charset="0"/>
              </a:rPr>
              <a:t>ISBN 978-80-7582-072-3.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KONRÁD</a:t>
            </a:r>
            <a:r>
              <a:rPr lang="cs-CZ" altLang="cs-CZ" sz="2800" dirty="0">
                <a:latin typeface="Arial" panose="020B0604020202020204" pitchFamily="34" charset="0"/>
              </a:rPr>
              <a:t>, T.: Vojenská tělovýchova a právní souvislosti. Vydavatelství Karolinum Praha 2003. ISBN 80-246-0662-3.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3212"/>
            <a:ext cx="7772400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Proč znát základy mezinárodního humanitárního práva (MHP)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03" y="1489166"/>
            <a:ext cx="9039497" cy="5185954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 vojáků ve válečných konfliktech, v zahraničních misích, v mírových operacích apod.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Ženevské úmluvy z roku 1949 – smluvní strany se zavázaly k šíření znalostí MHP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výbor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erveného kříže je nejzásadnější implementační organizací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Tato povinnost je svou povahou všeobecná a absolutní, tato povinnost má být plněna nejen za války, ale již v době míru, protože znalost MHP je nezbytný předpoklad pro jeho aplikaci a dodržování za války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2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Mezinárodní právo veřejné (MPV)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336431"/>
            <a:ext cx="8812403" cy="450166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Historicky se vyvinul z římského práva jako „právo národů“, ve středověku jako „právo mezi národy“ a později se začal používat výstižnější název „mezistátní právo“.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Důvod – národy z pohledu respektované právní teorie nemají právní subjektivitu, na rozdíl od států. 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právo je systém práv a povinností, formálních i obyčejových dohod a závazků.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právo se často označuje jako MPV na rozdíl od mezinárodního práva soukromého.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1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Mezinárodní právo veřejné (MPV)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336431"/>
            <a:ext cx="8812403" cy="450166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MPV je souhrn právních pravidel, které upravují vzájemné vztahy sobě rovných subjektů, zpravidla suverénních států ve vztazích mezi sebou a mezi nimi a jimi vytvořenými mezinárodními a nadnárodními organizacemi, jakož i mezi takovými organizacemi navzájem.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Státy spolu obchodovaly, válčily mezi sebou a vše se upravovalo právem. Systémy práva vznikaly v různých částech světa, různý stupeň rozvoje, jeho současná podoba začala vznikat v Evropě ve 14. století.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2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Mezinárodní právo veřejné (MPV)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254035"/>
            <a:ext cx="8812403" cy="458405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Spolu se vznikem univerzálních organizací pro politickou spolupráci  - Společnosti národů a OSN – jsou normy obecného mezinárodního práva veřejného postupně systematicky kodifikovány prostřednictvím psaného mezinárodního práva – mezinárodních smluv.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Subjekty mezinárodního práva: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-státy (musí disponovat trvalým obyvatelstvem, definovaným územím, vládou a schopností vstoupit do vztahů s jinými státy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mezinárodní organizace (právní subjektivita, pravomoci, struktura-zakládací dokument organizace)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5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Řešení mezinárodních sporů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567543"/>
            <a:ext cx="8812403" cy="490359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Spory jsou předkládány zvláštním mezinárodním orgánům soudní povahy.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soudní dvůr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Evropský soud pro lidská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trestní soud (tribunál pro Rwandu,…)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Mezinárodní humanitární právo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436914"/>
            <a:ext cx="8812403" cy="503422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MHP je označováno jako právo ozbrojeného konfliktu nebo jako právo válečné.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MHP je součástí MPV.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MHP upravuje vedení ozbrojených konfliktů s cílem zmírnit utrpení a omezit materiální škody či jiné negativní dopady, které tyto konflikty způsobují.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MHP toto označení zavedeno po 2. sv. válce z podnětu Mezinárodního výboru Červeného kříže.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MHP stanovuje zejména práva a povinnosti států za ozbrojeného konfliktu (války).</a:t>
            </a:r>
          </a:p>
        </p:txBody>
      </p:sp>
    </p:spTree>
    <p:extLst>
      <p:ext uri="{BB962C8B-B14F-4D97-AF65-F5344CB8AC3E}">
        <p14:creationId xmlns:p14="http://schemas.microsoft.com/office/powerpoint/2010/main" val="6898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Mezinárodní humanitární právo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125415"/>
            <a:ext cx="8812403" cy="5637125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eguluje válečné úsilí (humanita x válečnou účelnost), chrání skupiny osob neúčastnící se boje či z boje vyřazené (ranění, civilisté, zdravotní personál, váleční zajatci,…) 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Uplatňuje se za všech okolností - platí stejně v případech legálního i nelegálního použití síly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Neupravuje legalitu použití ozbrojené síly v mezinárodních vztazích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Nelze zaměňovat s mezinárodním právem lidských práv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Nelze zaměňovat ani s právem mezinárodního odzbrojení či mezinárodní kontrolou zbrojení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4890</TotalTime>
  <Words>1321</Words>
  <Application>Microsoft Office PowerPoint</Application>
  <PresentationFormat>Předvádění na obrazovce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2_worldmap</vt:lpstr>
      <vt:lpstr>Mezinárodní humanitární právo</vt:lpstr>
      <vt:lpstr>Mezinárodní humanitární právo</vt:lpstr>
      <vt:lpstr>Proč znát základy mezinárodního humanitárního práva (MHP)</vt:lpstr>
      <vt:lpstr>Mezinárodní právo veřejné (MPV)</vt:lpstr>
      <vt:lpstr>Mezinárodní právo veřejné (MPV)</vt:lpstr>
      <vt:lpstr>Mezinárodní právo veřejné (MPV)</vt:lpstr>
      <vt:lpstr>Řešení mezinárodních sporů</vt:lpstr>
      <vt:lpstr>Mezinárodní humanitární právo</vt:lpstr>
      <vt:lpstr>Mezinárodní humanitární právo</vt:lpstr>
      <vt:lpstr>Mezinárodní humanitární právo</vt:lpstr>
      <vt:lpstr>Základy k rozvoji MHP</vt:lpstr>
      <vt:lpstr>Základní rámec MHP</vt:lpstr>
      <vt:lpstr>Základní rámec MHP</vt:lpstr>
      <vt:lpstr>Hlavní úmluvy</vt:lpstr>
      <vt:lpstr>Hlavní úmluvy</vt:lpstr>
      <vt:lpstr>Hlavní úmluvy</vt:lpstr>
      <vt:lpstr>Ozbrojené síly podle válečného práva</vt:lpstr>
      <vt:lpstr>Kodex pro jednání a chování ozbrojených sil</vt:lpstr>
      <vt:lpstr>Základní kategorie 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143</cp:revision>
  <dcterms:created xsi:type="dcterms:W3CDTF">2000-11-19T15:42:47Z</dcterms:created>
  <dcterms:modified xsi:type="dcterms:W3CDTF">2022-09-08T10:02:14Z</dcterms:modified>
</cp:coreProperties>
</file>