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342" r:id="rId2"/>
    <p:sldId id="343" r:id="rId3"/>
    <p:sldId id="344" r:id="rId4"/>
    <p:sldId id="345" r:id="rId5"/>
    <p:sldId id="346" r:id="rId6"/>
    <p:sldId id="275" r:id="rId7"/>
    <p:sldId id="353" r:id="rId8"/>
    <p:sldId id="347" r:id="rId9"/>
    <p:sldId id="348" r:id="rId10"/>
    <p:sldId id="349" r:id="rId11"/>
    <p:sldId id="350" r:id="rId12"/>
    <p:sldId id="351" r:id="rId13"/>
    <p:sldId id="352" r:id="rId14"/>
    <p:sldId id="354" r:id="rId15"/>
    <p:sldId id="311" r:id="rId16"/>
    <p:sldId id="325" r:id="rId17"/>
    <p:sldId id="312" r:id="rId18"/>
    <p:sldId id="319" r:id="rId19"/>
    <p:sldId id="331" r:id="rId20"/>
    <p:sldId id="332" r:id="rId21"/>
    <p:sldId id="321" r:id="rId22"/>
    <p:sldId id="322" r:id="rId23"/>
    <p:sldId id="333" r:id="rId24"/>
    <p:sldId id="334" r:id="rId25"/>
    <p:sldId id="335" r:id="rId26"/>
    <p:sldId id="336" r:id="rId27"/>
    <p:sldId id="337" r:id="rId28"/>
    <p:sldId id="338" r:id="rId29"/>
    <p:sldId id="339" r:id="rId30"/>
    <p:sldId id="340" r:id="rId31"/>
    <p:sldId id="341"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00ECA-B738-4DD1-83D7-06C326830026}" type="datetimeFigureOut">
              <a:rPr lang="cs-CZ" smtClean="0"/>
              <a:pPr/>
              <a:t>24.09.2020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19030-890B-453C-A5AF-DF036429E883}" type="slidenum">
              <a:rPr lang="cs-CZ" smtClean="0"/>
              <a:pPr/>
              <a:t>‹#›</a:t>
            </a:fld>
            <a:endParaRPr lang="cs-CZ"/>
          </a:p>
        </p:txBody>
      </p:sp>
    </p:spTree>
    <p:extLst>
      <p:ext uri="{BB962C8B-B14F-4D97-AF65-F5344CB8AC3E}">
        <p14:creationId xmlns:p14="http://schemas.microsoft.com/office/powerpoint/2010/main" val="406086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70D0EF9-C35B-4564-AC1A-5D6EEAD315C0}" type="datetimeFigureOut">
              <a:rPr lang="cs-CZ" smtClean="0"/>
              <a:pPr/>
              <a:t>24.09.2020</a:t>
            </a:fld>
            <a:endParaRPr lang="cs-CZ"/>
          </a:p>
        </p:txBody>
      </p:sp>
      <p:sp>
        <p:nvSpPr>
          <p:cNvPr id="23" name="Slide Number Placeholder 22"/>
          <p:cNvSpPr>
            <a:spLocks noGrp="1"/>
          </p:cNvSpPr>
          <p:nvPr>
            <p:ph type="sldNum" sz="quarter" idx="11"/>
          </p:nvPr>
        </p:nvSpPr>
        <p:spPr/>
        <p:txBody>
          <a:bodyPr/>
          <a:lstStyle/>
          <a:p>
            <a:fld id="{5D8D1F8F-C786-470E-A124-6D33E4DB359E}" type="slidenum">
              <a:rPr lang="cs-CZ" smtClean="0"/>
              <a:pPr/>
              <a:t>‹#›</a:t>
            </a:fld>
            <a:endParaRPr lang="cs-CZ"/>
          </a:p>
        </p:txBody>
      </p:sp>
      <p:sp>
        <p:nvSpPr>
          <p:cNvPr id="24" name="Footer Placeholder 23"/>
          <p:cNvSpPr>
            <a:spLocks noGrp="1"/>
          </p:cNvSpPr>
          <p:nvPr>
            <p:ph type="ftr" sz="quarter" idx="12"/>
          </p:nvPr>
        </p:nvSpPr>
        <p:spPr/>
        <p:txBody>
          <a:bodyPr/>
          <a:lstStyle/>
          <a:p>
            <a:endParaRPr lang="cs-CZ"/>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cs-CZ" smtClean="0"/>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70D0EF9-C35B-4564-AC1A-5D6EEAD315C0}" type="datetimeFigureOut">
              <a:rPr lang="cs-CZ" smtClean="0"/>
              <a:pPr/>
              <a:t>24.09.2020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8D1F8F-C786-470E-A124-6D33E4DB359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70D0EF9-C35B-4564-AC1A-5D6EEAD315C0}" type="datetimeFigureOut">
              <a:rPr lang="cs-CZ" smtClean="0"/>
              <a:pPr/>
              <a:t>24.09.2020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8D1F8F-C786-470E-A124-6D33E4DB359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2" name="Date Placeholder 11"/>
          <p:cNvSpPr>
            <a:spLocks noGrp="1"/>
          </p:cNvSpPr>
          <p:nvPr>
            <p:ph type="dt" sz="half" idx="14"/>
          </p:nvPr>
        </p:nvSpPr>
        <p:spPr/>
        <p:txBody>
          <a:bodyPr/>
          <a:lstStyle/>
          <a:p>
            <a:fld id="{C70D0EF9-C35B-4564-AC1A-5D6EEAD315C0}" type="datetimeFigureOut">
              <a:rPr lang="cs-CZ" smtClean="0"/>
              <a:pPr/>
              <a:t>24.09.2020</a:t>
            </a:fld>
            <a:endParaRPr lang="cs-CZ"/>
          </a:p>
        </p:txBody>
      </p:sp>
      <p:sp>
        <p:nvSpPr>
          <p:cNvPr id="19" name="Slide Number Placeholder 18"/>
          <p:cNvSpPr>
            <a:spLocks noGrp="1"/>
          </p:cNvSpPr>
          <p:nvPr>
            <p:ph type="sldNum" sz="quarter" idx="15"/>
          </p:nvPr>
        </p:nvSpPr>
        <p:spPr/>
        <p:txBody>
          <a:bodyPr/>
          <a:lstStyle/>
          <a:p>
            <a:fld id="{5D8D1F8F-C786-470E-A124-6D33E4DB359E}" type="slidenum">
              <a:rPr lang="cs-CZ" smtClean="0"/>
              <a:pPr/>
              <a:t>‹#›</a:t>
            </a:fld>
            <a:endParaRPr lang="cs-CZ"/>
          </a:p>
        </p:txBody>
      </p:sp>
      <p:sp>
        <p:nvSpPr>
          <p:cNvPr id="21" name="Footer Placeholder 20"/>
          <p:cNvSpPr>
            <a:spLocks noGrp="1"/>
          </p:cNvSpPr>
          <p:nvPr>
            <p:ph type="ftr" sz="quarter" idx="16"/>
          </p:nvPr>
        </p:nvSpPr>
        <p:spPr/>
        <p:txBody>
          <a:bodyPr/>
          <a:lstStyle/>
          <a:p>
            <a:endParaRPr lang="cs-CZ"/>
          </a:p>
        </p:txBody>
      </p:sp>
      <p:sp>
        <p:nvSpPr>
          <p:cNvPr id="8" name="Title 7"/>
          <p:cNvSpPr>
            <a:spLocks noGrp="1"/>
          </p:cNvSpPr>
          <p:nvPr>
            <p:ph type="title"/>
          </p:nvPr>
        </p:nvSpPr>
        <p:spPr/>
        <p:txBody>
          <a:bodyPr/>
          <a:lstStyle/>
          <a:p>
            <a:r>
              <a:rPr lang="cs-CZ" smtClean="0"/>
              <a:t>Kliknutím lze upravit styl.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6" name="Date Placeholder 15"/>
          <p:cNvSpPr>
            <a:spLocks noGrp="1"/>
          </p:cNvSpPr>
          <p:nvPr>
            <p:ph type="dt" sz="half" idx="10"/>
          </p:nvPr>
        </p:nvSpPr>
        <p:spPr/>
        <p:txBody>
          <a:bodyPr/>
          <a:lstStyle/>
          <a:p>
            <a:fld id="{C70D0EF9-C35B-4564-AC1A-5D6EEAD315C0}" type="datetimeFigureOut">
              <a:rPr lang="cs-CZ" smtClean="0"/>
              <a:pPr/>
              <a:t>24.09.2020</a:t>
            </a:fld>
            <a:endParaRPr lang="cs-CZ"/>
          </a:p>
        </p:txBody>
      </p:sp>
      <p:sp>
        <p:nvSpPr>
          <p:cNvPr id="20" name="Slide Number Placeholder 19"/>
          <p:cNvSpPr>
            <a:spLocks noGrp="1"/>
          </p:cNvSpPr>
          <p:nvPr>
            <p:ph type="sldNum" sz="quarter" idx="11"/>
          </p:nvPr>
        </p:nvSpPr>
        <p:spPr/>
        <p:txBody>
          <a:bodyPr/>
          <a:lstStyle/>
          <a:p>
            <a:fld id="{5D8D1F8F-C786-470E-A124-6D33E4DB359E}" type="slidenum">
              <a:rPr lang="cs-CZ" smtClean="0"/>
              <a:pPr/>
              <a:t>‹#›</a:t>
            </a:fld>
            <a:endParaRPr lang="cs-CZ"/>
          </a:p>
        </p:txBody>
      </p:sp>
      <p:sp>
        <p:nvSpPr>
          <p:cNvPr id="21" name="Footer Placeholder 20"/>
          <p:cNvSpPr>
            <a:spLocks noGrp="1"/>
          </p:cNvSpPr>
          <p:nvPr>
            <p:ph type="ftr" sz="quarter" idx="12"/>
          </p:nvPr>
        </p:nvSpPr>
        <p:spPr/>
        <p:txBody>
          <a:bodyPr/>
          <a:lstStyle/>
          <a:p>
            <a:endParaRPr lang="cs-CZ"/>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cs-CZ" smtClean="0"/>
              <a:t>Kliknutím lze upravit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7" name="Title 26"/>
          <p:cNvSpPr>
            <a:spLocks noGrp="1"/>
          </p:cNvSpPr>
          <p:nvPr>
            <p:ph type="title"/>
          </p:nvPr>
        </p:nvSpPr>
        <p:spPr/>
        <p:txBody>
          <a:bodyPr/>
          <a:lstStyle/>
          <a:p>
            <a:r>
              <a:rPr lang="cs-CZ" smtClean="0"/>
              <a:t>Kliknutím lze upravit styl.</a:t>
            </a:r>
            <a:endParaRPr lang="en-US" dirty="0"/>
          </a:p>
        </p:txBody>
      </p:sp>
      <p:sp>
        <p:nvSpPr>
          <p:cNvPr id="20" name="Date Placeholder 19"/>
          <p:cNvSpPr>
            <a:spLocks noGrp="1"/>
          </p:cNvSpPr>
          <p:nvPr>
            <p:ph type="dt" sz="half" idx="15"/>
          </p:nvPr>
        </p:nvSpPr>
        <p:spPr/>
        <p:txBody>
          <a:bodyPr/>
          <a:lstStyle/>
          <a:p>
            <a:fld id="{C70D0EF9-C35B-4564-AC1A-5D6EEAD315C0}" type="datetimeFigureOut">
              <a:rPr lang="cs-CZ" smtClean="0"/>
              <a:pPr/>
              <a:t>24.09.2020</a:t>
            </a:fld>
            <a:endParaRPr lang="cs-CZ"/>
          </a:p>
        </p:txBody>
      </p:sp>
      <p:sp>
        <p:nvSpPr>
          <p:cNvPr id="25" name="Slide Number Placeholder 24"/>
          <p:cNvSpPr>
            <a:spLocks noGrp="1"/>
          </p:cNvSpPr>
          <p:nvPr>
            <p:ph type="sldNum" sz="quarter" idx="16"/>
          </p:nvPr>
        </p:nvSpPr>
        <p:spPr/>
        <p:txBody>
          <a:bodyPr/>
          <a:lstStyle/>
          <a:p>
            <a:fld id="{5D8D1F8F-C786-470E-A124-6D33E4DB359E}" type="slidenum">
              <a:rPr lang="cs-CZ" smtClean="0"/>
              <a:pPr/>
              <a:t>‹#›</a:t>
            </a:fld>
            <a:endParaRPr lang="cs-CZ"/>
          </a:p>
        </p:txBody>
      </p:sp>
      <p:sp>
        <p:nvSpPr>
          <p:cNvPr id="26" name="Footer Placeholder 25"/>
          <p:cNvSpPr>
            <a:spLocks noGrp="1"/>
          </p:cNvSpPr>
          <p:nvPr>
            <p:ph type="ftr" sz="quarter" idx="17"/>
          </p:nvPr>
        </p:nvSpPr>
        <p:spPr/>
        <p:txBody>
          <a:bodyPr/>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30" name="Title 29"/>
          <p:cNvSpPr>
            <a:spLocks noGrp="1"/>
          </p:cNvSpPr>
          <p:nvPr>
            <p:ph type="title"/>
          </p:nvPr>
        </p:nvSpPr>
        <p:spPr/>
        <p:txBody>
          <a:bodyPr/>
          <a:lstStyle/>
          <a:p>
            <a:r>
              <a:rPr lang="cs-CZ" smtClean="0"/>
              <a:t>Kliknutím lze upravit styl.</a:t>
            </a:r>
            <a:endParaRPr lang="en-US"/>
          </a:p>
        </p:txBody>
      </p:sp>
      <p:sp>
        <p:nvSpPr>
          <p:cNvPr id="20" name="Date Placeholder 19"/>
          <p:cNvSpPr>
            <a:spLocks noGrp="1"/>
          </p:cNvSpPr>
          <p:nvPr>
            <p:ph type="dt" sz="half" idx="16"/>
          </p:nvPr>
        </p:nvSpPr>
        <p:spPr/>
        <p:txBody>
          <a:bodyPr/>
          <a:lstStyle/>
          <a:p>
            <a:fld id="{C70D0EF9-C35B-4564-AC1A-5D6EEAD315C0}" type="datetimeFigureOut">
              <a:rPr lang="cs-CZ" smtClean="0"/>
              <a:pPr/>
              <a:t>24.09.2020</a:t>
            </a:fld>
            <a:endParaRPr lang="cs-CZ"/>
          </a:p>
        </p:txBody>
      </p:sp>
      <p:sp>
        <p:nvSpPr>
          <p:cNvPr id="24" name="Slide Number Placeholder 23"/>
          <p:cNvSpPr>
            <a:spLocks noGrp="1"/>
          </p:cNvSpPr>
          <p:nvPr>
            <p:ph type="sldNum" sz="quarter" idx="17"/>
          </p:nvPr>
        </p:nvSpPr>
        <p:spPr/>
        <p:txBody>
          <a:bodyPr/>
          <a:lstStyle/>
          <a:p>
            <a:fld id="{5D8D1F8F-C786-470E-A124-6D33E4DB359E}" type="slidenum">
              <a:rPr lang="cs-CZ" smtClean="0"/>
              <a:pPr/>
              <a:t>‹#›</a:t>
            </a:fld>
            <a:endParaRPr lang="cs-CZ"/>
          </a:p>
        </p:txBody>
      </p:sp>
      <p:sp>
        <p:nvSpPr>
          <p:cNvPr id="29" name="Footer Placeholder 28"/>
          <p:cNvSpPr>
            <a:spLocks noGrp="1"/>
          </p:cNvSpPr>
          <p:nvPr>
            <p:ph type="ftr" sz="quarter" idx="18"/>
          </p:nvPr>
        </p:nvSpPr>
        <p:spPr/>
        <p:txBody>
          <a:bodyPr/>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70D0EF9-C35B-4564-AC1A-5D6EEAD315C0}" type="datetimeFigureOut">
              <a:rPr lang="cs-CZ" smtClean="0"/>
              <a:pPr/>
              <a:t>24.09.2020</a:t>
            </a:fld>
            <a:endParaRPr lang="cs-CZ"/>
          </a:p>
        </p:txBody>
      </p:sp>
      <p:sp>
        <p:nvSpPr>
          <p:cNvPr id="14" name="Slide Number Placeholder 13"/>
          <p:cNvSpPr>
            <a:spLocks noGrp="1"/>
          </p:cNvSpPr>
          <p:nvPr>
            <p:ph type="sldNum" sz="quarter" idx="11"/>
          </p:nvPr>
        </p:nvSpPr>
        <p:spPr/>
        <p:txBody>
          <a:bodyPr/>
          <a:lstStyle/>
          <a:p>
            <a:fld id="{5D8D1F8F-C786-470E-A124-6D33E4DB359E}" type="slidenum">
              <a:rPr lang="cs-CZ" smtClean="0"/>
              <a:pPr/>
              <a:t>‹#›</a:t>
            </a:fld>
            <a:endParaRPr lang="cs-CZ"/>
          </a:p>
        </p:txBody>
      </p:sp>
      <p:sp>
        <p:nvSpPr>
          <p:cNvPr id="18" name="Footer Placeholder 17"/>
          <p:cNvSpPr>
            <a:spLocks noGrp="1"/>
          </p:cNvSpPr>
          <p:nvPr>
            <p:ph type="ftr" sz="quarter" idx="12"/>
          </p:nvPr>
        </p:nvSpPr>
        <p:spPr/>
        <p:txBody>
          <a:bodyPr/>
          <a:lstStyle/>
          <a:p>
            <a:endParaRPr lang="cs-CZ"/>
          </a:p>
        </p:txBody>
      </p:sp>
      <p:sp>
        <p:nvSpPr>
          <p:cNvPr id="15" name="Title 14"/>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70D0EF9-C35B-4564-AC1A-5D6EEAD315C0}" type="datetimeFigureOut">
              <a:rPr lang="cs-CZ" smtClean="0"/>
              <a:pPr/>
              <a:t>24.09.2020</a:t>
            </a:fld>
            <a:endParaRPr lang="cs-CZ"/>
          </a:p>
        </p:txBody>
      </p:sp>
      <p:sp>
        <p:nvSpPr>
          <p:cNvPr id="12" name="Slide Number Placeholder 11"/>
          <p:cNvSpPr>
            <a:spLocks noGrp="1"/>
          </p:cNvSpPr>
          <p:nvPr>
            <p:ph type="sldNum" sz="quarter" idx="11"/>
          </p:nvPr>
        </p:nvSpPr>
        <p:spPr/>
        <p:txBody>
          <a:bodyPr/>
          <a:lstStyle/>
          <a:p>
            <a:fld id="{5D8D1F8F-C786-470E-A124-6D33E4DB359E}" type="slidenum">
              <a:rPr lang="cs-CZ" smtClean="0"/>
              <a:pPr/>
              <a:t>‹#›</a:t>
            </a:fld>
            <a:endParaRPr lang="cs-CZ"/>
          </a:p>
        </p:txBody>
      </p:sp>
      <p:sp>
        <p:nvSpPr>
          <p:cNvPr id="13" name="Footer Placeholder 12"/>
          <p:cNvSpPr>
            <a:spLocks noGrp="1"/>
          </p:cNvSpPr>
          <p:nvPr>
            <p:ph type="ftr" sz="quarter" idx="12"/>
          </p:nvPr>
        </p:nvSpPr>
        <p:spPr/>
        <p:txBody>
          <a:bodyPr/>
          <a:lstStyle/>
          <a:p>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cs-CZ" smtClean="0"/>
              <a:t>Kliknutím lze upravit styl.</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Date Placeholder 12"/>
          <p:cNvSpPr>
            <a:spLocks noGrp="1"/>
          </p:cNvSpPr>
          <p:nvPr>
            <p:ph type="dt" sz="half" idx="15"/>
          </p:nvPr>
        </p:nvSpPr>
        <p:spPr/>
        <p:txBody>
          <a:bodyPr/>
          <a:lstStyle/>
          <a:p>
            <a:fld id="{C70D0EF9-C35B-4564-AC1A-5D6EEAD315C0}" type="datetimeFigureOut">
              <a:rPr lang="cs-CZ" smtClean="0"/>
              <a:pPr/>
              <a:t>24.09.2020</a:t>
            </a:fld>
            <a:endParaRPr lang="cs-CZ"/>
          </a:p>
        </p:txBody>
      </p:sp>
      <p:sp>
        <p:nvSpPr>
          <p:cNvPr id="18" name="Slide Number Placeholder 17"/>
          <p:cNvSpPr>
            <a:spLocks noGrp="1"/>
          </p:cNvSpPr>
          <p:nvPr>
            <p:ph type="sldNum" sz="quarter" idx="16"/>
          </p:nvPr>
        </p:nvSpPr>
        <p:spPr/>
        <p:txBody>
          <a:bodyPr/>
          <a:lstStyle/>
          <a:p>
            <a:fld id="{5D8D1F8F-C786-470E-A124-6D33E4DB359E}" type="slidenum">
              <a:rPr lang="cs-CZ" smtClean="0"/>
              <a:pPr/>
              <a:t>‹#›</a:t>
            </a:fld>
            <a:endParaRPr lang="cs-CZ"/>
          </a:p>
        </p:txBody>
      </p:sp>
      <p:sp>
        <p:nvSpPr>
          <p:cNvPr id="20" name="Footer Placeholder 19"/>
          <p:cNvSpPr>
            <a:spLocks noGrp="1"/>
          </p:cNvSpPr>
          <p:nvPr>
            <p:ph type="ftr" sz="quarter" idx="17"/>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cs-CZ" smtClean="0"/>
              <a:t>Kliknutím lze upravit styly předlohy textu.</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13" name="Date Placeholder 12"/>
          <p:cNvSpPr>
            <a:spLocks noGrp="1"/>
          </p:cNvSpPr>
          <p:nvPr>
            <p:ph type="dt" sz="half" idx="14"/>
          </p:nvPr>
        </p:nvSpPr>
        <p:spPr/>
        <p:txBody>
          <a:bodyPr/>
          <a:lstStyle/>
          <a:p>
            <a:fld id="{C70D0EF9-C35B-4564-AC1A-5D6EEAD315C0}" type="datetimeFigureOut">
              <a:rPr lang="cs-CZ" smtClean="0"/>
              <a:pPr/>
              <a:t>24.09.2020</a:t>
            </a:fld>
            <a:endParaRPr lang="cs-CZ"/>
          </a:p>
        </p:txBody>
      </p:sp>
      <p:sp>
        <p:nvSpPr>
          <p:cNvPr id="20" name="Slide Number Placeholder 19"/>
          <p:cNvSpPr>
            <a:spLocks noGrp="1"/>
          </p:cNvSpPr>
          <p:nvPr>
            <p:ph type="sldNum" sz="quarter" idx="15"/>
          </p:nvPr>
        </p:nvSpPr>
        <p:spPr/>
        <p:txBody>
          <a:bodyPr/>
          <a:lstStyle/>
          <a:p>
            <a:fld id="{5D8D1F8F-C786-470E-A124-6D33E4DB359E}" type="slidenum">
              <a:rPr lang="cs-CZ" smtClean="0"/>
              <a:pPr/>
              <a:t>‹#›</a:t>
            </a:fld>
            <a:endParaRPr lang="cs-CZ"/>
          </a:p>
        </p:txBody>
      </p:sp>
      <p:sp>
        <p:nvSpPr>
          <p:cNvPr id="21" name="Footer Placeholder 20"/>
          <p:cNvSpPr>
            <a:spLocks noGrp="1"/>
          </p:cNvSpPr>
          <p:nvPr>
            <p:ph type="ftr" sz="quarter" idx="16"/>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70D0EF9-C35B-4564-AC1A-5D6EEAD315C0}" type="datetimeFigureOut">
              <a:rPr lang="cs-CZ" smtClean="0"/>
              <a:pPr/>
              <a:t>24.09.2020</a:t>
            </a:fld>
            <a:endParaRPr lang="cs-CZ"/>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cs-CZ"/>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5D8D1F8F-C786-470E-A124-6D33E4DB359E}"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youtube.com/watch?v=a71h6LZKXT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youtube.com/watch?v=PNbXb94Rde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korGK0yGID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youtube.com/watch?v=VgDx5g9ql1g"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youtube.com/watch?v=BcvSNg0HZwk&amp;feature=relate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T8Rop4Zt-S0"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2/20/Arousal.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23528" y="2204864"/>
            <a:ext cx="8640960" cy="648072"/>
          </a:xfrm>
          <a:solidFill>
            <a:srgbClr val="FF0000"/>
          </a:solidFill>
        </p:spPr>
        <p:txBody>
          <a:bodyPr>
            <a:noAutofit/>
          </a:bodyPr>
          <a:lstStyle/>
          <a:p>
            <a:pPr algn="ctr"/>
            <a:r>
              <a:rPr lang="cs-CZ" sz="3600" dirty="0" smtClean="0">
                <a:solidFill>
                  <a:schemeClr val="accent6">
                    <a:lumMod val="50000"/>
                  </a:schemeClr>
                </a:solidFill>
              </a:rPr>
              <a:t>Sociální skupiny a skupinové jevy</a:t>
            </a:r>
            <a:endParaRPr lang="cs-CZ" sz="3600" dirty="0">
              <a:solidFill>
                <a:schemeClr val="accent6">
                  <a:lumMod val="50000"/>
                </a:schemeClr>
              </a:solidFill>
            </a:endParaRPr>
          </a:p>
        </p:txBody>
      </p:sp>
      <p:sp>
        <p:nvSpPr>
          <p:cNvPr id="2" name="Nadpis 1"/>
          <p:cNvSpPr>
            <a:spLocks noGrp="1"/>
          </p:cNvSpPr>
          <p:nvPr>
            <p:ph type="title"/>
          </p:nvPr>
        </p:nvSpPr>
        <p:spPr>
          <a:xfrm>
            <a:off x="827584" y="692696"/>
            <a:ext cx="7772400" cy="1470025"/>
          </a:xfrm>
          <a:solidFill>
            <a:schemeClr val="bg1"/>
          </a:solidFill>
        </p:spPr>
        <p:txBody>
          <a:bodyPr/>
          <a:lstStyle/>
          <a:p>
            <a:pPr algn="ctr"/>
            <a:r>
              <a:rPr lang="cs-CZ" dirty="0" smtClean="0">
                <a:solidFill>
                  <a:schemeClr val="accent2">
                    <a:lumMod val="60000"/>
                    <a:lumOff val="40000"/>
                  </a:schemeClr>
                </a:solidFill>
              </a:rPr>
              <a:t>Sociální psychologie</a:t>
            </a:r>
            <a:endParaRPr lang="cs-CZ" dirty="0">
              <a:solidFill>
                <a:schemeClr val="accent2">
                  <a:lumMod val="60000"/>
                  <a:lumOff val="40000"/>
                </a:schemeClr>
              </a:solidFill>
            </a:endParaRPr>
          </a:p>
        </p:txBody>
      </p:sp>
      <p:pic>
        <p:nvPicPr>
          <p:cNvPr id="17410" name="Picture 2" descr="http://sirmi.ic.cz/mix/93.gif"/>
          <p:cNvPicPr>
            <a:picLocks noChangeAspect="1" noChangeArrowheads="1" noCrop="1"/>
          </p:cNvPicPr>
          <p:nvPr/>
        </p:nvPicPr>
        <p:blipFill>
          <a:blip r:embed="rId2" cstate="print"/>
          <a:srcRect/>
          <a:stretch>
            <a:fillRect/>
          </a:stretch>
        </p:blipFill>
        <p:spPr bwMode="auto">
          <a:xfrm>
            <a:off x="7524328" y="3356992"/>
            <a:ext cx="1279714" cy="2132856"/>
          </a:xfrm>
          <a:prstGeom prst="rect">
            <a:avLst/>
          </a:prstGeom>
          <a:noFill/>
        </p:spPr>
      </p:pic>
    </p:spTree>
    <p:extLst>
      <p:ext uri="{BB962C8B-B14F-4D97-AF65-F5344CB8AC3E}">
        <p14:creationId xmlns:p14="http://schemas.microsoft.com/office/powerpoint/2010/main" val="263660037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0" y="1484784"/>
            <a:ext cx="9252520" cy="4893647"/>
          </a:xfrm>
          <a:prstGeom prst="rect">
            <a:avLst/>
          </a:prstGeom>
          <a:noFill/>
        </p:spPr>
        <p:txBody>
          <a:bodyPr wrap="square" rtlCol="0">
            <a:spAutoFit/>
          </a:bodyPr>
          <a:lstStyle/>
          <a:p>
            <a:r>
              <a:rPr lang="cs-CZ" sz="2400" dirty="0" smtClean="0"/>
              <a:t>V některých případech je výkon jedinců ve skupině </a:t>
            </a:r>
            <a:r>
              <a:rPr lang="cs-CZ" sz="2400" dirty="0" smtClean="0">
                <a:solidFill>
                  <a:srgbClr val="FF0000"/>
                </a:solidFill>
              </a:rPr>
              <a:t>menší</a:t>
            </a:r>
            <a:r>
              <a:rPr lang="cs-CZ" sz="2400" dirty="0" smtClean="0"/>
              <a:t> než individuální výkon (bez skupiny).</a:t>
            </a:r>
          </a:p>
          <a:p>
            <a:pPr lvl="5">
              <a:buFont typeface="Wingdings" pitchFamily="2" charset="2"/>
              <a:buChar char="§"/>
            </a:pPr>
            <a:r>
              <a:rPr lang="cs-CZ" sz="2400" dirty="0" smtClean="0"/>
              <a:t> </a:t>
            </a:r>
            <a:r>
              <a:rPr lang="cs-CZ" sz="2400" b="1" dirty="0" smtClean="0">
                <a:solidFill>
                  <a:srgbClr val="FF0000"/>
                </a:solidFill>
              </a:rPr>
              <a:t>Ringlemann</a:t>
            </a:r>
            <a:r>
              <a:rPr lang="cs-CZ" sz="2400" dirty="0" smtClean="0"/>
              <a:t> (1913) – čím více osob pracuje na úkolu s jedním cílem, výsledkem, tím nižší výkon připadá na jedince. </a:t>
            </a:r>
          </a:p>
          <a:p>
            <a:pPr lvl="5">
              <a:buFont typeface="Wingdings" pitchFamily="2" charset="2"/>
              <a:buChar char="§"/>
            </a:pPr>
            <a:r>
              <a:rPr lang="cs-CZ" sz="2400" dirty="0" smtClean="0"/>
              <a:t> Př.  tahání lana – jedinec utáhne průměrně 60 kg</a:t>
            </a:r>
          </a:p>
          <a:p>
            <a:pPr lvl="5"/>
            <a:r>
              <a:rPr lang="cs-CZ" sz="2400" dirty="0" smtClean="0"/>
              <a:t>Ve skutečnosti u dvou lidí 93 %, u 8 lidí necelých 50 %.</a:t>
            </a:r>
          </a:p>
          <a:p>
            <a:pPr lvl="5">
              <a:buFont typeface="Wingdings" pitchFamily="2" charset="2"/>
              <a:buChar char="§"/>
            </a:pPr>
            <a:r>
              <a:rPr lang="cs-CZ" sz="2400" dirty="0" smtClean="0"/>
              <a:t> </a:t>
            </a:r>
            <a:r>
              <a:rPr lang="cs-CZ" sz="2400" dirty="0" smtClean="0">
                <a:solidFill>
                  <a:srgbClr val="FF0000"/>
                </a:solidFill>
              </a:rPr>
              <a:t>Podmínka: nelze určit výkon jednotlivce </a:t>
            </a:r>
          </a:p>
          <a:p>
            <a:pPr lvl="5">
              <a:buFont typeface="Wingdings" pitchFamily="2" charset="2"/>
              <a:buChar char="§"/>
            </a:pPr>
            <a:r>
              <a:rPr lang="cs-CZ" sz="2400" dirty="0" smtClean="0"/>
              <a:t> Platí i pro nemotorické úkony (křičení se sluchátky), kde jakoby křičí všichni</a:t>
            </a:r>
          </a:p>
          <a:p>
            <a:pPr lvl="5">
              <a:buFont typeface="Wingdings" pitchFamily="2" charset="2"/>
              <a:buChar char="§"/>
            </a:pPr>
            <a:r>
              <a:rPr lang="cs-CZ" sz="2400" dirty="0" smtClean="0"/>
              <a:t> Vlivy: význam úkolu pro jedince, hodnocení jedince skupinou, možnost zjištění a hodnocení jeho výkonu a výkonu skupiny jinými. </a:t>
            </a:r>
            <a:endParaRPr lang="cs-CZ" sz="2400" dirty="0"/>
          </a:p>
        </p:txBody>
      </p:sp>
      <p:sp>
        <p:nvSpPr>
          <p:cNvPr id="7" name="TextovéPole 6"/>
          <p:cNvSpPr txBox="1"/>
          <p:nvPr/>
        </p:nvSpPr>
        <p:spPr>
          <a:xfrm>
            <a:off x="35496" y="980728"/>
            <a:ext cx="4464496" cy="461665"/>
          </a:xfrm>
          <a:prstGeom prst="rect">
            <a:avLst/>
          </a:prstGeom>
          <a:solidFill>
            <a:schemeClr val="bg1"/>
          </a:solidFill>
        </p:spPr>
        <p:txBody>
          <a:bodyPr wrap="square" rtlCol="0">
            <a:spAutoFit/>
          </a:bodyPr>
          <a:lstStyle/>
          <a:p>
            <a:r>
              <a:rPr lang="cs-CZ" sz="2400" b="1" dirty="0" smtClean="0">
                <a:solidFill>
                  <a:srgbClr val="FF0000"/>
                </a:solidFill>
              </a:rPr>
              <a:t>Sociální zahálka (</a:t>
            </a:r>
            <a:r>
              <a:rPr lang="cs-CZ" sz="2400" b="1" dirty="0" err="1" smtClean="0">
                <a:solidFill>
                  <a:srgbClr val="FF0000"/>
                </a:solidFill>
              </a:rPr>
              <a:t>social</a:t>
            </a:r>
            <a:r>
              <a:rPr lang="cs-CZ" sz="2400" b="1" dirty="0" smtClean="0">
                <a:solidFill>
                  <a:srgbClr val="FF0000"/>
                </a:solidFill>
              </a:rPr>
              <a:t> </a:t>
            </a:r>
            <a:r>
              <a:rPr lang="cs-CZ" sz="2400" b="1" dirty="0" err="1" smtClean="0">
                <a:solidFill>
                  <a:srgbClr val="FF0000"/>
                </a:solidFill>
              </a:rPr>
              <a:t>loafing</a:t>
            </a:r>
            <a:r>
              <a:rPr lang="cs-CZ" sz="2400" b="1" dirty="0" smtClean="0">
                <a:solidFill>
                  <a:srgbClr val="FF0000"/>
                </a:solidFill>
              </a:rPr>
              <a:t>)</a:t>
            </a:r>
          </a:p>
        </p:txBody>
      </p:sp>
      <p:pic>
        <p:nvPicPr>
          <p:cNvPr id="93188" name="Picture 4" descr="http://t2.gstatic.com/images?q=tbn:ANd9GcShBDSeN-I_LHRwtmvMfvuNdxrahSCiGX7lfc_oYvxKxwlpFNys"/>
          <p:cNvPicPr>
            <a:picLocks noChangeAspect="1" noChangeArrowheads="1"/>
          </p:cNvPicPr>
          <p:nvPr/>
        </p:nvPicPr>
        <p:blipFill>
          <a:blip r:embed="rId2" cstate="print"/>
          <a:srcRect/>
          <a:stretch>
            <a:fillRect/>
          </a:stretch>
        </p:blipFill>
        <p:spPr bwMode="auto">
          <a:xfrm>
            <a:off x="4644008" y="980728"/>
            <a:ext cx="1879476" cy="504056"/>
          </a:xfrm>
          <a:prstGeom prst="rect">
            <a:avLst/>
          </a:prstGeom>
          <a:noFill/>
        </p:spPr>
      </p:pic>
      <p:pic>
        <p:nvPicPr>
          <p:cNvPr id="93190" name="Picture 6" descr="http://t3.gstatic.com/images?q=tbn:ANd9GcS_2TbZjC8UybZ7DTsxXvI9BIq_1yAsuZu2frmo0n4TlvA3jdAHog"/>
          <p:cNvPicPr>
            <a:picLocks noChangeAspect="1" noChangeArrowheads="1"/>
          </p:cNvPicPr>
          <p:nvPr/>
        </p:nvPicPr>
        <p:blipFill>
          <a:blip r:embed="rId3" cstate="print"/>
          <a:srcRect/>
          <a:stretch>
            <a:fillRect/>
          </a:stretch>
        </p:blipFill>
        <p:spPr bwMode="auto">
          <a:xfrm>
            <a:off x="0" y="3933056"/>
            <a:ext cx="2195736" cy="864096"/>
          </a:xfrm>
          <a:prstGeom prst="rect">
            <a:avLst/>
          </a:prstGeom>
          <a:ln>
            <a:noFill/>
          </a:ln>
          <a:effectLst>
            <a:softEdge rad="112500"/>
          </a:effectLst>
        </p:spPr>
      </p:pic>
      <p:pic>
        <p:nvPicPr>
          <p:cNvPr id="93192" name="Picture 8" descr="http://t0.gstatic.com/images?q=tbn:ANd9GcRgdfz6VWzniLJyMzzDLpzGeLilfCqJTZmvR41Tnd5cD4Cu7P_N"/>
          <p:cNvPicPr>
            <a:picLocks noChangeAspect="1" noChangeArrowheads="1"/>
          </p:cNvPicPr>
          <p:nvPr/>
        </p:nvPicPr>
        <p:blipFill>
          <a:blip r:embed="rId4" cstate="print"/>
          <a:srcRect/>
          <a:stretch>
            <a:fillRect/>
          </a:stretch>
        </p:blipFill>
        <p:spPr bwMode="auto">
          <a:xfrm>
            <a:off x="-60548" y="4869160"/>
            <a:ext cx="2283371" cy="1656184"/>
          </a:xfrm>
          <a:prstGeom prst="rect">
            <a:avLst/>
          </a:prstGeom>
          <a:ln>
            <a:noFill/>
          </a:ln>
          <a:effectLst>
            <a:softEdge rad="112500"/>
          </a:effectLst>
        </p:spPr>
      </p:pic>
      <p:sp>
        <p:nvSpPr>
          <p:cNvPr id="11" name="Obdélník 10"/>
          <p:cNvSpPr/>
          <p:nvPr/>
        </p:nvSpPr>
        <p:spPr>
          <a:xfrm>
            <a:off x="0" y="-27384"/>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Skupinová dynamika a skupinové jevy</a:t>
            </a:r>
            <a:endParaRPr lang="cs-CZ" sz="2800" dirty="0">
              <a:solidFill>
                <a:schemeClr val="bg1"/>
              </a:solidFill>
            </a:endParaRPr>
          </a:p>
        </p:txBody>
      </p:sp>
      <p:sp>
        <p:nvSpPr>
          <p:cNvPr id="12" name="Obdélník 11"/>
          <p:cNvSpPr/>
          <p:nvPr/>
        </p:nvSpPr>
        <p:spPr>
          <a:xfrm>
            <a:off x="0" y="476672"/>
            <a:ext cx="9144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Skupinový vliv na výkon</a:t>
            </a:r>
            <a:endParaRPr lang="cs-CZ" sz="2800" dirty="0"/>
          </a:p>
        </p:txBody>
      </p:sp>
      <p:pic>
        <p:nvPicPr>
          <p:cNvPr id="7170" name="Picture 2" descr="http://www.zetor.cz/file/8190/Tah%C3%A1n%C3%AD%20traktoru%20s%20Rudou%20s%20Ostravy%20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37" y="2276872"/>
            <a:ext cx="2052391" cy="1611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5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themojocompany.com/wp-content/uploads/2012/09/shift_happe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234857"/>
            <a:ext cx="1402055" cy="140205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0" y="476672"/>
            <a:ext cx="9144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Skupinový vliv na rozhodování</a:t>
            </a:r>
            <a:endParaRPr lang="cs-CZ" sz="2800" dirty="0"/>
          </a:p>
        </p:txBody>
      </p:sp>
      <p:sp>
        <p:nvSpPr>
          <p:cNvPr id="8" name="TextovéPole 7"/>
          <p:cNvSpPr txBox="1"/>
          <p:nvPr/>
        </p:nvSpPr>
        <p:spPr>
          <a:xfrm>
            <a:off x="107504" y="3645024"/>
            <a:ext cx="8928992" cy="3139321"/>
          </a:xfrm>
          <a:prstGeom prst="rect">
            <a:avLst/>
          </a:prstGeom>
          <a:noFill/>
        </p:spPr>
        <p:txBody>
          <a:bodyPr wrap="square" rtlCol="0">
            <a:spAutoFit/>
          </a:bodyPr>
          <a:lstStyle/>
          <a:p>
            <a:pPr algn="just"/>
            <a:r>
              <a:rPr lang="cs-CZ" sz="2200" b="1" dirty="0" err="1" smtClean="0">
                <a:solidFill>
                  <a:srgbClr val="FF0000"/>
                </a:solidFill>
              </a:rPr>
              <a:t>Moscovici</a:t>
            </a:r>
            <a:r>
              <a:rPr lang="cs-CZ" sz="2200" b="1" dirty="0" smtClean="0">
                <a:solidFill>
                  <a:srgbClr val="FF0000"/>
                </a:solidFill>
              </a:rPr>
              <a:t>, </a:t>
            </a:r>
            <a:r>
              <a:rPr lang="cs-CZ" sz="2200" b="1" dirty="0" err="1" smtClean="0">
                <a:solidFill>
                  <a:srgbClr val="FF0000"/>
                </a:solidFill>
              </a:rPr>
              <a:t>Zavalloni</a:t>
            </a:r>
            <a:r>
              <a:rPr lang="cs-CZ" sz="2200" b="1" dirty="0" smtClean="0">
                <a:solidFill>
                  <a:srgbClr val="FF0000"/>
                </a:solidFill>
              </a:rPr>
              <a:t> (1969) </a:t>
            </a:r>
            <a:r>
              <a:rPr lang="cs-CZ" sz="2200" b="1" dirty="0" smtClean="0"/>
              <a:t>- </a:t>
            </a:r>
            <a:r>
              <a:rPr lang="cs-CZ" sz="2200" b="1" dirty="0" smtClean="0">
                <a:solidFill>
                  <a:srgbClr val="FF0000"/>
                </a:solidFill>
              </a:rPr>
              <a:t>skupinová polarizace</a:t>
            </a:r>
            <a:r>
              <a:rPr lang="cs-CZ" sz="2200" dirty="0" smtClean="0"/>
              <a:t>: skupina v interakci v souvislosti s nějakým hodnocením nebo rozhodnutím: názory po </a:t>
            </a:r>
            <a:r>
              <a:rPr lang="cs-CZ" sz="2200" dirty="0" smtClean="0">
                <a:solidFill>
                  <a:srgbClr val="FF0000"/>
                </a:solidFill>
              </a:rPr>
              <a:t>diskusi</a:t>
            </a:r>
            <a:r>
              <a:rPr lang="cs-CZ" sz="2200" dirty="0" smtClean="0"/>
              <a:t> se stávají extrémnější než před diskusí – např. pozitivní postoje vůči prezidentovi se po diskusi stávají ještě pozitivnější a negativní ještě negativnější, riskantní řešení se stane ještě riskantnějším a opatrné ještě opatrnější. </a:t>
            </a:r>
          </a:p>
          <a:p>
            <a:pPr algn="just"/>
            <a:r>
              <a:rPr lang="cs-CZ" sz="2200" dirty="0" smtClean="0">
                <a:solidFill>
                  <a:srgbClr val="FF0000"/>
                </a:solidFill>
              </a:rPr>
              <a:t>Teorie závazku </a:t>
            </a:r>
            <a:r>
              <a:rPr lang="cs-CZ" sz="2200" dirty="0" smtClean="0"/>
              <a:t>– řeknu-li něco veřejně, jsem tomu více zavázán a sám se o tom musím hlouběji přesvědčit. </a:t>
            </a:r>
            <a:r>
              <a:rPr lang="cs-CZ" sz="2200" dirty="0" smtClean="0">
                <a:solidFill>
                  <a:srgbClr val="FF0000"/>
                </a:solidFill>
              </a:rPr>
              <a:t>Žádná diskuse = žádná polarizace</a:t>
            </a:r>
            <a:r>
              <a:rPr lang="cs-CZ" sz="2200" dirty="0" smtClean="0"/>
              <a:t>.</a:t>
            </a:r>
          </a:p>
          <a:p>
            <a:pPr algn="just"/>
            <a:r>
              <a:rPr lang="cs-CZ" sz="2200" dirty="0" smtClean="0"/>
              <a:t>+ Efekt většiny</a:t>
            </a:r>
            <a:endParaRPr lang="cs-CZ" sz="2200" dirty="0"/>
          </a:p>
        </p:txBody>
      </p:sp>
      <p:sp>
        <p:nvSpPr>
          <p:cNvPr id="10" name="TextovéPole 9"/>
          <p:cNvSpPr txBox="1"/>
          <p:nvPr/>
        </p:nvSpPr>
        <p:spPr>
          <a:xfrm>
            <a:off x="35496" y="912063"/>
            <a:ext cx="9108504" cy="2800767"/>
          </a:xfrm>
          <a:prstGeom prst="rect">
            <a:avLst/>
          </a:prstGeom>
          <a:noFill/>
        </p:spPr>
        <p:txBody>
          <a:bodyPr wrap="square" rtlCol="0">
            <a:spAutoFit/>
          </a:bodyPr>
          <a:lstStyle/>
          <a:p>
            <a:r>
              <a:rPr lang="cs-CZ" sz="2200" b="1" dirty="0" smtClean="0">
                <a:solidFill>
                  <a:srgbClr val="FF0000"/>
                </a:solidFill>
              </a:rPr>
              <a:t>Risky shift fenomén </a:t>
            </a:r>
            <a:r>
              <a:rPr lang="cs-CZ" sz="2200" dirty="0" smtClean="0"/>
              <a:t>– posun směrem k </a:t>
            </a:r>
            <a:r>
              <a:rPr lang="cs-CZ" sz="2200" dirty="0" smtClean="0">
                <a:solidFill>
                  <a:srgbClr val="FF0000"/>
                </a:solidFill>
              </a:rPr>
              <a:t>riskantnějšímu</a:t>
            </a:r>
            <a:r>
              <a:rPr lang="cs-CZ" sz="2200" dirty="0" smtClean="0"/>
              <a:t> řešení, výsledek jednání skupiny je vždy riskantnější než rozhodnutí jednotlivce</a:t>
            </a:r>
          </a:p>
          <a:p>
            <a:pPr marL="2628900" lvl="5" indent="-342900">
              <a:buFont typeface="Wingdings" panose="05000000000000000000" pitchFamily="2" charset="2"/>
              <a:buChar char="§"/>
            </a:pPr>
            <a:r>
              <a:rPr lang="cs-CZ" sz="2200" dirty="0" smtClean="0"/>
              <a:t> vlivy: rozložení (difůze zodpovědnosti)</a:t>
            </a:r>
          </a:p>
          <a:p>
            <a:pPr marL="2628900" lvl="5" indent="-342900">
              <a:buFont typeface="Wingdings" panose="05000000000000000000" pitchFamily="2" charset="2"/>
              <a:buChar char="§"/>
            </a:pPr>
            <a:r>
              <a:rPr lang="cs-CZ" sz="2200" dirty="0" smtClean="0"/>
              <a:t> sociální srovnávání – snaha trumfnout </a:t>
            </a:r>
          </a:p>
          <a:p>
            <a:pPr lvl="5"/>
            <a:r>
              <a:rPr lang="cs-CZ" sz="2200" dirty="0" smtClean="0"/>
              <a:t>názorem jiný názor, posun  k  radikalismu, extrémům</a:t>
            </a:r>
            <a:endParaRPr lang="cs-CZ" sz="2200" i="1" dirty="0" smtClean="0"/>
          </a:p>
          <a:p>
            <a:pPr marL="2628900" lvl="5" indent="-342900">
              <a:buFont typeface="Wingdings" panose="05000000000000000000" pitchFamily="2" charset="2"/>
              <a:buChar char="§"/>
            </a:pPr>
            <a:r>
              <a:rPr lang="cs-CZ" sz="2200" i="1" dirty="0" smtClean="0"/>
              <a:t> </a:t>
            </a:r>
            <a:r>
              <a:rPr lang="cs-CZ" sz="2200" dirty="0" smtClean="0"/>
              <a:t>doplnění argumentů a potvrzení</a:t>
            </a:r>
          </a:p>
          <a:p>
            <a:pPr marL="2628900" lvl="5" indent="-342900">
              <a:buFont typeface="Wingdings" panose="05000000000000000000" pitchFamily="2" charset="2"/>
              <a:buChar char="§"/>
            </a:pPr>
            <a:r>
              <a:rPr lang="cs-CZ" sz="2200" dirty="0" smtClean="0"/>
              <a:t> nejvýznamnější jsou nové informace nová hlediska (ty co známe, nás ovlivňují jen málo)</a:t>
            </a:r>
          </a:p>
        </p:txBody>
      </p:sp>
      <p:sp>
        <p:nvSpPr>
          <p:cNvPr id="11" name="Obdélník 10"/>
          <p:cNvSpPr/>
          <p:nvPr/>
        </p:nvSpPr>
        <p:spPr>
          <a:xfrm>
            <a:off x="0" y="-27384"/>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Skupinová dynamika a skupinové jevy</a:t>
            </a:r>
            <a:endParaRPr lang="cs-CZ" sz="2800" dirty="0">
              <a:solidFill>
                <a:schemeClr val="bg1"/>
              </a:solidFill>
            </a:endParaRPr>
          </a:p>
        </p:txBody>
      </p:sp>
      <p:pic>
        <p:nvPicPr>
          <p:cNvPr id="9218" name="Picture 2" descr="http://khongthe.com/wallpapers/anime/gangsters-2504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628800"/>
            <a:ext cx="2448272" cy="2084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706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107504" y="1412776"/>
            <a:ext cx="8712968" cy="5632311"/>
          </a:xfrm>
          <a:prstGeom prst="rect">
            <a:avLst/>
          </a:prstGeom>
          <a:noFill/>
        </p:spPr>
        <p:txBody>
          <a:bodyPr wrap="square" rtlCol="0">
            <a:spAutoFit/>
          </a:bodyPr>
          <a:lstStyle/>
          <a:p>
            <a:pPr algn="just"/>
            <a:r>
              <a:rPr lang="cs-CZ" sz="2400" dirty="0" smtClean="0"/>
              <a:t>- </a:t>
            </a:r>
            <a:r>
              <a:rPr lang="cs-CZ" sz="2400" b="1" dirty="0" smtClean="0">
                <a:solidFill>
                  <a:srgbClr val="FF0000"/>
                </a:solidFill>
              </a:rPr>
              <a:t>I. </a:t>
            </a:r>
            <a:r>
              <a:rPr lang="cs-CZ" sz="2400" b="1" dirty="0" err="1" smtClean="0">
                <a:solidFill>
                  <a:srgbClr val="FF0000"/>
                </a:solidFill>
              </a:rPr>
              <a:t>Janis</a:t>
            </a:r>
            <a:r>
              <a:rPr lang="cs-CZ" sz="2400" b="1" dirty="0" smtClean="0"/>
              <a:t> </a:t>
            </a:r>
            <a:r>
              <a:rPr lang="cs-CZ" sz="2400" dirty="0" smtClean="0"/>
              <a:t>(1982) analýza Vietnamské války, vylodění v Zátoce sviní, invaze do Iráku, havárie </a:t>
            </a:r>
            <a:r>
              <a:rPr lang="cs-CZ" sz="2400" dirty="0" err="1" smtClean="0"/>
              <a:t>Challengeru</a:t>
            </a:r>
            <a:r>
              <a:rPr lang="cs-CZ" sz="2400" dirty="0" smtClean="0"/>
              <a:t> a Columbie</a:t>
            </a:r>
          </a:p>
          <a:p>
            <a:pPr algn="just"/>
            <a:r>
              <a:rPr lang="cs-CZ" sz="2400" dirty="0" smtClean="0"/>
              <a:t>= proces rozhodování orientovaný na konsenzus mezi podobně smýšlejícími jedinci, kteří drží pohromadě, jenž vede k jednostranným a </a:t>
            </a:r>
            <a:r>
              <a:rPr lang="cs-CZ" sz="2400" dirty="0" smtClean="0">
                <a:solidFill>
                  <a:srgbClr val="FF0000"/>
                </a:solidFill>
              </a:rPr>
              <a:t>nesprávným</a:t>
            </a:r>
            <a:r>
              <a:rPr lang="cs-CZ" sz="2400" dirty="0" smtClean="0"/>
              <a:t> závěrům</a:t>
            </a:r>
          </a:p>
          <a:p>
            <a:pPr algn="just"/>
            <a:r>
              <a:rPr lang="cs-CZ" sz="2400" dirty="0" smtClean="0"/>
              <a:t>Snaha skupiny </a:t>
            </a:r>
            <a:r>
              <a:rPr lang="cs-CZ" sz="2400" dirty="0" smtClean="0">
                <a:solidFill>
                  <a:srgbClr val="FF0000"/>
                </a:solidFill>
              </a:rPr>
              <a:t>dosáhnout konsenzu a udržet silnou kohezi </a:t>
            </a:r>
            <a:r>
              <a:rPr lang="cs-CZ" sz="2400" dirty="0" smtClean="0"/>
              <a:t>převýší realistické myšlení a racionalitu (skupina – silný motiv)</a:t>
            </a:r>
          </a:p>
          <a:p>
            <a:pPr algn="just"/>
            <a:r>
              <a:rPr lang="cs-CZ" sz="2400" dirty="0" smtClean="0">
                <a:solidFill>
                  <a:srgbClr val="FF0000"/>
                </a:solidFill>
              </a:rPr>
              <a:t>Podmínky skupinového myšlení</a:t>
            </a:r>
          </a:p>
          <a:p>
            <a:pPr lvl="6" algn="just">
              <a:buFont typeface="Wingdings" pitchFamily="2" charset="2"/>
              <a:buChar char="§"/>
            </a:pPr>
            <a:r>
              <a:rPr lang="cs-CZ" sz="2400" dirty="0" smtClean="0"/>
              <a:t> Izolace skupiny, vysoká </a:t>
            </a:r>
            <a:r>
              <a:rPr lang="cs-CZ" sz="2400" dirty="0" err="1" smtClean="0"/>
              <a:t>kohezivita</a:t>
            </a:r>
            <a:endParaRPr lang="cs-CZ" sz="2400" dirty="0" smtClean="0"/>
          </a:p>
          <a:p>
            <a:pPr lvl="6" algn="just">
              <a:buFont typeface="Wingdings" pitchFamily="2" charset="2"/>
              <a:buChar char="§"/>
            </a:pPr>
            <a:r>
              <a:rPr lang="cs-CZ" sz="2400" dirty="0" smtClean="0"/>
              <a:t> Homogenita sociálního poznání a smýšlení členů</a:t>
            </a:r>
          </a:p>
          <a:p>
            <a:pPr lvl="6" algn="just">
              <a:buFont typeface="Wingdings" pitchFamily="2" charset="2"/>
              <a:buChar char="§"/>
            </a:pPr>
            <a:r>
              <a:rPr lang="cs-CZ" sz="2400" dirty="0" smtClean="0"/>
              <a:t> Vysoká hladina stresu, tlak na řešení, malá naděje na lepší řešení </a:t>
            </a:r>
          </a:p>
          <a:p>
            <a:pPr algn="just"/>
            <a:endParaRPr lang="cs-CZ" sz="2400" dirty="0" smtClean="0"/>
          </a:p>
          <a:p>
            <a:pPr algn="just"/>
            <a:endParaRPr lang="cs-CZ" sz="2400" dirty="0"/>
          </a:p>
        </p:txBody>
      </p:sp>
      <p:sp>
        <p:nvSpPr>
          <p:cNvPr id="9" name="TextovéPole 8"/>
          <p:cNvSpPr txBox="1"/>
          <p:nvPr/>
        </p:nvSpPr>
        <p:spPr>
          <a:xfrm>
            <a:off x="72008" y="980728"/>
            <a:ext cx="7092280" cy="461665"/>
          </a:xfrm>
          <a:prstGeom prst="rect">
            <a:avLst/>
          </a:prstGeom>
          <a:solidFill>
            <a:schemeClr val="bg1"/>
          </a:solidFill>
        </p:spPr>
        <p:txBody>
          <a:bodyPr wrap="square" rtlCol="0">
            <a:spAutoFit/>
          </a:bodyPr>
          <a:lstStyle/>
          <a:p>
            <a:r>
              <a:rPr lang="cs-CZ" sz="2400" b="1" dirty="0" smtClean="0">
                <a:solidFill>
                  <a:srgbClr val="FF0000"/>
                </a:solidFill>
              </a:rPr>
              <a:t>Skupinové myšlení (</a:t>
            </a:r>
            <a:r>
              <a:rPr lang="cs-CZ" sz="2400" b="1" dirty="0" err="1" smtClean="0">
                <a:solidFill>
                  <a:srgbClr val="FF0000"/>
                </a:solidFill>
              </a:rPr>
              <a:t>groupthinking</a:t>
            </a:r>
            <a:r>
              <a:rPr lang="cs-CZ" sz="2400" b="1" dirty="0" smtClean="0">
                <a:solidFill>
                  <a:srgbClr val="FF0000"/>
                </a:solidFill>
              </a:rPr>
              <a:t>), </a:t>
            </a:r>
            <a:r>
              <a:rPr lang="cs-CZ" sz="2400" b="1" dirty="0" err="1" smtClean="0">
                <a:solidFill>
                  <a:srgbClr val="FF0000"/>
                </a:solidFill>
              </a:rPr>
              <a:t>soumysl</a:t>
            </a:r>
            <a:endParaRPr lang="cs-CZ" sz="2400" b="1" dirty="0" smtClean="0">
              <a:solidFill>
                <a:srgbClr val="FF0000"/>
              </a:solidFill>
            </a:endParaRPr>
          </a:p>
        </p:txBody>
      </p:sp>
      <p:pic>
        <p:nvPicPr>
          <p:cNvPr id="99330" name="Picture 2" descr="Posádka raketoplánu Challenger z roku 1986"/>
          <p:cNvPicPr>
            <a:picLocks noChangeAspect="1" noChangeArrowheads="1"/>
          </p:cNvPicPr>
          <p:nvPr/>
        </p:nvPicPr>
        <p:blipFill>
          <a:blip r:embed="rId2" cstate="print"/>
          <a:srcRect/>
          <a:stretch>
            <a:fillRect/>
          </a:stretch>
        </p:blipFill>
        <p:spPr bwMode="auto">
          <a:xfrm>
            <a:off x="179512" y="4365104"/>
            <a:ext cx="2808312" cy="2232248"/>
          </a:xfrm>
          <a:prstGeom prst="rect">
            <a:avLst/>
          </a:prstGeom>
          <a:ln>
            <a:noFill/>
          </a:ln>
          <a:effectLst>
            <a:softEdge rad="112500"/>
          </a:effectLst>
        </p:spPr>
      </p:pic>
      <p:sp>
        <p:nvSpPr>
          <p:cNvPr id="7" name="Obdélník 6"/>
          <p:cNvSpPr/>
          <p:nvPr/>
        </p:nvSpPr>
        <p:spPr>
          <a:xfrm>
            <a:off x="0" y="-27384"/>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Skupinová dynamika a skupinové jevy</a:t>
            </a:r>
            <a:endParaRPr lang="cs-CZ" sz="2800" dirty="0">
              <a:solidFill>
                <a:schemeClr val="bg1"/>
              </a:solidFill>
            </a:endParaRPr>
          </a:p>
        </p:txBody>
      </p:sp>
      <p:sp>
        <p:nvSpPr>
          <p:cNvPr id="10" name="Obdélník 9"/>
          <p:cNvSpPr/>
          <p:nvPr/>
        </p:nvSpPr>
        <p:spPr>
          <a:xfrm>
            <a:off x="-36512" y="476672"/>
            <a:ext cx="9144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Skupinový vliv na rozhodování</a:t>
            </a:r>
            <a:endParaRPr lang="cs-CZ" sz="2800" dirty="0"/>
          </a:p>
        </p:txBody>
      </p:sp>
    </p:spTree>
    <p:extLst>
      <p:ext uri="{BB962C8B-B14F-4D97-AF65-F5344CB8AC3E}">
        <p14:creationId xmlns:p14="http://schemas.microsoft.com/office/powerpoint/2010/main" val="4100404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35496" y="1371540"/>
            <a:ext cx="8928992" cy="5262979"/>
          </a:xfrm>
          <a:prstGeom prst="rect">
            <a:avLst/>
          </a:prstGeom>
          <a:noFill/>
        </p:spPr>
        <p:txBody>
          <a:bodyPr wrap="square" rtlCol="0">
            <a:spAutoFit/>
          </a:bodyPr>
          <a:lstStyle/>
          <a:p>
            <a:pPr algn="just"/>
            <a:r>
              <a:rPr lang="cs-CZ" sz="2400" b="1" dirty="0" smtClean="0">
                <a:solidFill>
                  <a:srgbClr val="FF0000"/>
                </a:solidFill>
                <a:effectLst>
                  <a:outerShdw blurRad="38100" dist="38100" dir="2700000" algn="tl">
                    <a:srgbClr val="000000">
                      <a:alpha val="43137"/>
                    </a:srgbClr>
                  </a:outerShdw>
                </a:effectLst>
              </a:rPr>
              <a:t>Chyby</a:t>
            </a:r>
            <a:r>
              <a:rPr lang="cs-CZ" sz="2400" dirty="0" smtClean="0">
                <a:effectLst>
                  <a:outerShdw blurRad="38100" dist="38100" dir="2700000" algn="tl">
                    <a:srgbClr val="000000">
                      <a:alpha val="43137"/>
                    </a:srgbClr>
                  </a:outerShdw>
                </a:effectLst>
              </a:rPr>
              <a:t> </a:t>
            </a:r>
            <a:r>
              <a:rPr lang="cs-CZ" sz="2400" dirty="0" smtClean="0"/>
              <a:t>v rozhodování jako následek skupinového myšlení:</a:t>
            </a:r>
          </a:p>
          <a:p>
            <a:pPr lvl="8" algn="just">
              <a:buFont typeface="Wingdings" pitchFamily="2" charset="2"/>
              <a:buChar char="§"/>
            </a:pPr>
            <a:r>
              <a:rPr lang="cs-CZ" sz="2400" dirty="0" smtClean="0"/>
              <a:t> nekompletní přehled možností, informací o podmínkách a kontextu nebo jejich selektivní výběr</a:t>
            </a:r>
          </a:p>
          <a:p>
            <a:pPr lvl="8" algn="just">
              <a:buFont typeface="Wingdings" pitchFamily="2" charset="2"/>
              <a:buChar char="§"/>
            </a:pPr>
            <a:r>
              <a:rPr lang="cs-CZ" sz="2400" dirty="0" smtClean="0"/>
              <a:t> chybné vyhodnocení rizika preferované volby a opomenutí znovu zvážit zamítnuté možnosti </a:t>
            </a:r>
          </a:p>
          <a:p>
            <a:pPr lvl="8" algn="just">
              <a:buFont typeface="Wingdings" pitchFamily="2" charset="2"/>
              <a:buChar char="§"/>
            </a:pPr>
            <a:r>
              <a:rPr lang="cs-CZ" sz="2400" dirty="0" smtClean="0"/>
              <a:t> selhání při tvoření alternativních plánů</a:t>
            </a:r>
          </a:p>
          <a:p>
            <a:pPr lvl="8" algn="just">
              <a:buFont typeface="Wingdings" pitchFamily="2" charset="2"/>
              <a:buChar char="§"/>
            </a:pPr>
            <a:r>
              <a:rPr lang="cs-CZ" sz="2400" dirty="0" smtClean="0"/>
              <a:t> tendence k řešení </a:t>
            </a:r>
            <a:r>
              <a:rPr lang="cs-CZ" sz="2400" dirty="0" smtClean="0">
                <a:solidFill>
                  <a:srgbClr val="FF0000"/>
                </a:solidFill>
              </a:rPr>
              <a:t>všechno nebo nic</a:t>
            </a:r>
            <a:r>
              <a:rPr lang="cs-CZ" sz="2400" dirty="0" smtClean="0"/>
              <a:t>, sázka na jednu kartu</a:t>
            </a:r>
          </a:p>
          <a:p>
            <a:pPr lvl="8" algn="just">
              <a:buFont typeface="Wingdings" pitchFamily="2" charset="2"/>
              <a:buChar char="§"/>
            </a:pPr>
            <a:r>
              <a:rPr lang="cs-CZ" sz="2400" dirty="0" smtClean="0"/>
              <a:t> stavění problému do Sofiiny volby </a:t>
            </a:r>
          </a:p>
          <a:p>
            <a:pPr algn="just"/>
            <a:endParaRPr lang="cs-CZ" sz="2400" dirty="0" smtClean="0"/>
          </a:p>
          <a:p>
            <a:pPr algn="just"/>
            <a:endParaRPr lang="cs-CZ" sz="2400" dirty="0" smtClean="0"/>
          </a:p>
          <a:p>
            <a:pPr algn="just"/>
            <a:endParaRPr lang="cs-CZ" sz="2400" dirty="0"/>
          </a:p>
        </p:txBody>
      </p:sp>
      <p:sp>
        <p:nvSpPr>
          <p:cNvPr id="9" name="TextovéPole 8"/>
          <p:cNvSpPr txBox="1"/>
          <p:nvPr/>
        </p:nvSpPr>
        <p:spPr>
          <a:xfrm>
            <a:off x="72008" y="980728"/>
            <a:ext cx="5868144" cy="461665"/>
          </a:xfrm>
          <a:prstGeom prst="rect">
            <a:avLst/>
          </a:prstGeom>
          <a:solidFill>
            <a:schemeClr val="bg1"/>
          </a:solidFill>
        </p:spPr>
        <p:txBody>
          <a:bodyPr wrap="square" rtlCol="0">
            <a:spAutoFit/>
          </a:bodyPr>
          <a:lstStyle/>
          <a:p>
            <a:r>
              <a:rPr lang="cs-CZ" sz="2400" b="1" dirty="0" smtClean="0">
                <a:solidFill>
                  <a:srgbClr val="FF0000"/>
                </a:solidFill>
              </a:rPr>
              <a:t>Skupinové myšlení (</a:t>
            </a:r>
            <a:r>
              <a:rPr lang="cs-CZ" sz="2400" b="1" dirty="0" err="1" smtClean="0">
                <a:solidFill>
                  <a:srgbClr val="FF0000"/>
                </a:solidFill>
              </a:rPr>
              <a:t>groupthinking</a:t>
            </a:r>
            <a:r>
              <a:rPr lang="cs-CZ" sz="2400" b="1" dirty="0" smtClean="0">
                <a:solidFill>
                  <a:srgbClr val="FF0000"/>
                </a:solidFill>
              </a:rPr>
              <a:t>)</a:t>
            </a:r>
          </a:p>
        </p:txBody>
      </p:sp>
      <p:sp>
        <p:nvSpPr>
          <p:cNvPr id="7" name="Obdélník 6"/>
          <p:cNvSpPr/>
          <p:nvPr/>
        </p:nvSpPr>
        <p:spPr>
          <a:xfrm>
            <a:off x="0" y="476672"/>
            <a:ext cx="9107488"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Skupinový vliv na rozhodování</a:t>
            </a:r>
            <a:endParaRPr lang="cs-CZ" sz="2800" dirty="0"/>
          </a:p>
        </p:txBody>
      </p:sp>
      <p:sp>
        <p:nvSpPr>
          <p:cNvPr id="10" name="Obdélník 9"/>
          <p:cNvSpPr/>
          <p:nvPr/>
        </p:nvSpPr>
        <p:spPr>
          <a:xfrm>
            <a:off x="0" y="-27384"/>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Skupinová dynamika a skupinové jevy</a:t>
            </a:r>
            <a:endParaRPr lang="cs-CZ" sz="2800" dirty="0">
              <a:solidFill>
                <a:schemeClr val="bg1"/>
              </a:solidFill>
            </a:endParaRPr>
          </a:p>
        </p:txBody>
      </p:sp>
      <p:pic>
        <p:nvPicPr>
          <p:cNvPr id="11266" name="Picture 2" descr="http://media1.webgarden.name/images/media1:4f353318d9ed8.jpg/so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3528392" cy="4452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581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lstStyle/>
          <a:p>
            <a:r>
              <a:rPr lang="cs-CZ" dirty="0" smtClean="0"/>
              <a:t>Členství ve skupině (</a:t>
            </a:r>
            <a:r>
              <a:rPr lang="cs-CZ" dirty="0" err="1" smtClean="0"/>
              <a:t>Tajfel</a:t>
            </a:r>
            <a:r>
              <a:rPr lang="cs-CZ" dirty="0" smtClean="0"/>
              <a:t> a teorie sociální identity)</a:t>
            </a:r>
          </a:p>
          <a:p>
            <a:r>
              <a:rPr lang="cs-CZ" dirty="0" smtClean="0"/>
              <a:t>In-</a:t>
            </a:r>
            <a:r>
              <a:rPr lang="cs-CZ" dirty="0" err="1" smtClean="0"/>
              <a:t>group</a:t>
            </a:r>
            <a:r>
              <a:rPr lang="cs-CZ" dirty="0" smtClean="0"/>
              <a:t> </a:t>
            </a:r>
            <a:r>
              <a:rPr lang="cs-CZ" dirty="0" err="1" smtClean="0"/>
              <a:t>vs</a:t>
            </a:r>
            <a:r>
              <a:rPr lang="cs-CZ" dirty="0" smtClean="0"/>
              <a:t> </a:t>
            </a:r>
            <a:r>
              <a:rPr lang="cs-CZ" dirty="0" err="1" smtClean="0"/>
              <a:t>Out-group</a:t>
            </a:r>
            <a:endParaRPr lang="cs-CZ" dirty="0" smtClean="0"/>
          </a:p>
          <a:p>
            <a:r>
              <a:rPr lang="cs-CZ" dirty="0" smtClean="0"/>
              <a:t>Teorie minimální skupiny</a:t>
            </a:r>
          </a:p>
          <a:p>
            <a:r>
              <a:rPr lang="cs-CZ" dirty="0" smtClean="0"/>
              <a:t>Kognitivní disonance</a:t>
            </a:r>
          </a:p>
          <a:p>
            <a:r>
              <a:rPr lang="cs-CZ" dirty="0" err="1" smtClean="0"/>
              <a:t>Deindividuace</a:t>
            </a:r>
            <a:endParaRPr lang="cs-CZ" dirty="0" smtClean="0"/>
          </a:p>
          <a:p>
            <a:r>
              <a:rPr lang="cs-CZ" dirty="0" smtClean="0"/>
              <a:t>Konformita ad</a:t>
            </a:r>
            <a:r>
              <a:rPr lang="cs-CZ" dirty="0" smtClean="0">
                <a:sym typeface="Wingdings" panose="05000000000000000000" pitchFamily="2" charset="2"/>
              </a:rPr>
              <a:t></a:t>
            </a:r>
            <a:endParaRPr lang="cs-CZ" dirty="0" smtClean="0"/>
          </a:p>
          <a:p>
            <a:endParaRPr lang="cs-CZ" dirty="0" smtClean="0"/>
          </a:p>
          <a:p>
            <a:endParaRPr lang="cs-CZ" dirty="0" smtClean="0"/>
          </a:p>
          <a:p>
            <a:endParaRPr lang="cs-CZ" dirty="0"/>
          </a:p>
          <a:p>
            <a:endParaRPr lang="cs-CZ" dirty="0"/>
          </a:p>
        </p:txBody>
      </p:sp>
      <p:sp>
        <p:nvSpPr>
          <p:cNvPr id="3" name="Nadpis 2"/>
          <p:cNvSpPr>
            <a:spLocks noGrp="1"/>
          </p:cNvSpPr>
          <p:nvPr>
            <p:ph type="title"/>
          </p:nvPr>
        </p:nvSpPr>
        <p:spPr/>
        <p:txBody>
          <a:bodyPr/>
          <a:lstStyle/>
          <a:p>
            <a:r>
              <a:rPr lang="cs-CZ" dirty="0" smtClean="0"/>
              <a:t>Další vlivy</a:t>
            </a:r>
            <a:endParaRPr lang="cs-CZ" dirty="0"/>
          </a:p>
        </p:txBody>
      </p:sp>
    </p:spTree>
    <p:extLst>
      <p:ext uri="{BB962C8B-B14F-4D97-AF65-F5344CB8AC3E}">
        <p14:creationId xmlns:p14="http://schemas.microsoft.com/office/powerpoint/2010/main" val="85696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179512" y="980728"/>
            <a:ext cx="8712968" cy="5877272"/>
          </a:xfrm>
        </p:spPr>
        <p:txBody>
          <a:bodyPr>
            <a:noAutofit/>
          </a:bodyPr>
          <a:lstStyle/>
          <a:p>
            <a:pPr algn="just">
              <a:buNone/>
            </a:pPr>
            <a:r>
              <a:rPr lang="cs-CZ" sz="2200" dirty="0" smtClean="0">
                <a:solidFill>
                  <a:srgbClr val="FF0000"/>
                </a:solidFill>
              </a:rPr>
              <a:t>Henri Tajfel </a:t>
            </a:r>
            <a:r>
              <a:rPr lang="cs-CZ" sz="2200" dirty="0" smtClean="0"/>
              <a:t>(1995).</a:t>
            </a:r>
          </a:p>
          <a:p>
            <a:pPr lvl="8" algn="just">
              <a:buFont typeface="Wingdings" pitchFamily="2" charset="2"/>
              <a:buChar char="§"/>
            </a:pPr>
            <a:r>
              <a:rPr lang="cs-CZ" sz="2200" b="1" dirty="0" smtClean="0">
                <a:solidFill>
                  <a:srgbClr val="FF0000"/>
                </a:solidFill>
              </a:rPr>
              <a:t>Osobní identita </a:t>
            </a:r>
            <a:r>
              <a:rPr lang="cs-CZ" sz="2200" dirty="0" smtClean="0"/>
              <a:t>se týká charakteristik jedince, obsahuje v sobě přesvědčení o svých schopnostech, inteligenci apod. </a:t>
            </a:r>
          </a:p>
          <a:p>
            <a:pPr lvl="8" algn="just">
              <a:buFont typeface="Wingdings" pitchFamily="2" charset="2"/>
              <a:buChar char="§"/>
            </a:pPr>
            <a:r>
              <a:rPr lang="cs-CZ" sz="2200" b="1" dirty="0" smtClean="0">
                <a:solidFill>
                  <a:srgbClr val="FF0000"/>
                </a:solidFill>
              </a:rPr>
              <a:t>Sociální identita </a:t>
            </a:r>
            <a:r>
              <a:rPr lang="cs-CZ" sz="2200" dirty="0" smtClean="0"/>
              <a:t>se týká charakteristik člena skupiny, ten </a:t>
            </a:r>
            <a:r>
              <a:rPr lang="cs-CZ" sz="2200" b="1" dirty="0" smtClean="0"/>
              <a:t>nemusí být skupinou vnímán jako člen</a:t>
            </a:r>
            <a:r>
              <a:rPr lang="cs-CZ" sz="2200" dirty="0" smtClean="0"/>
              <a:t>. </a:t>
            </a:r>
          </a:p>
          <a:p>
            <a:pPr algn="just">
              <a:buFont typeface="Wingdings" pitchFamily="2" charset="2"/>
              <a:buChar char="§"/>
            </a:pPr>
            <a:r>
              <a:rPr lang="cs-CZ" sz="2200" b="1" dirty="0" smtClean="0">
                <a:solidFill>
                  <a:srgbClr val="FF0000"/>
                </a:solidFill>
              </a:rPr>
              <a:t>Tajfel</a:t>
            </a:r>
            <a:r>
              <a:rPr lang="cs-CZ" sz="2200" dirty="0" smtClean="0"/>
              <a:t> (1995) dokládá tuto skutečnost na příkladu, kdy </a:t>
            </a:r>
            <a:r>
              <a:rPr lang="cs-CZ" sz="2200" b="1" dirty="0" smtClean="0"/>
              <a:t>cítění společného členství předchází vlastní zkušenost reálného členství.</a:t>
            </a:r>
            <a:r>
              <a:rPr lang="cs-CZ" sz="2200" dirty="0" smtClean="0"/>
              <a:t> Studenti ze západní Indie předpokládali, že po příchodu do Británie budou lehce přijatí a přizpůsobí se bez obtíží novému prostředí: mluví stejným jazykem, mají stejné sociální prostředí a vzdělání jako britští studenti. Po příjezdu do Británie museli svoje představy velmi rychle zrevidovat a pocit, že jsou odlišní vedl k novému hledání vlastní identity. "Černé" sebeuvědomění nalezlo svoji podobu až v Británii.</a:t>
            </a:r>
          </a:p>
          <a:p>
            <a:pPr algn="just">
              <a:buNone/>
            </a:pPr>
            <a:endParaRPr lang="cs-CZ" sz="2200" dirty="0"/>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496" y="476672"/>
            <a:ext cx="1253942" cy="461665"/>
          </a:xfrm>
          <a:prstGeom prst="rect">
            <a:avLst/>
          </a:prstGeom>
        </p:spPr>
        <p:txBody>
          <a:bodyPr wrap="square">
            <a:spAutoFit/>
          </a:bodyPr>
          <a:lstStyle/>
          <a:p>
            <a:r>
              <a:rPr lang="cs-CZ" sz="2400" dirty="0" smtClean="0">
                <a:solidFill>
                  <a:schemeClr val="bg1"/>
                </a:solidFill>
              </a:rPr>
              <a:t>Tajfel</a:t>
            </a:r>
            <a:endParaRPr lang="cs-CZ" sz="2400" dirty="0"/>
          </a:p>
        </p:txBody>
      </p:sp>
      <p:pic>
        <p:nvPicPr>
          <p:cNvPr id="14338" name="Picture 2" descr="http://t3.gstatic.com/images?q=tbn:ANd9GcRqUliYhngB6EzpAOu81j9VhEaZBAxYw-TQWJkki2h09ZECqPsM"/>
          <p:cNvPicPr>
            <a:picLocks noChangeAspect="1" noChangeArrowheads="1"/>
          </p:cNvPicPr>
          <p:nvPr/>
        </p:nvPicPr>
        <p:blipFill>
          <a:blip r:embed="rId2" cstate="print"/>
          <a:srcRect/>
          <a:stretch>
            <a:fillRect/>
          </a:stretch>
        </p:blipFill>
        <p:spPr bwMode="auto">
          <a:xfrm>
            <a:off x="251520" y="1484784"/>
            <a:ext cx="1170922" cy="1512168"/>
          </a:xfrm>
          <a:prstGeom prst="rect">
            <a:avLst/>
          </a:prstGeom>
          <a:noFill/>
        </p:spPr>
      </p:pic>
      <p:sp>
        <p:nvSpPr>
          <p:cNvPr id="7" name="Obdélník 6"/>
          <p:cNvSpPr/>
          <p:nvPr/>
        </p:nvSpPr>
        <p:spPr>
          <a:xfrm>
            <a:off x="0" y="0"/>
            <a:ext cx="9144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Členství ve skupině</a:t>
            </a:r>
            <a:endParaRPr lang="cs-CZ"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1979712" y="980728"/>
            <a:ext cx="7164288" cy="5112568"/>
          </a:xfrm>
        </p:spPr>
        <p:txBody>
          <a:bodyPr>
            <a:noAutofit/>
          </a:bodyPr>
          <a:lstStyle/>
          <a:p>
            <a:pPr marL="1751076" lvl="8" indent="-342900">
              <a:buFont typeface="Wingdings" panose="05000000000000000000" pitchFamily="2" charset="2"/>
              <a:buChar char="§"/>
            </a:pPr>
            <a:r>
              <a:rPr lang="cs-CZ" sz="2000" dirty="0" smtClean="0">
                <a:latin typeface="Arial" panose="020B0604020202020204" pitchFamily="34" charset="0"/>
                <a:cs typeface="Arial" panose="020B0604020202020204" pitchFamily="34" charset="0"/>
              </a:rPr>
              <a:t>Tajfel definuje sociální identitu jako "ten aspekt sebe-pojmu jednotlivce, který se odvozuje od </a:t>
            </a:r>
            <a:r>
              <a:rPr lang="cs-CZ" sz="2000" b="1" dirty="0" smtClean="0">
                <a:solidFill>
                  <a:srgbClr val="FF0000"/>
                </a:solidFill>
                <a:latin typeface="Arial" panose="020B0604020202020204" pitchFamily="34" charset="0"/>
                <a:cs typeface="Arial" panose="020B0604020202020204" pitchFamily="34" charset="0"/>
              </a:rPr>
              <a:t>jeho poznání svého členství v sociální skupině (nebo skupinách) spolu s hodnotou a s emocionálním významem spojeným s tímto členstvím</a:t>
            </a:r>
            <a:r>
              <a:rPr lang="cs-CZ" sz="2000" dirty="0" smtClean="0">
                <a:latin typeface="Arial" panose="020B0604020202020204" pitchFamily="34" charset="0"/>
                <a:cs typeface="Arial" panose="020B0604020202020204" pitchFamily="34" charset="0"/>
              </a:rPr>
              <a:t>“</a:t>
            </a:r>
          </a:p>
          <a:p>
            <a:pPr marL="1751076" lvl="8" indent="-342900">
              <a:buFont typeface="Wingdings" panose="05000000000000000000" pitchFamily="2" charset="2"/>
              <a:buChar char="§"/>
            </a:pPr>
            <a:r>
              <a:rPr lang="cs-CZ" sz="2000" dirty="0" smtClean="0">
                <a:latin typeface="Arial" panose="020B0604020202020204" pitchFamily="34" charset="0"/>
                <a:cs typeface="Arial" panose="020B0604020202020204" pitchFamily="34" charset="0"/>
              </a:rPr>
              <a:t>Tajfel (1995) se domnívá, že každý jednotlivec je </a:t>
            </a:r>
            <a:r>
              <a:rPr lang="cs-CZ" sz="2000" b="1" dirty="0" smtClean="0">
                <a:solidFill>
                  <a:srgbClr val="FF0000"/>
                </a:solidFill>
                <a:latin typeface="Arial" panose="020B0604020202020204" pitchFamily="34" charset="0"/>
                <a:cs typeface="Arial" panose="020B0604020202020204" pitchFamily="34" charset="0"/>
              </a:rPr>
              <a:t>silně motivován udržet si pozitivní osobní i sociální identitu. </a:t>
            </a:r>
          </a:p>
          <a:p>
            <a:pPr marL="342900" indent="-342900">
              <a:buFont typeface="Wingdings" panose="05000000000000000000" pitchFamily="2" charset="2"/>
              <a:buChar char="§"/>
            </a:pPr>
            <a:r>
              <a:rPr lang="cs-CZ" sz="2200" dirty="0" smtClean="0">
                <a:latin typeface="Arial" panose="020B0604020202020204" pitchFamily="34" charset="0"/>
                <a:cs typeface="Arial" panose="020B0604020202020204" pitchFamily="34" charset="0"/>
              </a:rPr>
              <a:t>Pozitivní </a:t>
            </a:r>
            <a:r>
              <a:rPr lang="cs-CZ" sz="2200" dirty="0" err="1" smtClean="0">
                <a:latin typeface="Arial" panose="020B0604020202020204" pitchFamily="34" charset="0"/>
                <a:cs typeface="Arial" panose="020B0604020202020204" pitchFamily="34" charset="0"/>
              </a:rPr>
              <a:t>sebeobraz</a:t>
            </a:r>
            <a:r>
              <a:rPr lang="cs-CZ" sz="2200" dirty="0" smtClean="0">
                <a:latin typeface="Arial" panose="020B0604020202020204" pitchFamily="34" charset="0"/>
                <a:cs typeface="Arial" panose="020B0604020202020204" pitchFamily="34" charset="0"/>
              </a:rPr>
              <a:t> souvisí s vnímáním sebe sama jakožto člena skupiny, která je žádoucí a pozitivně nahlížená</a:t>
            </a:r>
          </a:p>
          <a:p>
            <a:pPr>
              <a:buNone/>
            </a:pPr>
            <a:r>
              <a:rPr lang="cs-CZ" sz="2200" dirty="0" smtClean="0">
                <a:latin typeface="Arial" panose="020B0604020202020204" pitchFamily="34" charset="0"/>
                <a:cs typeface="Arial" panose="020B0604020202020204" pitchFamily="34" charset="0"/>
                <a:hlinkClick r:id="rId2"/>
              </a:rPr>
              <a:t>http://www.youtube.com/watch?v=a71h6LZKXTc</a:t>
            </a:r>
            <a:endParaRPr lang="cs-CZ" sz="2200" dirty="0" smtClean="0">
              <a:latin typeface="Arial" panose="020B0604020202020204" pitchFamily="34" charset="0"/>
              <a:cs typeface="Arial" panose="020B0604020202020204" pitchFamily="34" charset="0"/>
            </a:endParaRPr>
          </a:p>
          <a:p>
            <a:pPr>
              <a:buNone/>
            </a:pPr>
            <a:r>
              <a:rPr lang="cs-CZ" sz="2200" dirty="0" smtClean="0">
                <a:latin typeface="Arial" panose="020B0604020202020204" pitchFamily="34" charset="0"/>
                <a:cs typeface="Arial" panose="020B0604020202020204" pitchFamily="34" charset="0"/>
              </a:rPr>
              <a:t>(genderový </a:t>
            </a:r>
            <a:r>
              <a:rPr lang="cs-CZ" sz="2200" dirty="0" err="1" smtClean="0">
                <a:latin typeface="Arial" panose="020B0604020202020204" pitchFamily="34" charset="0"/>
                <a:cs typeface="Arial" panose="020B0604020202020204" pitchFamily="34" charset="0"/>
              </a:rPr>
              <a:t>sebeobraz</a:t>
            </a:r>
            <a:r>
              <a:rPr lang="cs-CZ" sz="2200" dirty="0" smtClean="0">
                <a:latin typeface="Arial" panose="020B0604020202020204" pitchFamily="34" charset="0"/>
                <a:cs typeface="Arial" panose="020B0604020202020204" pitchFamily="34" charset="0"/>
              </a:rPr>
              <a:t> a chování)</a:t>
            </a:r>
          </a:p>
          <a:p>
            <a:endParaRPr lang="cs-CZ" sz="2200" b="1" dirty="0" smtClean="0">
              <a:latin typeface="Arial" panose="020B0604020202020204" pitchFamily="34" charset="0"/>
              <a:cs typeface="Arial" panose="020B0604020202020204" pitchFamily="34" charset="0"/>
            </a:endParaRPr>
          </a:p>
          <a:p>
            <a:endParaRPr lang="cs-CZ" sz="2200" dirty="0">
              <a:latin typeface="Arial" panose="020B0604020202020204" pitchFamily="34" charset="0"/>
              <a:cs typeface="Arial" panose="020B0604020202020204" pitchFamily="34" charset="0"/>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496" y="476672"/>
            <a:ext cx="1253942" cy="461665"/>
          </a:xfrm>
          <a:prstGeom prst="rect">
            <a:avLst/>
          </a:prstGeom>
        </p:spPr>
        <p:txBody>
          <a:bodyPr wrap="square">
            <a:spAutoFit/>
          </a:bodyPr>
          <a:lstStyle/>
          <a:p>
            <a:r>
              <a:rPr lang="cs-CZ" sz="2400" dirty="0" smtClean="0">
                <a:solidFill>
                  <a:schemeClr val="bg1"/>
                </a:solidFill>
              </a:rPr>
              <a:t>Tajfel</a:t>
            </a:r>
            <a:endParaRPr lang="cs-CZ" sz="2400" dirty="0"/>
          </a:p>
        </p:txBody>
      </p:sp>
      <p:sp>
        <p:nvSpPr>
          <p:cNvPr id="7" name="Obdélník 6"/>
          <p:cNvSpPr/>
          <p:nvPr/>
        </p:nvSpPr>
        <p:spPr>
          <a:xfrm>
            <a:off x="0" y="0"/>
            <a:ext cx="9144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Členství ve skupině</a:t>
            </a:r>
            <a:endParaRPr lang="cs-CZ" sz="2800" dirty="0"/>
          </a:p>
        </p:txBody>
      </p:sp>
      <p:pic>
        <p:nvPicPr>
          <p:cNvPr id="13314" name="Picture 2" descr="http://fc04.deviantart.net/fs11/i/2006/186/5/7/Social_Identity_02_by_antinowh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4" y="1124744"/>
            <a:ext cx="3274469" cy="25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179512" y="980728"/>
            <a:ext cx="8712968" cy="5688632"/>
          </a:xfrm>
        </p:spPr>
        <p:txBody>
          <a:bodyPr>
            <a:noAutofit/>
          </a:bodyPr>
          <a:lstStyle/>
          <a:p>
            <a:pPr algn="just">
              <a:buNone/>
            </a:pPr>
            <a:r>
              <a:rPr lang="cs-CZ" sz="2000" dirty="0" smtClean="0">
                <a:latin typeface="Arial" panose="020B0604020202020204" pitchFamily="34" charset="0"/>
                <a:cs typeface="Arial" panose="020B0604020202020204" pitchFamily="34" charset="0"/>
              </a:rPr>
              <a:t>Lidé jsou v rámci experimentu přidělováni do skupin na základě banálního rozdílu (špendlík na kapse)</a:t>
            </a:r>
          </a:p>
          <a:p>
            <a:pPr lvl="8" algn="just">
              <a:buClr>
                <a:schemeClr val="accent2">
                  <a:lumMod val="50000"/>
                </a:schemeClr>
              </a:buClr>
              <a:buFont typeface="Wingdings" pitchFamily="2" charset="2"/>
              <a:buChar char="§"/>
            </a:pPr>
            <a:r>
              <a:rPr lang="cs-CZ" sz="2000" dirty="0" smtClean="0">
                <a:latin typeface="Arial" panose="020B0604020202020204" pitchFamily="34" charset="0"/>
                <a:cs typeface="Arial" panose="020B0604020202020204" pitchFamily="34" charset="0"/>
              </a:rPr>
              <a:t>Vyjadřují se o členech vlastní a cizí skupiny. </a:t>
            </a:r>
          </a:p>
          <a:p>
            <a:pPr lvl="8" algn="just">
              <a:buClr>
                <a:schemeClr val="accent2">
                  <a:lumMod val="50000"/>
                </a:schemeClr>
              </a:buClr>
              <a:buFont typeface="Wingdings" pitchFamily="2" charset="2"/>
              <a:buChar char="§"/>
            </a:pPr>
            <a:r>
              <a:rPr lang="cs-CZ" sz="2000" dirty="0" smtClean="0">
                <a:latin typeface="Arial" panose="020B0604020202020204" pitchFamily="34" charset="0"/>
                <a:cs typeface="Arial" panose="020B0604020202020204" pitchFamily="34" charset="0"/>
              </a:rPr>
              <a:t>Účastníci výzkumu </a:t>
            </a:r>
            <a:r>
              <a:rPr lang="cs-CZ" sz="2000" b="1" dirty="0" smtClean="0">
                <a:latin typeface="Arial" panose="020B0604020202020204" pitchFamily="34" charset="0"/>
                <a:cs typeface="Arial" panose="020B0604020202020204" pitchFamily="34" charset="0"/>
              </a:rPr>
              <a:t>hodnotí vlastní členy lépe</a:t>
            </a:r>
            <a:r>
              <a:rPr lang="cs-CZ" sz="2000" dirty="0" smtClean="0">
                <a:latin typeface="Arial" panose="020B0604020202020204" pitchFamily="34" charset="0"/>
                <a:cs typeface="Arial" panose="020B0604020202020204" pitchFamily="34" charset="0"/>
              </a:rPr>
              <a:t>, než </a:t>
            </a:r>
            <a:r>
              <a:rPr lang="cs-CZ" sz="2000" dirty="0" err="1" smtClean="0">
                <a:latin typeface="Arial" panose="020B0604020202020204" pitchFamily="34" charset="0"/>
                <a:cs typeface="Arial" panose="020B0604020202020204" pitchFamily="34" charset="0"/>
              </a:rPr>
              <a:t>out</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group</a:t>
            </a:r>
            <a:r>
              <a:rPr lang="cs-CZ" sz="2000" dirty="0" smtClean="0">
                <a:latin typeface="Arial" panose="020B0604020202020204" pitchFamily="34" charset="0"/>
                <a:cs typeface="Arial" panose="020B0604020202020204" pitchFamily="34" charset="0"/>
              </a:rPr>
              <a:t> členy a </a:t>
            </a:r>
            <a:r>
              <a:rPr lang="cs-CZ" sz="2000" b="1" dirty="0" smtClean="0">
                <a:latin typeface="Arial" panose="020B0604020202020204" pitchFamily="34" charset="0"/>
                <a:cs typeface="Arial" panose="020B0604020202020204" pitchFamily="34" charset="0"/>
              </a:rPr>
              <a:t>přidělují jim více odměn</a:t>
            </a:r>
            <a:r>
              <a:rPr lang="cs-CZ" sz="2000" dirty="0" smtClean="0">
                <a:latin typeface="Arial" panose="020B0604020202020204" pitchFamily="34" charset="0"/>
                <a:cs typeface="Arial" panose="020B0604020202020204" pitchFamily="34" charset="0"/>
              </a:rPr>
              <a:t>.</a:t>
            </a:r>
          </a:p>
          <a:p>
            <a:pPr algn="just">
              <a:buClr>
                <a:schemeClr val="accent2">
                  <a:lumMod val="50000"/>
                </a:schemeClr>
              </a:buClr>
              <a:buFont typeface="Wingdings" pitchFamily="2" charset="2"/>
              <a:buChar char="§"/>
            </a:pPr>
            <a:r>
              <a:rPr lang="cs-CZ" sz="2000" b="1" dirty="0" smtClean="0">
                <a:latin typeface="Arial" panose="020B0604020202020204" pitchFamily="34" charset="0"/>
                <a:cs typeface="Arial" panose="020B0604020202020204" pitchFamily="34" charset="0"/>
              </a:rPr>
              <a:t> I v rámci </a:t>
            </a:r>
            <a:r>
              <a:rPr lang="cs-CZ" sz="2000" b="1" dirty="0" smtClean="0">
                <a:solidFill>
                  <a:srgbClr val="FF0000"/>
                </a:solidFill>
                <a:latin typeface="Arial" panose="020B0604020202020204" pitchFamily="34" charset="0"/>
                <a:cs typeface="Arial" panose="020B0604020202020204" pitchFamily="34" charset="0"/>
              </a:rPr>
              <a:t>dvou skupin bez evidentního rozdílu</a:t>
            </a:r>
            <a:r>
              <a:rPr lang="cs-CZ" sz="2000" dirty="0" smtClean="0">
                <a:latin typeface="Arial" panose="020B0604020202020204" pitchFamily="34" charset="0"/>
                <a:cs typeface="Arial" panose="020B0604020202020204" pitchFamily="34" charset="0"/>
              </a:rPr>
              <a:t>, předchozí historie, špatné zkušenosti mají lidé </a:t>
            </a:r>
            <a:r>
              <a:rPr lang="cs-CZ" sz="2000" dirty="0" smtClean="0">
                <a:solidFill>
                  <a:srgbClr val="FF0000"/>
                </a:solidFill>
                <a:latin typeface="Arial" panose="020B0604020202020204" pitchFamily="34" charset="0"/>
                <a:cs typeface="Arial" panose="020B0604020202020204" pitchFamily="34" charset="0"/>
              </a:rPr>
              <a:t>tendenci </a:t>
            </a:r>
            <a:r>
              <a:rPr lang="cs-CZ" sz="2000" b="1" dirty="0" smtClean="0">
                <a:solidFill>
                  <a:srgbClr val="FF0000"/>
                </a:solidFill>
                <a:latin typeface="Arial" panose="020B0604020202020204" pitchFamily="34" charset="0"/>
                <a:cs typeface="Arial" panose="020B0604020202020204" pitchFamily="34" charset="0"/>
              </a:rPr>
              <a:t>preferovat členy vlastní skupiny</a:t>
            </a:r>
            <a:r>
              <a:rPr lang="cs-CZ" sz="2000" dirty="0" smtClean="0">
                <a:solidFill>
                  <a:srgbClr val="FF0000"/>
                </a:solidFill>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před ostatními a jsou nakloněni </a:t>
            </a:r>
            <a:r>
              <a:rPr lang="cs-CZ" sz="2000" b="1" dirty="0" smtClean="0">
                <a:latin typeface="Arial" panose="020B0604020202020204" pitchFamily="34" charset="0"/>
                <a:cs typeface="Arial" panose="020B0604020202020204" pitchFamily="34" charset="0"/>
              </a:rPr>
              <a:t>konat ve prospěch svojí skupiny.</a:t>
            </a:r>
          </a:p>
          <a:p>
            <a:pPr algn="just">
              <a:buClr>
                <a:schemeClr val="accent2">
                  <a:lumMod val="50000"/>
                </a:schemeClr>
              </a:buClr>
              <a:buFont typeface="Wingdings" pitchFamily="2" charset="2"/>
              <a:buChar char="§"/>
            </a:pPr>
            <a:r>
              <a:rPr lang="cs-CZ" sz="2000" dirty="0" smtClean="0">
                <a:latin typeface="Arial" panose="020B0604020202020204" pitchFamily="34" charset="0"/>
                <a:cs typeface="Arial" panose="020B0604020202020204" pitchFamily="34" charset="0"/>
              </a:rPr>
              <a:t>Sociální identita je </a:t>
            </a:r>
            <a:r>
              <a:rPr lang="cs-CZ" sz="2000" b="1" dirty="0" smtClean="0">
                <a:latin typeface="Arial" panose="020B0604020202020204" pitchFamily="34" charset="0"/>
                <a:cs typeface="Arial" panose="020B0604020202020204" pitchFamily="34" charset="0"/>
              </a:rPr>
              <a:t>základem skupinového chování</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sociální kategorizace postačuje k tomu, aby se vytvořily rozdíly mezi skupinami a vytvořila se soudržnost uvnitř skupiny</a:t>
            </a:r>
            <a:r>
              <a:rPr lang="cs-CZ" sz="2000" dirty="0" smtClean="0">
                <a:latin typeface="Arial" panose="020B0604020202020204" pitchFamily="34" charset="0"/>
                <a:cs typeface="Arial" panose="020B0604020202020204" pitchFamily="34" charset="0"/>
              </a:rPr>
              <a:t>.</a:t>
            </a:r>
          </a:p>
          <a:p>
            <a:pPr algn="just">
              <a:buClr>
                <a:schemeClr val="accent2">
                  <a:lumMod val="50000"/>
                </a:schemeClr>
              </a:buClr>
              <a:buNone/>
            </a:pPr>
            <a:r>
              <a:rPr lang="cs-CZ" sz="2000" dirty="0" smtClean="0">
                <a:latin typeface="Arial" panose="020B0604020202020204" pitchFamily="34" charset="0"/>
                <a:cs typeface="Arial" panose="020B0604020202020204" pitchFamily="34" charset="0"/>
                <a:hlinkClick r:id="rId2"/>
              </a:rPr>
              <a:t>http://www.</a:t>
            </a:r>
            <a:r>
              <a:rPr lang="cs-CZ" sz="2000" dirty="0" err="1" smtClean="0">
                <a:latin typeface="Arial" panose="020B0604020202020204" pitchFamily="34" charset="0"/>
                <a:cs typeface="Arial" panose="020B0604020202020204" pitchFamily="34" charset="0"/>
                <a:hlinkClick r:id="rId2"/>
              </a:rPr>
              <a:t>youtube.com</a:t>
            </a:r>
            <a:r>
              <a:rPr lang="cs-CZ" sz="2000" dirty="0" smtClean="0">
                <a:latin typeface="Arial" panose="020B0604020202020204" pitchFamily="34" charset="0"/>
                <a:cs typeface="Arial" panose="020B0604020202020204" pitchFamily="34" charset="0"/>
                <a:hlinkClick r:id="rId2"/>
              </a:rPr>
              <a:t>/</a:t>
            </a:r>
            <a:r>
              <a:rPr lang="cs-CZ" sz="2000" dirty="0" err="1" smtClean="0">
                <a:latin typeface="Arial" panose="020B0604020202020204" pitchFamily="34" charset="0"/>
                <a:cs typeface="Arial" panose="020B0604020202020204" pitchFamily="34" charset="0"/>
                <a:hlinkClick r:id="rId2"/>
              </a:rPr>
              <a:t>watch</a:t>
            </a:r>
            <a:r>
              <a:rPr lang="cs-CZ" sz="2000" dirty="0" smtClean="0">
                <a:latin typeface="Arial" panose="020B0604020202020204" pitchFamily="34" charset="0"/>
                <a:cs typeface="Arial" panose="020B0604020202020204" pitchFamily="34" charset="0"/>
                <a:hlinkClick r:id="rId2"/>
              </a:rPr>
              <a:t>?v=PNbXb94RdeE</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latin typeface="Arial" panose="020B0604020202020204" pitchFamily="34" charset="0"/>
              <a:cs typeface="Arial" panose="020B0604020202020204" pitchFamily="34" charset="0"/>
            </a:endParaRPr>
          </a:p>
        </p:txBody>
      </p:sp>
      <p:sp>
        <p:nvSpPr>
          <p:cNvPr id="6" name="Obdélník 5"/>
          <p:cNvSpPr/>
          <p:nvPr/>
        </p:nvSpPr>
        <p:spPr>
          <a:xfrm>
            <a:off x="35496" y="476672"/>
            <a:ext cx="5112568" cy="461665"/>
          </a:xfrm>
          <a:prstGeom prst="rect">
            <a:avLst/>
          </a:prstGeom>
        </p:spPr>
        <p:txBody>
          <a:bodyPr wrap="square">
            <a:spAutoFit/>
          </a:bodyPr>
          <a:lstStyle/>
          <a:p>
            <a:r>
              <a:rPr lang="cs-CZ" sz="2400" dirty="0" smtClean="0">
                <a:solidFill>
                  <a:schemeClr val="bg1"/>
                </a:solidFill>
                <a:latin typeface="Arial" panose="020B0604020202020204" pitchFamily="34" charset="0"/>
                <a:cs typeface="Arial" panose="020B0604020202020204" pitchFamily="34" charset="0"/>
              </a:rPr>
              <a:t>Tajfel - </a:t>
            </a:r>
            <a:r>
              <a:rPr lang="cs-CZ" sz="2400" b="1" dirty="0" smtClean="0">
                <a:solidFill>
                  <a:srgbClr val="FF0000"/>
                </a:solidFill>
                <a:latin typeface="Arial" panose="020B0604020202020204" pitchFamily="34" charset="0"/>
                <a:cs typeface="Arial" panose="020B0604020202020204" pitchFamily="34" charset="0"/>
              </a:rPr>
              <a:t>Model minimální skupiny</a:t>
            </a:r>
            <a:endParaRPr lang="cs-CZ" sz="2400" b="1" dirty="0">
              <a:solidFill>
                <a:srgbClr val="FF0000"/>
              </a:solidFill>
              <a:latin typeface="Arial" panose="020B0604020202020204" pitchFamily="34" charset="0"/>
              <a:cs typeface="Arial" panose="020B0604020202020204" pitchFamily="34" charset="0"/>
            </a:endParaRPr>
          </a:p>
        </p:txBody>
      </p:sp>
      <p:pic>
        <p:nvPicPr>
          <p:cNvPr id="13314" name="Picture 2" descr="http://t2.gstatic.com/images?q=tbn:ANd9GcSGlYMi6apn9u5KBRzWY1l-YbqOvLxvOvDuowN4y8d0oipuoGHw"/>
          <p:cNvPicPr>
            <a:picLocks noChangeAspect="1" noChangeArrowheads="1"/>
          </p:cNvPicPr>
          <p:nvPr/>
        </p:nvPicPr>
        <p:blipFill>
          <a:blip r:embed="rId3" cstate="print"/>
          <a:srcRect/>
          <a:stretch>
            <a:fillRect/>
          </a:stretch>
        </p:blipFill>
        <p:spPr bwMode="auto">
          <a:xfrm>
            <a:off x="35496" y="1700808"/>
            <a:ext cx="1368151" cy="1091035"/>
          </a:xfrm>
          <a:prstGeom prst="rect">
            <a:avLst/>
          </a:prstGeom>
          <a:noFill/>
        </p:spPr>
      </p:pic>
      <p:sp>
        <p:nvSpPr>
          <p:cNvPr id="7" name="Obdélník 6"/>
          <p:cNvSpPr/>
          <p:nvPr/>
        </p:nvSpPr>
        <p:spPr>
          <a:xfrm>
            <a:off x="0" y="-27384"/>
            <a:ext cx="9107488"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b="1" dirty="0" smtClean="0">
                <a:latin typeface="Arial" panose="020B0604020202020204" pitchFamily="34" charset="0"/>
                <a:cs typeface="Arial" panose="020B0604020202020204" pitchFamily="34" charset="0"/>
              </a:rPr>
              <a:t>Skupinový vliv na rozhodování</a:t>
            </a:r>
            <a:endParaRPr lang="cs-CZ"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179512" y="980728"/>
            <a:ext cx="8784976" cy="5544616"/>
          </a:xfrm>
        </p:spPr>
        <p:txBody>
          <a:bodyPr>
            <a:noAutofit/>
          </a:bodyPr>
          <a:lstStyle/>
          <a:p>
            <a:pPr algn="just">
              <a:buClr>
                <a:schemeClr val="accent2">
                  <a:lumMod val="50000"/>
                </a:schemeClr>
              </a:buClr>
              <a:buFont typeface="Wingdings" pitchFamily="2" charset="2"/>
              <a:buChar char="§"/>
            </a:pPr>
            <a:r>
              <a:rPr lang="cs-CZ" sz="2000" dirty="0" smtClean="0">
                <a:latin typeface="Arial" panose="020B0604020202020204" pitchFamily="34" charset="0"/>
                <a:cs typeface="Arial" panose="020B0604020202020204" pitchFamily="34" charset="0"/>
              </a:rPr>
              <a:t> Při posuzování jiných skupin (</a:t>
            </a:r>
            <a:r>
              <a:rPr lang="cs-CZ" sz="2000" dirty="0" err="1" smtClean="0">
                <a:latin typeface="Arial" panose="020B0604020202020204" pitchFamily="34" charset="0"/>
                <a:cs typeface="Arial" panose="020B0604020202020204" pitchFamily="34" charset="0"/>
              </a:rPr>
              <a:t>out-group</a:t>
            </a:r>
            <a:r>
              <a:rPr lang="cs-CZ" sz="2000" dirty="0" smtClean="0">
                <a:latin typeface="Arial" panose="020B0604020202020204" pitchFamily="34" charset="0"/>
                <a:cs typeface="Arial" panose="020B0604020202020204" pitchFamily="34" charset="0"/>
              </a:rPr>
              <a:t>), lidé vnímají tyto skupiny jako homogenní. Jednotliví členové nejsou posuzováni jako individua, ale jako část homogenního celku. </a:t>
            </a:r>
          </a:p>
          <a:p>
            <a:pPr lvl="8" algn="just">
              <a:buClr>
                <a:schemeClr val="accent2">
                  <a:lumMod val="50000"/>
                </a:schemeClr>
              </a:buClr>
              <a:buFont typeface="Wingdings" pitchFamily="2" charset="2"/>
              <a:buChar char="§"/>
            </a:pPr>
            <a:r>
              <a:rPr lang="cs-CZ" sz="2000" dirty="0" smtClean="0">
                <a:latin typeface="Arial" panose="020B0604020202020204" pitchFamily="34" charset="0"/>
                <a:cs typeface="Arial" panose="020B0604020202020204" pitchFamily="34" charset="0"/>
              </a:rPr>
              <a:t>Čím je skupina vzdálenější, nedosažitelnější, ojedinělá, tím jednodušší stereotypy jsou jí přisuzovány (například už pouze rasové, na základě viditelné odlišnosti).</a:t>
            </a:r>
          </a:p>
        </p:txBody>
      </p:sp>
      <p:pic>
        <p:nvPicPr>
          <p:cNvPr id="15364" name="Picture 4" descr="http://t1.gstatic.com/images?q=tbn:ANd9GcSWsioviQ8_RdkXJuUjrXrTij_uSqjEuSQDchpljyWqWkCq_fLo"/>
          <p:cNvPicPr>
            <a:picLocks noChangeAspect="1" noChangeArrowheads="1"/>
          </p:cNvPicPr>
          <p:nvPr/>
        </p:nvPicPr>
        <p:blipFill>
          <a:blip r:embed="rId2" cstate="print"/>
          <a:srcRect/>
          <a:stretch>
            <a:fillRect/>
          </a:stretch>
        </p:blipFill>
        <p:spPr bwMode="auto">
          <a:xfrm>
            <a:off x="179512" y="2996952"/>
            <a:ext cx="2232248" cy="3528392"/>
          </a:xfrm>
          <a:prstGeom prst="rect">
            <a:avLst/>
          </a:prstGeom>
          <a:noFill/>
        </p:spPr>
      </p:pic>
      <p:sp>
        <p:nvSpPr>
          <p:cNvPr id="7" name="Obdélník 6"/>
          <p:cNvSpPr/>
          <p:nvPr/>
        </p:nvSpPr>
        <p:spPr>
          <a:xfrm>
            <a:off x="0" y="-27384"/>
            <a:ext cx="9107488"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b="1" dirty="0" smtClean="0">
                <a:latin typeface="Arial" panose="020B0604020202020204" pitchFamily="34" charset="0"/>
                <a:cs typeface="Arial" panose="020B0604020202020204" pitchFamily="34" charset="0"/>
              </a:rPr>
              <a:t>Skupinový vliv na rozhodování</a:t>
            </a:r>
            <a:endParaRPr lang="cs-CZ" sz="2400" dirty="0">
              <a:latin typeface="Arial" panose="020B0604020202020204" pitchFamily="34" charset="0"/>
              <a:cs typeface="Arial" panose="020B0604020202020204" pitchFamily="34" charset="0"/>
            </a:endParaRPr>
          </a:p>
        </p:txBody>
      </p:sp>
      <p:sp>
        <p:nvSpPr>
          <p:cNvPr id="2" name="TextovéPole 1"/>
          <p:cNvSpPr txBox="1"/>
          <p:nvPr/>
        </p:nvSpPr>
        <p:spPr>
          <a:xfrm>
            <a:off x="36512" y="447055"/>
            <a:ext cx="9071992" cy="461665"/>
          </a:xfrm>
          <a:prstGeom prst="rect">
            <a:avLst/>
          </a:prstGeom>
          <a:solidFill>
            <a:schemeClr val="tx1">
              <a:lumMod val="85000"/>
            </a:schemeClr>
          </a:solidFill>
        </p:spPr>
        <p:txBody>
          <a:bodyPr wrap="square" rtlCol="0">
            <a:spAutoFit/>
          </a:bodyPr>
          <a:lstStyle/>
          <a:p>
            <a:r>
              <a:rPr lang="cs-CZ" sz="2400" dirty="0" smtClean="0">
                <a:solidFill>
                  <a:srgbClr val="FF0000"/>
                </a:solidFill>
              </a:rPr>
              <a:t>Posuzování osob jiné skupiny</a:t>
            </a:r>
            <a:endParaRPr lang="cs-CZ" sz="2400" dirty="0">
              <a:solidFill>
                <a:srgbClr val="FF0000"/>
              </a:solidFill>
            </a:endParaRPr>
          </a:p>
        </p:txBody>
      </p:sp>
      <p:sp>
        <p:nvSpPr>
          <p:cNvPr id="10" name="TextovéPole 9"/>
          <p:cNvSpPr txBox="1"/>
          <p:nvPr/>
        </p:nvSpPr>
        <p:spPr>
          <a:xfrm>
            <a:off x="2411760" y="3068960"/>
            <a:ext cx="6695728" cy="3416320"/>
          </a:xfrm>
          <a:prstGeom prst="rect">
            <a:avLst/>
          </a:prstGeom>
          <a:noFill/>
        </p:spPr>
        <p:txBody>
          <a:bodyPr wrap="square" rtlCol="0">
            <a:spAutoFit/>
          </a:bodyPr>
          <a:lstStyle/>
          <a:p>
            <a:pPr algn="just"/>
            <a:r>
              <a:rPr lang="cs-CZ" sz="2400" b="1" dirty="0" smtClean="0"/>
              <a:t>Kognitivní disonance</a:t>
            </a:r>
            <a:r>
              <a:rPr lang="cs-CZ" sz="2400" dirty="0" smtClean="0"/>
              <a:t>: tlak na kognici, aby byla v souladu s realitou a vnějším chováním (o kterém nemusí ani nikdo vědět)</a:t>
            </a:r>
          </a:p>
          <a:p>
            <a:pPr algn="just"/>
            <a:r>
              <a:rPr lang="cs-CZ" sz="2400" dirty="0" smtClean="0"/>
              <a:t>: snaha zachovat si konzistenci mezi jednotlivými kognicemi (názory) – např. přidáním nových kognicí, změnou stávajících, vyzobáváním informací, které jsou relevantní, opomíjením pravdivých, ale nehodících se informací, snížení významu objektů (názorů) apod. </a:t>
            </a:r>
            <a:endParaRPr lang="cs-CZ"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35496" y="980728"/>
            <a:ext cx="8507288" cy="360040"/>
          </a:xfrm>
        </p:spPr>
        <p:txBody>
          <a:bodyPr>
            <a:noAutofit/>
          </a:bodyPr>
          <a:lstStyle/>
          <a:p>
            <a:pPr>
              <a:buNone/>
            </a:pPr>
            <a:r>
              <a:rPr lang="cs-CZ" sz="2000" dirty="0" smtClean="0">
                <a:hlinkClick r:id="rId2"/>
              </a:rPr>
              <a:t>http://www.</a:t>
            </a:r>
            <a:r>
              <a:rPr lang="cs-CZ" sz="2000" dirty="0" err="1" smtClean="0">
                <a:hlinkClick r:id="rId2"/>
              </a:rPr>
              <a:t>youtube.com</a:t>
            </a:r>
            <a:r>
              <a:rPr lang="cs-CZ" sz="2000" dirty="0" smtClean="0">
                <a:hlinkClick r:id="rId2"/>
              </a:rPr>
              <a:t>/</a:t>
            </a:r>
            <a:r>
              <a:rPr lang="cs-CZ" sz="2000" dirty="0" err="1" smtClean="0">
                <a:hlinkClick r:id="rId2"/>
              </a:rPr>
              <a:t>watch</a:t>
            </a:r>
            <a:r>
              <a:rPr lang="cs-CZ" sz="2000" dirty="0" smtClean="0">
                <a:hlinkClick r:id="rId2"/>
              </a:rPr>
              <a:t>?v=korGK0yGIDo</a:t>
            </a:r>
            <a:endParaRPr lang="cs-CZ" sz="2000" dirty="0" smtClean="0"/>
          </a:p>
          <a:p>
            <a:endParaRPr lang="cs-CZ" sz="2000" dirty="0"/>
          </a:p>
        </p:txBody>
      </p:sp>
      <p:sp>
        <p:nvSpPr>
          <p:cNvPr id="4" name="Obdélník 3"/>
          <p:cNvSpPr/>
          <p:nvPr/>
        </p:nvSpPr>
        <p:spPr>
          <a:xfrm>
            <a:off x="0" y="523220"/>
            <a:ext cx="9144000" cy="47667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rgbClr val="FF0000"/>
                </a:solidFill>
              </a:rPr>
              <a:t>Kognitivní </a:t>
            </a:r>
            <a:r>
              <a:rPr lang="cs-CZ" sz="2800" dirty="0" smtClean="0">
                <a:solidFill>
                  <a:srgbClr val="FF0000"/>
                </a:solidFill>
              </a:rPr>
              <a:t>disonance a vliv na chování</a:t>
            </a:r>
            <a:endParaRPr lang="cs-CZ" sz="2800" dirty="0">
              <a:solidFill>
                <a:srgbClr val="FF0000"/>
              </a:solidFill>
            </a:endParaRPr>
          </a:p>
        </p:txBody>
      </p:sp>
      <p:sp>
        <p:nvSpPr>
          <p:cNvPr id="9" name="TextovéPole 8"/>
          <p:cNvSpPr txBox="1"/>
          <p:nvPr/>
        </p:nvSpPr>
        <p:spPr>
          <a:xfrm>
            <a:off x="35496" y="1268760"/>
            <a:ext cx="9001000" cy="2554545"/>
          </a:xfrm>
          <a:prstGeom prst="rect">
            <a:avLst/>
          </a:prstGeom>
          <a:noFill/>
        </p:spPr>
        <p:txBody>
          <a:bodyPr wrap="square" rtlCol="0">
            <a:spAutoFit/>
          </a:bodyPr>
          <a:lstStyle/>
          <a:p>
            <a:pPr algn="just"/>
            <a:r>
              <a:rPr lang="cs-CZ" sz="2000" b="1" dirty="0" smtClean="0">
                <a:solidFill>
                  <a:srgbClr val="FF0000"/>
                </a:solidFill>
                <a:latin typeface="Arial" panose="020B0604020202020204" pitchFamily="34" charset="0"/>
                <a:cs typeface="Arial" panose="020B0604020202020204" pitchFamily="34" charset="0"/>
              </a:rPr>
              <a:t>Implikace KD:</a:t>
            </a:r>
          </a:p>
          <a:p>
            <a:pPr algn="just">
              <a:buClr>
                <a:schemeClr val="accent2">
                  <a:lumMod val="50000"/>
                </a:schemeClr>
              </a:buClr>
              <a:buFont typeface="Wingdings" pitchFamily="2" charset="2"/>
              <a:buChar char="§"/>
            </a:pPr>
            <a:r>
              <a:rPr lang="cs-CZ" sz="2000" dirty="0" smtClean="0">
                <a:latin typeface="Arial" panose="020B0604020202020204" pitchFamily="34" charset="0"/>
                <a:cs typeface="Arial" panose="020B0604020202020204" pitchFamily="34" charset="0"/>
              </a:rPr>
              <a:t> Čím těší je získat členství v nějaké skupině, organizaci (těžké zkoušky, vstupní testy) tím více si člověk, který je přijat váží  svého členství ve skupině a skutečnosti, že byl přijat. Sami se přesvědčujeme o tom, že ten kdo nám ubližuje, za to stojí, respektive bolest, kterou podstupujeme, že stála za to.</a:t>
            </a:r>
          </a:p>
          <a:p>
            <a:pPr algn="just">
              <a:buClr>
                <a:schemeClr val="accent2">
                  <a:lumMod val="50000"/>
                </a:schemeClr>
              </a:buClr>
              <a:buFont typeface="Wingdings" pitchFamily="2" charset="2"/>
              <a:buChar char="§"/>
            </a:pPr>
            <a:r>
              <a:rPr lang="cs-CZ" sz="2000" dirty="0" smtClean="0">
                <a:latin typeface="Arial" panose="020B0604020202020204" pitchFamily="34" charset="0"/>
                <a:cs typeface="Arial" panose="020B0604020202020204" pitchFamily="34" charset="0"/>
              </a:rPr>
              <a:t> Lidé, kteří mají odlišné, protikladné názory, dokáží interpretovat stejné zprávy naprosto odlišně, každý vyzobává ty informace, které podporují jeho názor a přehlíží (zapomíná) to, co je s jeho názorem v protikladu</a:t>
            </a:r>
            <a:endParaRPr lang="cs-CZ" sz="2000" dirty="0">
              <a:latin typeface="Arial" panose="020B0604020202020204" pitchFamily="34" charset="0"/>
              <a:cs typeface="Arial" panose="020B0604020202020204" pitchFamily="34" charset="0"/>
            </a:endParaRPr>
          </a:p>
        </p:txBody>
      </p:sp>
      <p:sp>
        <p:nvSpPr>
          <p:cNvPr id="8" name="Obdélník 7"/>
          <p:cNvSpPr/>
          <p:nvPr/>
        </p:nvSpPr>
        <p:spPr>
          <a:xfrm>
            <a:off x="0" y="0"/>
            <a:ext cx="9144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Členství ve skupině</a:t>
            </a:r>
            <a:endParaRPr lang="cs-CZ" sz="2800" dirty="0"/>
          </a:p>
        </p:txBody>
      </p:sp>
      <p:sp>
        <p:nvSpPr>
          <p:cNvPr id="10" name="TextovéPole 9"/>
          <p:cNvSpPr txBox="1"/>
          <p:nvPr/>
        </p:nvSpPr>
        <p:spPr>
          <a:xfrm>
            <a:off x="107504" y="3807038"/>
            <a:ext cx="8856984" cy="2862322"/>
          </a:xfrm>
          <a:prstGeom prst="rect">
            <a:avLst/>
          </a:prstGeom>
          <a:noFill/>
        </p:spPr>
        <p:txBody>
          <a:bodyPr wrap="square" rtlCol="0">
            <a:spAutoFit/>
          </a:bodyPr>
          <a:lstStyle/>
          <a:p>
            <a:pPr marL="342900" indent="-342900" algn="just">
              <a:buFont typeface="Wingdings" panose="05000000000000000000" pitchFamily="2" charset="2"/>
              <a:buChar char="§"/>
            </a:pPr>
            <a:r>
              <a:rPr lang="cs-CZ" sz="2000" dirty="0" smtClean="0">
                <a:latin typeface="Arial" panose="020B0604020202020204" pitchFamily="34" charset="0"/>
                <a:cs typeface="Arial" panose="020B0604020202020204" pitchFamily="34" charset="0"/>
              </a:rPr>
              <a:t>když se lidé, kteří jsou o sobě přesvědčeni, že jsou morální a humánní, ocitnou v situaci, která je vede k ubližování druhým (válka), snižují výslednou disonanci tím, že své oběti znehodnocují a </a:t>
            </a:r>
            <a:r>
              <a:rPr lang="cs-CZ" sz="2000" dirty="0" err="1" smtClean="0">
                <a:latin typeface="Arial" panose="020B0604020202020204" pitchFamily="34" charset="0"/>
                <a:cs typeface="Arial" panose="020B0604020202020204" pitchFamily="34" charset="0"/>
              </a:rPr>
              <a:t>přiřkávají</a:t>
            </a:r>
            <a:r>
              <a:rPr lang="cs-CZ" sz="2000" dirty="0" smtClean="0">
                <a:latin typeface="Arial" panose="020B0604020202020204" pitchFamily="34" charset="0"/>
                <a:cs typeface="Arial" panose="020B0604020202020204" pitchFamily="34" charset="0"/>
              </a:rPr>
              <a:t> jim negativní vlastnosti (musel jsem ho zabít já, zabil by mě jinak on, jsou to parchanti, kteří vraždí můj národ apod.)</a:t>
            </a:r>
          </a:p>
          <a:p>
            <a:pPr marL="342900" indent="-342900" algn="just">
              <a:buFont typeface="Wingdings" panose="05000000000000000000" pitchFamily="2" charset="2"/>
              <a:buChar char="§"/>
            </a:pPr>
            <a:r>
              <a:rPr lang="cs-CZ" sz="2000" dirty="0" smtClean="0">
                <a:latin typeface="Arial" panose="020B0604020202020204" pitchFamily="34" charset="0"/>
                <a:cs typeface="Arial" panose="020B0604020202020204" pitchFamily="34" charset="0"/>
              </a:rPr>
              <a:t>když těžíme ze sociální nerovnosti ve společnosti (chudí, bohatí, černí, bílí) přesvědčujeme sami sebe, že ti druzí jsou neschopní, jsou se svým stylem života spokojeni, jsou líní, nejsou schopní pracovat, jsou zahálčiví apod.</a:t>
            </a:r>
            <a:endParaRPr lang="cs-CZ"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0"/>
            <a:ext cx="9144000"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skupiny a skupinové jevy</a:t>
            </a:r>
            <a:endParaRPr lang="cs-CZ" sz="2800" b="1" dirty="0">
              <a:solidFill>
                <a:schemeClr val="bg1"/>
              </a:solidFill>
            </a:endParaRPr>
          </a:p>
        </p:txBody>
      </p:sp>
      <p:sp>
        <p:nvSpPr>
          <p:cNvPr id="6" name="Obdélník 5"/>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Úvod</a:t>
            </a:r>
            <a:endParaRPr lang="cs-CZ" sz="2800" dirty="0"/>
          </a:p>
        </p:txBody>
      </p:sp>
      <p:sp>
        <p:nvSpPr>
          <p:cNvPr id="7" name="TextovéPole 6"/>
          <p:cNvSpPr txBox="1"/>
          <p:nvPr/>
        </p:nvSpPr>
        <p:spPr>
          <a:xfrm>
            <a:off x="35496" y="980728"/>
            <a:ext cx="8964488" cy="5509200"/>
          </a:xfrm>
          <a:prstGeom prst="rect">
            <a:avLst/>
          </a:prstGeom>
          <a:noFill/>
        </p:spPr>
        <p:txBody>
          <a:bodyPr wrap="square" rtlCol="0">
            <a:spAutoFit/>
          </a:bodyPr>
          <a:lstStyle/>
          <a:p>
            <a:pPr algn="just"/>
            <a:r>
              <a:rPr lang="cs-CZ" sz="2200" dirty="0" smtClean="0"/>
              <a:t>Sociální skupiny - prostředí, ve kterém žijeme od narození (rodina, třída, klub, kroužek, práce…). </a:t>
            </a:r>
            <a:endParaRPr lang="cs-CZ" sz="2200" b="1" dirty="0" smtClean="0"/>
          </a:p>
          <a:p>
            <a:pPr algn="just">
              <a:buClr>
                <a:schemeClr val="accent2">
                  <a:lumMod val="50000"/>
                </a:schemeClr>
              </a:buClr>
              <a:buFont typeface="Wingdings" pitchFamily="2" charset="2"/>
              <a:buChar char="§"/>
            </a:pPr>
            <a:r>
              <a:rPr lang="cs-CZ" sz="2200" b="1" dirty="0" smtClean="0"/>
              <a:t> Sociální</a:t>
            </a:r>
            <a:r>
              <a:rPr lang="cs-CZ" sz="2200" dirty="0" smtClean="0"/>
              <a:t> </a:t>
            </a:r>
            <a:r>
              <a:rPr lang="cs-CZ" sz="2200" b="1" dirty="0" smtClean="0"/>
              <a:t>skupina</a:t>
            </a:r>
            <a:r>
              <a:rPr lang="cs-CZ" sz="2200" dirty="0" smtClean="0"/>
              <a:t> = určitý počet osob, které </a:t>
            </a:r>
            <a:r>
              <a:rPr lang="cs-CZ" sz="2200" b="1" dirty="0" smtClean="0"/>
              <a:t>mají něco společného</a:t>
            </a:r>
            <a:r>
              <a:rPr lang="cs-CZ" sz="2200" dirty="0" smtClean="0"/>
              <a:t>, tvoří propojený celek, jsou pravidelně v interakci a vzájemně na sebe působí, mají mezi sebou afektivní vazby…</a:t>
            </a:r>
          </a:p>
          <a:p>
            <a:pPr lvl="5" algn="just">
              <a:buClr>
                <a:schemeClr val="accent2">
                  <a:lumMod val="50000"/>
                </a:schemeClr>
              </a:buClr>
              <a:buFont typeface="Wingdings" pitchFamily="2" charset="2"/>
              <a:buChar char="§"/>
            </a:pPr>
            <a:r>
              <a:rPr lang="cs-CZ" sz="2200" b="1" dirty="0" smtClean="0"/>
              <a:t> Seskupení</a:t>
            </a:r>
            <a:r>
              <a:rPr lang="cs-CZ" sz="2200" dirty="0" smtClean="0"/>
              <a:t> - </a:t>
            </a:r>
            <a:r>
              <a:rPr lang="cs-CZ" sz="2200" b="1" dirty="0" smtClean="0"/>
              <a:t>dočasná skupina </a:t>
            </a:r>
            <a:r>
              <a:rPr lang="cs-CZ" sz="2200" dirty="0" smtClean="0"/>
              <a:t>(agregát) = shluk /množina lidí, který vytváří dojem skupiny jen na základě kontextu a fyzické blízkosti (např. cestující tramvají, čekající na tramvaj, fronta, brigádníci na jahodách) – dělají stejnou činnost, jsou ve stejném okamžiku na jednom místě – situační spojení vs. </a:t>
            </a:r>
            <a:r>
              <a:rPr lang="cs-CZ" sz="2200" b="1" dirty="0" smtClean="0"/>
              <a:t>recidivní skupina </a:t>
            </a:r>
            <a:r>
              <a:rPr lang="cs-CZ" sz="2200" dirty="0" smtClean="0"/>
              <a:t>(opakovaná setkání)</a:t>
            </a:r>
          </a:p>
          <a:p>
            <a:pPr lvl="5" algn="just">
              <a:buClr>
                <a:schemeClr val="accent2">
                  <a:lumMod val="50000"/>
                </a:schemeClr>
              </a:buClr>
              <a:buFont typeface="Wingdings" pitchFamily="2" charset="2"/>
              <a:buChar char="§"/>
            </a:pPr>
            <a:r>
              <a:rPr lang="cs-CZ" sz="2200" dirty="0" smtClean="0"/>
              <a:t> </a:t>
            </a:r>
            <a:r>
              <a:rPr lang="cs-CZ" sz="2200" b="1" dirty="0" smtClean="0"/>
              <a:t>Sociální kategorie </a:t>
            </a:r>
            <a:r>
              <a:rPr lang="cs-CZ" sz="2200" dirty="0" smtClean="0"/>
              <a:t>= množina lidí, kteří mají stejný znak (pohlaví, věk, zaměstnání, mateřská, nezaměstnaní) = kognitivní spojení. Jedinec spojuje osoby způsobem, který mu připadá smysluplný (H. Tajfel)</a:t>
            </a:r>
            <a:endParaRPr lang="cs-CZ" sz="2200" dirty="0"/>
          </a:p>
        </p:txBody>
      </p:sp>
      <p:pic>
        <p:nvPicPr>
          <p:cNvPr id="2050" name="Picture 2" descr="http://www.klicnik.org/podzim.jpg"/>
          <p:cNvPicPr>
            <a:picLocks noChangeAspect="1" noChangeArrowheads="1"/>
          </p:cNvPicPr>
          <p:nvPr/>
        </p:nvPicPr>
        <p:blipFill>
          <a:blip r:embed="rId2" cstate="print"/>
          <a:srcRect/>
          <a:stretch>
            <a:fillRect/>
          </a:stretch>
        </p:blipFill>
        <p:spPr bwMode="auto">
          <a:xfrm>
            <a:off x="75072" y="2708921"/>
            <a:ext cx="2232248" cy="1440159"/>
          </a:xfrm>
          <a:prstGeom prst="rect">
            <a:avLst/>
          </a:prstGeom>
          <a:ln>
            <a:noFill/>
          </a:ln>
          <a:effectLst>
            <a:softEdge rad="112500"/>
          </a:effectLst>
        </p:spPr>
      </p:pic>
      <p:pic>
        <p:nvPicPr>
          <p:cNvPr id="2052" name="Picture 4" descr="http://t1.gstatic.com/images?q=tbn:ANd9GcTYMTWESiyqBeSqZq9wEZqkzf2ZjpbAQ8JfBJhMAHH5cLDiaW1e"/>
          <p:cNvPicPr>
            <a:picLocks noChangeAspect="1" noChangeArrowheads="1"/>
          </p:cNvPicPr>
          <p:nvPr/>
        </p:nvPicPr>
        <p:blipFill>
          <a:blip r:embed="rId3" cstate="print"/>
          <a:srcRect/>
          <a:stretch>
            <a:fillRect/>
          </a:stretch>
        </p:blipFill>
        <p:spPr bwMode="auto">
          <a:xfrm>
            <a:off x="136396" y="3988093"/>
            <a:ext cx="2160240" cy="1385123"/>
          </a:xfrm>
          <a:prstGeom prst="rect">
            <a:avLst/>
          </a:prstGeom>
          <a:ln>
            <a:noFill/>
          </a:ln>
          <a:effectLst>
            <a:softEdge rad="112500"/>
          </a:effectLst>
        </p:spPr>
      </p:pic>
      <p:pic>
        <p:nvPicPr>
          <p:cNvPr id="2054" name="Picture 6" descr="http://blog.denik.cz/blog/319/36451/kocarek15.jpg"/>
          <p:cNvPicPr>
            <a:picLocks noChangeAspect="1" noChangeArrowheads="1"/>
          </p:cNvPicPr>
          <p:nvPr/>
        </p:nvPicPr>
        <p:blipFill>
          <a:blip r:embed="rId4" cstate="print"/>
          <a:srcRect l="11150" t="28350" r="13028" b="8651"/>
          <a:stretch>
            <a:fillRect/>
          </a:stretch>
        </p:blipFill>
        <p:spPr bwMode="auto">
          <a:xfrm>
            <a:off x="107504" y="5229200"/>
            <a:ext cx="1080120" cy="1296144"/>
          </a:xfrm>
          <a:prstGeom prst="rect">
            <a:avLst/>
          </a:prstGeom>
          <a:ln>
            <a:noFill/>
          </a:ln>
          <a:effectLst>
            <a:softEdge rad="112500"/>
          </a:effectLst>
        </p:spPr>
      </p:pic>
      <p:pic>
        <p:nvPicPr>
          <p:cNvPr id="2056" name="Picture 8" descr="http://t1.gstatic.com/images?q=tbn:ANd9GcSCbSXqffLPkOch_HfI58pWW2Zq5rrhPQyqla3GcrvUMD812Ctaxg"/>
          <p:cNvPicPr>
            <a:picLocks noChangeAspect="1" noChangeArrowheads="1"/>
          </p:cNvPicPr>
          <p:nvPr/>
        </p:nvPicPr>
        <p:blipFill>
          <a:blip r:embed="rId5" cstate="print"/>
          <a:srcRect/>
          <a:stretch>
            <a:fillRect/>
          </a:stretch>
        </p:blipFill>
        <p:spPr bwMode="auto">
          <a:xfrm>
            <a:off x="1115616" y="5229200"/>
            <a:ext cx="1152128" cy="1296144"/>
          </a:xfrm>
          <a:prstGeom prst="rect">
            <a:avLst/>
          </a:prstGeom>
          <a:ln>
            <a:noFill/>
          </a:ln>
          <a:effectLst>
            <a:softEdge rad="112500"/>
          </a:effectLst>
        </p:spPr>
      </p:pic>
    </p:spTree>
    <p:extLst>
      <p:ext uri="{BB962C8B-B14F-4D97-AF65-F5344CB8AC3E}">
        <p14:creationId xmlns:p14="http://schemas.microsoft.com/office/powerpoint/2010/main" val="1275370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Kognitivní disonance</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496" y="476672"/>
            <a:ext cx="6768752" cy="523220"/>
          </a:xfrm>
          <a:prstGeom prst="rect">
            <a:avLst/>
          </a:prstGeom>
        </p:spPr>
        <p:txBody>
          <a:bodyPr wrap="square">
            <a:spAutoFit/>
          </a:bodyPr>
          <a:lstStyle/>
          <a:p>
            <a:r>
              <a:rPr lang="cs-CZ" sz="2800" dirty="0" smtClean="0">
                <a:solidFill>
                  <a:schemeClr val="bg1"/>
                </a:solidFill>
              </a:rPr>
              <a:t>Leon </a:t>
            </a:r>
            <a:r>
              <a:rPr lang="cs-CZ" sz="2800" dirty="0" err="1" smtClean="0">
                <a:solidFill>
                  <a:schemeClr val="bg1"/>
                </a:solidFill>
              </a:rPr>
              <a:t>Festinger</a:t>
            </a:r>
            <a:endParaRPr lang="cs-CZ" sz="2800" dirty="0"/>
          </a:p>
        </p:txBody>
      </p:sp>
      <p:sp>
        <p:nvSpPr>
          <p:cNvPr id="9" name="TextovéPole 8"/>
          <p:cNvSpPr txBox="1"/>
          <p:nvPr/>
        </p:nvSpPr>
        <p:spPr>
          <a:xfrm>
            <a:off x="35496" y="908720"/>
            <a:ext cx="8856984" cy="3785652"/>
          </a:xfrm>
          <a:prstGeom prst="rect">
            <a:avLst/>
          </a:prstGeom>
          <a:noFill/>
        </p:spPr>
        <p:txBody>
          <a:bodyPr wrap="square" rtlCol="0">
            <a:spAutoFit/>
          </a:bodyPr>
          <a:lstStyle/>
          <a:p>
            <a:pPr algn="just"/>
            <a:r>
              <a:rPr lang="cs-CZ" sz="2400" b="1" dirty="0" smtClean="0"/>
              <a:t>Implikace KD:</a:t>
            </a:r>
          </a:p>
          <a:p>
            <a:pPr algn="just">
              <a:buClr>
                <a:schemeClr val="accent2">
                  <a:lumMod val="50000"/>
                </a:schemeClr>
              </a:buClr>
              <a:buFont typeface="Wingdings" pitchFamily="2" charset="2"/>
              <a:buChar char="§"/>
            </a:pPr>
            <a:r>
              <a:rPr lang="cs-CZ" sz="2400" dirty="0" smtClean="0"/>
              <a:t> když se lidé, kteří jsou o sobě přesvědčeni, že jsou morální a humánní, ocitnou v situaci, která je vede k ubližování druhým (válka), snižují výslednou disonanci tím, že své oběti znehodnocují a </a:t>
            </a:r>
            <a:r>
              <a:rPr lang="cs-CZ" sz="2400" dirty="0" err="1" smtClean="0"/>
              <a:t>přiřkávají</a:t>
            </a:r>
            <a:r>
              <a:rPr lang="cs-CZ" sz="2400" dirty="0" smtClean="0"/>
              <a:t> jim negativní vlastnosti (musel jsem ho zabít já, zabil by mě jinak on, jsou to parchanti, kteří vraždí můj národ apod.)</a:t>
            </a:r>
          </a:p>
          <a:p>
            <a:pPr algn="just">
              <a:buClr>
                <a:schemeClr val="accent2">
                  <a:lumMod val="50000"/>
                </a:schemeClr>
              </a:buClr>
              <a:buFont typeface="Wingdings" pitchFamily="2" charset="2"/>
              <a:buChar char="§"/>
            </a:pPr>
            <a:r>
              <a:rPr lang="cs-CZ" sz="2400" dirty="0" smtClean="0"/>
              <a:t> když těžíme ze sociální nerovnosti ve společnosti (chudí, bohatí, černí, bílí) přesvědčujeme sami sebe, že ti druzí jsou neschopní, jsou se svým stylem života spokojeni, jsou líní, nejsou schopní pracovat, jsou zahálčiví apod.</a:t>
            </a:r>
            <a:endParaRPr lang="cs-CZ" sz="2400" dirty="0"/>
          </a:p>
        </p:txBody>
      </p:sp>
      <p:sp>
        <p:nvSpPr>
          <p:cNvPr id="10" name="TextovéPole 9"/>
          <p:cNvSpPr txBox="1"/>
          <p:nvPr/>
        </p:nvSpPr>
        <p:spPr>
          <a:xfrm>
            <a:off x="107504" y="4581128"/>
            <a:ext cx="8784976" cy="2308324"/>
          </a:xfrm>
          <a:prstGeom prst="rect">
            <a:avLst/>
          </a:prstGeom>
          <a:noFill/>
        </p:spPr>
        <p:txBody>
          <a:bodyPr wrap="square" rtlCol="0">
            <a:spAutoFit/>
          </a:bodyPr>
          <a:lstStyle/>
          <a:p>
            <a:pPr algn="just"/>
            <a:r>
              <a:rPr lang="cs-CZ" sz="2400" b="1" dirty="0" smtClean="0"/>
              <a:t>KD</a:t>
            </a:r>
            <a:r>
              <a:rPr lang="cs-CZ" sz="2400" dirty="0" smtClean="0"/>
              <a:t>: tlak na kognici, aby byla v souladu s realitou a vnějším chováním (o kterém nemusí ani nikdo vědět)</a:t>
            </a:r>
          </a:p>
          <a:p>
            <a:pPr algn="just"/>
            <a:r>
              <a:rPr lang="cs-CZ" sz="2400" dirty="0" smtClean="0"/>
              <a:t>: snaha zachovat si konzistenci mezi jednotlivými kognicemi (názory) – např. přidáním nových kognicí, změnou stávajících, vyzobáváním informací, které jsou relevantní, opomíjením pravdivých, ale nehodících se informací, snížení významu objektů (názorů) apod. </a:t>
            </a:r>
            <a:endParaRPr lang="cs-CZ"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0" y="980728"/>
            <a:ext cx="8964488" cy="5400600"/>
          </a:xfrm>
        </p:spPr>
        <p:txBody>
          <a:bodyPr>
            <a:noAutofit/>
          </a:bodyPr>
          <a:lstStyle/>
          <a:p>
            <a:pPr algn="just"/>
            <a:r>
              <a:rPr lang="cs-CZ" sz="2400" dirty="0" smtClean="0"/>
              <a:t>Stereotyp, se kterým je jedinec každodenně konfrontován, nebo je-li stereotyp již plně zakořeněn v dané kultuře - je-li kulturou přijat, </a:t>
            </a:r>
            <a:r>
              <a:rPr lang="cs-CZ" sz="2400" b="1" dirty="0" smtClean="0"/>
              <a:t>negativně ovlivňuje </a:t>
            </a:r>
            <a:r>
              <a:rPr lang="cs-CZ" sz="2400" b="1" dirty="0" err="1" smtClean="0"/>
              <a:t>sebeobraz</a:t>
            </a:r>
            <a:r>
              <a:rPr lang="cs-CZ" sz="2400" b="1" dirty="0" smtClean="0"/>
              <a:t> členů dané kultury</a:t>
            </a:r>
            <a:r>
              <a:rPr lang="cs-CZ" sz="2400" dirty="0" smtClean="0"/>
              <a:t>. Příkladem jsou pokusy s černochy a bělochy. O černoších je hluboce zakořeněn stereotyp, že mají nižší inteligenci než běloši. </a:t>
            </a:r>
          </a:p>
          <a:p>
            <a:pPr algn="just"/>
            <a:r>
              <a:rPr lang="cs-CZ" sz="2400" dirty="0" smtClean="0"/>
              <a:t>Tajfel (1995) poukazuje na experiment, kdy bylo prokázáno, že bylo-li měřeno IQ černochům, kteří byli upozorněni na to, že jejich výsledky budou následně porovnávány s výsledky bělochů, černoši vykazovali průměrně slabší výsledky, než když jim informace o následném porovnávání s bělochy poskytnuta nebyla. Jedním z důvodů je, že i </a:t>
            </a:r>
            <a:r>
              <a:rPr lang="cs-CZ" sz="2400" b="1" dirty="0" smtClean="0"/>
              <a:t>přisouzené stereotypy jsou součástí sociální a etnické identity jedince - jedinec si je zvnitřňuje</a:t>
            </a:r>
            <a:r>
              <a:rPr lang="cs-CZ" sz="2400" dirty="0" smtClean="0"/>
              <a:t>. To je možná také důvod, proč si členové majoritní společnosti uvědomují v konfrontaci s minoritou pouze několik málo negativních stereotypů, které vůči nim minorita uplatňuje. </a:t>
            </a:r>
          </a:p>
        </p:txBody>
      </p:sp>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Postoje</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Stereotypy</a:t>
            </a:r>
            <a:endParaRPr lang="cs-CZ"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0" y="980728"/>
            <a:ext cx="8964488" cy="5544616"/>
          </a:xfrm>
        </p:spPr>
        <p:txBody>
          <a:bodyPr>
            <a:noAutofit/>
          </a:bodyPr>
          <a:lstStyle/>
          <a:p>
            <a:pPr algn="just"/>
            <a:r>
              <a:rPr lang="cs-CZ" sz="2400" dirty="0" smtClean="0"/>
              <a:t>Členové majoritní společnosti mají </a:t>
            </a:r>
            <a:r>
              <a:rPr lang="cs-CZ" sz="2400" b="1" dirty="0" smtClean="0"/>
              <a:t>stabilní</a:t>
            </a:r>
            <a:r>
              <a:rPr lang="cs-CZ" sz="2400" dirty="0" smtClean="0"/>
              <a:t> a </a:t>
            </a:r>
            <a:r>
              <a:rPr lang="cs-CZ" sz="2400" b="1" dirty="0" smtClean="0"/>
              <a:t>pevný</a:t>
            </a:r>
            <a:r>
              <a:rPr lang="cs-CZ" sz="2400" dirty="0" smtClean="0"/>
              <a:t> </a:t>
            </a:r>
            <a:r>
              <a:rPr lang="cs-CZ" sz="2400" b="1" dirty="0" err="1" smtClean="0"/>
              <a:t>sebeobraz</a:t>
            </a:r>
            <a:r>
              <a:rPr lang="cs-CZ" sz="2400" dirty="0" smtClean="0"/>
              <a:t>, pevnější identitu, která je </a:t>
            </a:r>
            <a:r>
              <a:rPr lang="cs-CZ" sz="2400" b="1" dirty="0" smtClean="0"/>
              <a:t>vůči stereotypům rezistentnější</a:t>
            </a:r>
            <a:r>
              <a:rPr lang="cs-CZ" sz="2400" dirty="0" smtClean="0"/>
              <a:t>. </a:t>
            </a:r>
          </a:p>
          <a:p>
            <a:pPr algn="just"/>
            <a:r>
              <a:rPr lang="cs-CZ" sz="2400" dirty="0" smtClean="0"/>
              <a:t>Oproti tomu minorita si silně a intenzivně uvědomuje stereotypy, které vůči ní majorita používá, a snadněji těmto "útokům" podléhá.</a:t>
            </a:r>
          </a:p>
          <a:p>
            <a:pPr algn="just">
              <a:buNone/>
            </a:pPr>
            <a:r>
              <a:rPr lang="cs-CZ" sz="2400" b="1" dirty="0" smtClean="0"/>
              <a:t>         </a:t>
            </a:r>
            <a:r>
              <a:rPr lang="cs-CZ" sz="2400" b="1" dirty="0" err="1" smtClean="0"/>
              <a:t>Sebenaplňující</a:t>
            </a:r>
            <a:r>
              <a:rPr lang="cs-CZ" sz="2400" b="1" dirty="0" smtClean="0"/>
              <a:t> se proroctví (</a:t>
            </a:r>
            <a:r>
              <a:rPr lang="cs-CZ" sz="2400" b="1" dirty="0" err="1" smtClean="0"/>
              <a:t>self</a:t>
            </a:r>
            <a:r>
              <a:rPr lang="cs-CZ" sz="2400" b="1" dirty="0" smtClean="0"/>
              <a:t>-</a:t>
            </a:r>
            <a:r>
              <a:rPr lang="cs-CZ" sz="2400" b="1" dirty="0" err="1" smtClean="0"/>
              <a:t>efficient</a:t>
            </a:r>
            <a:r>
              <a:rPr lang="cs-CZ" sz="2400" b="1" dirty="0" smtClean="0"/>
              <a:t> </a:t>
            </a:r>
            <a:r>
              <a:rPr lang="cs-CZ" sz="2400" b="1" dirty="0" err="1" smtClean="0"/>
              <a:t>prophecy</a:t>
            </a:r>
            <a:r>
              <a:rPr lang="cs-CZ" sz="2400" b="1" dirty="0" smtClean="0"/>
              <a:t>)</a:t>
            </a:r>
          </a:p>
          <a:p>
            <a:pPr algn="just">
              <a:buFontTx/>
              <a:buChar char="-"/>
            </a:pPr>
            <a:r>
              <a:rPr lang="cs-CZ" sz="2400" dirty="0" smtClean="0"/>
              <a:t>Při pohovorech s „černými“ jsou „bílí“ konzultanti méně přátelští</a:t>
            </a:r>
            <a:r>
              <a:rPr lang="cs-CZ" sz="2400" b="1" dirty="0" smtClean="0"/>
              <a:t>, </a:t>
            </a:r>
            <a:r>
              <a:rPr lang="cs-CZ" sz="2400" dirty="0" smtClean="0"/>
              <a:t>hodnocení těchto lidí je tvrdší a tito lidé mají i horší přijímací výkon</a:t>
            </a:r>
          </a:p>
          <a:p>
            <a:pPr algn="just">
              <a:buFontTx/>
              <a:buChar char="-"/>
            </a:pPr>
            <a:r>
              <a:rPr lang="cs-CZ" sz="2400" dirty="0" smtClean="0"/>
              <a:t>Předpojatí lidé evokují v druhých stereotypní chování, které v druhých podporuje chování v souladu s pravdivostí předsudku</a:t>
            </a:r>
          </a:p>
          <a:p>
            <a:pPr algn="just">
              <a:buFontTx/>
              <a:buChar char="-"/>
            </a:pPr>
            <a:r>
              <a:rPr lang="cs-CZ" sz="2400" dirty="0" smtClean="0"/>
              <a:t>Pouhá hrozba o porovnávání našeho výkonu zvyšuje úzkost a chybovost (př. matematika)</a:t>
            </a:r>
          </a:p>
          <a:p>
            <a:pPr algn="just">
              <a:buFontTx/>
              <a:buChar char="-"/>
            </a:pPr>
            <a:r>
              <a:rPr lang="cs-CZ" sz="2400" dirty="0" smtClean="0"/>
              <a:t>Informace o inteligenčním testu a porovnání snižuje výkon černochů, informace o hledání řešení bez vlivu intelektu snížení nevyvolává, uvedení rasy ve formuláři snižuje výkon</a:t>
            </a:r>
          </a:p>
          <a:p>
            <a:pPr algn="just">
              <a:buNone/>
            </a:pPr>
            <a:endParaRPr lang="cs-CZ" sz="2400" dirty="0" smtClean="0"/>
          </a:p>
        </p:txBody>
      </p:sp>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Postoje</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Stereotypy a </a:t>
            </a:r>
            <a:r>
              <a:rPr lang="cs-CZ" sz="2800" b="1" dirty="0" err="1" smtClean="0"/>
              <a:t>sebenaplňující</a:t>
            </a:r>
            <a:r>
              <a:rPr lang="cs-CZ" sz="2800" b="1" dirty="0" smtClean="0"/>
              <a:t> se proroctví</a:t>
            </a:r>
            <a:endParaRPr lang="cs-CZ" sz="2800" dirty="0"/>
          </a:p>
        </p:txBody>
      </p:sp>
      <p:sp>
        <p:nvSpPr>
          <p:cNvPr id="6" name="Šipka doprava 5"/>
          <p:cNvSpPr/>
          <p:nvPr/>
        </p:nvSpPr>
        <p:spPr>
          <a:xfrm>
            <a:off x="72008" y="2636912"/>
            <a:ext cx="53955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0" y="980728"/>
            <a:ext cx="8964488" cy="5544616"/>
          </a:xfrm>
        </p:spPr>
        <p:txBody>
          <a:bodyPr>
            <a:noAutofit/>
          </a:bodyPr>
          <a:lstStyle/>
          <a:p>
            <a:pPr algn="just">
              <a:buClr>
                <a:schemeClr val="accent2">
                  <a:lumMod val="50000"/>
                </a:schemeClr>
              </a:buClr>
              <a:buFont typeface="Wingdings" pitchFamily="2" charset="2"/>
              <a:buChar char="§"/>
            </a:pPr>
            <a:r>
              <a:rPr lang="cs-CZ" sz="2400" b="1" dirty="0" err="1" smtClean="0"/>
              <a:t>Deindividuace</a:t>
            </a:r>
            <a:endParaRPr lang="cs-CZ" sz="2400" b="1" dirty="0" smtClean="0"/>
          </a:p>
          <a:p>
            <a:pPr lvl="4" algn="just">
              <a:buClr>
                <a:schemeClr val="accent2">
                  <a:lumMod val="50000"/>
                </a:schemeClr>
              </a:buClr>
              <a:buFontTx/>
              <a:buChar char="-"/>
            </a:pPr>
            <a:r>
              <a:rPr lang="cs-CZ" sz="2400" dirty="0" smtClean="0"/>
              <a:t>člověk, jako součást nějaké skupiny, špatně identifikovatelný v davu prožívá pocit relativní anonymity (není identifikovatelný jako jedinec)</a:t>
            </a:r>
          </a:p>
          <a:p>
            <a:pPr lvl="4" algn="just">
              <a:buClr>
                <a:schemeClr val="accent2">
                  <a:lumMod val="50000"/>
                </a:schemeClr>
              </a:buClr>
              <a:buFontTx/>
              <a:buChar char="-"/>
            </a:pPr>
            <a:r>
              <a:rPr lang="cs-CZ" sz="2400" dirty="0" smtClean="0"/>
              <a:t>dochází k osvobození od sociální kontroly a odtlumení sociálně nežádoucího chování</a:t>
            </a:r>
          </a:p>
          <a:p>
            <a:pPr algn="just">
              <a:buClr>
                <a:schemeClr val="accent2">
                  <a:lumMod val="50000"/>
                </a:schemeClr>
              </a:buClr>
              <a:buFontTx/>
              <a:buChar char="-"/>
            </a:pPr>
            <a:r>
              <a:rPr lang="cs-CZ" sz="2400" b="1" dirty="0" err="1" smtClean="0"/>
              <a:t>Zimbardo</a:t>
            </a:r>
            <a:r>
              <a:rPr lang="cs-CZ" sz="2400" dirty="0" smtClean="0"/>
              <a:t> (1970) experiment – VŠ studentky v převlečení zahalujícím jejich identitu trestaly elektrickým proudem jiné ženy déle, než kontrolní skupina, ve které ženy měly svoje šaty a navíc jmenovky.</a:t>
            </a:r>
          </a:p>
          <a:p>
            <a:pPr algn="just">
              <a:buClr>
                <a:schemeClr val="accent2">
                  <a:lumMod val="50000"/>
                </a:schemeClr>
              </a:buClr>
              <a:buFontTx/>
              <a:buChar char="-"/>
            </a:pPr>
            <a:r>
              <a:rPr lang="cs-CZ" sz="2400" dirty="0" smtClean="0"/>
              <a:t>Člověk jako člen uskupení je přesvědčen, že jeho chování nebude možné identifikovat – beztrestnost zvyšuje agresi</a:t>
            </a:r>
          </a:p>
          <a:p>
            <a:pPr lvl="4" algn="just">
              <a:buClr>
                <a:schemeClr val="accent2">
                  <a:lumMod val="50000"/>
                </a:schemeClr>
              </a:buClr>
              <a:buFontTx/>
              <a:buChar char="-"/>
            </a:pPr>
            <a:r>
              <a:rPr lang="cs-CZ" sz="2400" dirty="0" err="1" smtClean="0"/>
              <a:t>Freud</a:t>
            </a:r>
            <a:r>
              <a:rPr lang="cs-CZ" sz="2400" dirty="0" smtClean="0"/>
              <a:t> regrese v davu</a:t>
            </a:r>
          </a:p>
          <a:p>
            <a:pPr lvl="4" algn="just">
              <a:buClr>
                <a:schemeClr val="accent2">
                  <a:lumMod val="50000"/>
                </a:schemeClr>
              </a:buClr>
              <a:buFontTx/>
              <a:buChar char="-"/>
            </a:pPr>
            <a:r>
              <a:rPr lang="cs-CZ" sz="2400" dirty="0" smtClean="0"/>
              <a:t>sociální identita – sledujeme normy skupiny</a:t>
            </a:r>
          </a:p>
        </p:txBody>
      </p:sp>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Agrese</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Příčiny agresivního chování</a:t>
            </a:r>
            <a:endParaRPr lang="cs-CZ" sz="2800" dirty="0"/>
          </a:p>
        </p:txBody>
      </p:sp>
      <p:sp>
        <p:nvSpPr>
          <p:cNvPr id="40962" name="AutoShape 2" descr="data:image/jpg;base64,/9j/4AAQSkZJRgABAQAAAQABAAD/2wCEAAkGBhQSERUUEhQVFRQVFRoXGBcXFxgUGBgXFxgVFBUVFxUXHCYeFxkjGRcUHy8gJCcpLCwsFR4xNTAqNSYrLCkBCQoKBQUFDQUFDSkYEhgpKSkpKSkpKSkpKSkpKSkpKSkpKSkpKSkpKSkpKSkpKSkpKSkpKSkpKSkpKSkpKSkpKf/AABEIALgBEQMBIgACEQEDEQH/xAAcAAAABwEBAAAAAAAAAAAAAAAAAQIDBAUGBwj/xABAEAABAwEFBgMFBQcEAgMAAAABAAIRAwQFEiExBkFRYXHwE4GRIjKhsdEHQlLB4RQVI2JykvEzgqLSsvIWNET/xAAUAQEAAAAAAAAAAAAAAAAAAAAA/8QAFBEBAAAAAAAAAAAAAAAAAAAAAP/aAAwDAQACEQMRAD8A5j4KVSoyc1MdSySqNDMIGGWdSqNmUoWcQnW0UDDKKep0+SkMpJ6nRQIpMUujTSmUVJpUkBMYnG0wnW0042mgZbRTraadFNGGoEgJYalBqACAg1LCJCUC47+H5KRY6zacumambW5ZNkZvJ45kBFYLMahga/LmrGz7K1HVBjGFp36n0QVVWd5Bnz+KvNnbvDwXOGQOqm0djyWwZB46zzg6K7uG6vDEEaT0nigTR2epkhwaB5aquv24C6S3Lf6LYNCaqsncg5XWsTqZhzefIjjKTC6XUsTSCCJ8lz7be22axD3pfvptMnqeCCMBmnBlmcuuXxXLr42/r1HEUXeEzl7x6u19IVG6+KpPtPJ6mSg7LUt9Ma1GD/cE0b2oEx4tOf6hzXGXW06yZRft7uKDtDLQx3uua7oQfKAlNdkuL0ryLTIJB5ZLRXVt1VZk8+I08dR0P5IOiPco7yo9hvqnWaMBEke6dd/qlufmgbeE08ZJbnJmq5Axi5IJCCCgFLJP2alDh3qnAzJPUWZoB4KcbSTsSnWU0CadJP0bMSYAk8AlOqsptxVHCB92QHO9dBmMz5KntO1NQyKcMb/KBPm/U5znl8EGpZdcR4j6dPfDnS7+wZ8VIpWayj3rUJJ+6yc/NwjzhYGm8kyTJ1JJS5M6Dr17hB0AUrKdLVEfip5eoen23I5wJpOZVH8h9rf910T5Ern1AP0BJWluWrVa4FuUc/kPNBPfTIMEQRqDkZ5g6IEZrW2KyttjMFXKoB7NQa9DxHL0hZ687tfQqFjxmNDucNxHL6IIjBmMk9XpNyIykZjWEKdnOHFHTlxcnb8pxUa6IFSmypG6XtBMf7g71QRDl3u5JGIJ1kFoGvMag/RIfS5zHeiC42XrxUIA9oiR5ayt/Ys2idfzXMLlrYazSTC6LYbflpluKCyOuWifATVIb0bq4CB1BJa5ItB9k5xkg5x9qf2kOscUbPHiubJec8Aktho3u57lwS8LyfVOJ7i5x1JMk9Suhfavsw9tU2jGHNIgjQjWPJcvcUB4kCU3iQxIDeUWJFiSJQLLkYemsSBQTrLby0yDBBnUhdC2dv0VmYXmHgZT94ax/UB6jouYMcp133k6k4Fp4Hhofmg6o5M1FGuu8hWphwy3OEzBHYTtaogblBI8RBAwyh0T9OjHBHTZ8k61qA/ATpp4WPe4gNYJJ65NHUn5Iw1Q9sLVgsTGNMGpVc53RjQ1o9XPQZe03i57yTx46Sia+O+CrqL1Jxnyn9UFrQPFT7OAYzVTTdPFS6NQg8OKC6pNhTbPaiCquhaZUiTkg3Wzd7YXCdFsL7uoWqjl77faYeJ/D0Pzgrld02jCc107Z28fZAJ5IM7dlhmKrs2td5SACJ+CjbVW9taoHNyhoaOgz06k+S2P7tp0vGL4FN+meWcnTSQTkeC585pcZiUEIAgyE6KeIYsQbx4zyAzPkEqvZy0xqjsNmNSo1ggFxgE7kBWqiyRgxQRniiZzE5cdY571sdmpfTac5GRlVR2fNMgODnTrAI9OKuLDaCx7WtbDIgiI3DMoNJSEBMVSS5SKbZCW1iBymICi2+pkpTsgqu31Sg5b9q12VqzWeEC4gnEOUblxi12R9NxbUaWu3giCvT14VJauOfaHZfEIdoWj4IOeEJJSyEkoEpMpaQUBIIkCgEpQKSCiQajZC8oqlhOT8o/mEweXBa5zlze56uGo08HD5hdFLtUDcIIQggnliUGoBOMagW1ioNvp8GhwDnz/AMXDzzPotEAqbbqiXWQH8NQHX8Qc354fVBibLClgKBZnKxZn80DlOt331U2gZ76KGyn3qrSxUEDzMhDTnx1+CtGWlrGzUIGXr5eqiso4dyqrfbGhxLhiPSYHRBZ1dpS3/TpF2+QHQOqvtmduXve1pbhMgZb57Cyd27WVKRllMvEEFoho0OZcWnTXTcpFytc0td97ImNx5HvRB1ay3k+uLVTdUaSx0tYdYbAd01TtmuiWglpxfh3Ruc745LPXBZWvtT7VSq1Gl7HGrZxliec3VGmPaGrjTOhzBI9lbKjeUsDmsBkw4Z66iSMxlmOOaCJbLjqYsRpUs9Gh0HoQDB/VHTunwQ15DASRo3QTxmfNWdntVGqXGniDwDMgumBunXjCzjKtR9WHvLg12e8GD+iCxfXc6oMLjEndMxnmrttOQD6qLZrLOcTwVzQaI0hAdNPsagGhKQM2h8BUd5WzJXVrHsrP3mBBnvVBS3jaiWezv3rn20o9gl+nzWnvq3mm3LMZrmu1l9OqjDMAcEGRfqUg00+Gwmi8ygaKIqRWEid6ZwoEGOCblLckIAghKCCTdrMVVg4vaPiF0jesHsxZi+0MI0b7R5Rp8SFvECYQQ80EFkG5b06wHgUjEltqFA+CVHveyeNZqtOMywx/UPab8QFIp1OafovQcou2wF51hoymC4knRrW7zGeoA46TfWC6WuyFVpjVpaWOB5tOnUEq3tl2No1hhADX1cYEaY4Dh5EHyICqL6r/AMWaTCA0+0+SZMEERoN3E6abwO03Y5p0nmrO7mce/wBFNs7WGkw4sWJgOnECfQ5eSakDIIJ4oA8EKl0NcDAA6KCbWQe+ScZePNAn9wAaCTunRS6tnbSboMvmU9ZbaClXhZjUYcORIynSeaCPdl4ik4PJwQZBmIPHlouh3dbqZZ4tIiatNxLW6Cow4sQG6czC49U2fr2mo1mLDnDWzlPEuGfTL5rqd2XF+ytFJjy8AA49MRfEuAEwJkRy4oJNivQsaMNMjDvAMyZzJHnqptnsQeQYmc5OvFS7tsTgCTvy35jp3qrKlZo1QOWGz5KaKaaoQJTxegNE4pGJN2irCBFpdI5LOXqQZVrarXAKx15XyHOIGo1QZ+/vZBjj1XML/o4avX/K6HtBaYZM65eoXOr7r4ndEECoBKgYpKkPbKW9oAyy+aBp9SUmoUjFmiKBBSCEHZoBAEAECtNsbdGN/iuHss92d7+Plr1IQWmzd0eDTlw9t+Z5Ae635k9VaiU/UTRPMoESeaJJz4lBBaTojY5Ry/RKY5BNY5PNfmoQqJdKqgO/LOX0iWDE9mYb+IfeaODiMxzaFSWK1U61My5jmky7Msd5sG/oYWibVWL2ruoUq4qMybVBJA0DwRijriB6koLOtZW0WOLHu8PI+24EDhggA5zB/NRhbCT2VQPoucIJcQN0yMlJoVcPkgvRVlEWKJZ7VJU7HvQTLECIVj+8A0SY81SttgaExWt+LXRBLr386pLbOwvdMYhGeceySQF1HZ20Oo0KZthqOqukg1MJIGRgQ48szmVxujdVS0VA1hgkroNnuo2ZjaTpLw1peSZlxAPpEDyCDdnaWnGRzjqk0L/bUJzhZWyUJhW1GkGajI+uqDQU7WTEaHep1GtJVbQrNLRBjknhXDTPFBalybedUTakgIqmiDOXs9w92FhL+tHhnEcs9d/f1W6vl+RWC2hqtwlp9qeKDC7Q7SYoa3cstVqkmSp98WaCXBVQqIJFOqQHAZFwiTwnMTukZKNXYMs5O/hyHNE96IGUADUSWUSCOQiCceEghAdJskAZkmAun2GyCjSZTH3W583HMn1WN2OsWOvjOlMYvPQfXyW2qu+SBBKaJSnPTRdmgPF3KCZlEgnNfoltcmBUGWSNhQSgc0sVEweiat9ubRY55aTG4ak7hMZdfzQS7dedOhTFSo4kF+AhjcZaYxDHmA2Rpxz4FUd73tTtFJjqeKA9w9puHOGkjUg7vVZK2Xq6pUdUgNxZECYIyygkyMhqdys7PedM0qdNrcGAHFJnE9ziS6Y0jCI1GEa6kJtkpJNroRon6Dk7UzyQUza5Cm0L1EQVFttCNNFBhBfutAO9SaJYMys2xx4q8sezVpeJMMGsvOcf0iT6wg0d2Xg2mQ5sQFsbdeQqOa8QfYaDzImNOULFWDZSmz/Uc6oeHut/tBk+Z8le04ER6fQdAgv7utGanNrg6kn8uiztnrFuY4px1tl28A7tUGroWlkiM0d7WvCBmIOXy0WU/aIkgkHvJMvtrnOBJJI0/wAIOjXe72BGal1KmSzl3XxLBukKypWguaEGd2vtJpUyTm0mJ58Fyi9L7Gcea7Ftfdb69jqsp++RibOhc0yBynTzXmm316gc5jwWuBgtIIII1BG4oLK9Le0s19pUGJBIKBRKW0pmU4woHcSSSiYlEoEEpIElKcnLK2XBBrtkLLgpPdGZdHk0T8yreo/NV9wtiif6z8gpbzzQAvTQekvdzTc80AxoJjGggs3HRG1ybc5BpJMDMnQdeSCRjVNtLe7qcMa0GRJxCRnpA3n4Cd50uq1enZ2zVc0v/DqG9Y1PwCxtpvTxHuBcSCS5rtYJ1HQ5nr1QVlSti1aB0y+CZNSNOqk12AcDzxD/AMRmoTiUF9dt4yOY1+qtBVkLIUKxaZ7haCjXQTK2cqqe3OFY06slOOsUuG4ak8ABJJ6AE+SCw2Uuef4zxofYB4j70cBoOc8Fq21FX3ZbGVKbHU/cgADSIywkbnDT/Klh6CQ56I1ITfjJLnoJTa3ApTKh3qIHpxlVBYsz1Sw3D19VEZX9U7TrA70EttpgalXez17DME5hZatXAGSj2a3YHyNN/NB042pruX5hU183JZapJq2ejUduL6bXH+4iVn6m0ILBkZGomCI+ajDah8gkaHju4IJFfYOwP96y0mifu4mf+LgqD7Qfs+sNGwVK1np+HVpYXZPe4OaXBrgQ4ncZnLRaW1bRMLZac/wkb+EKktN5ePTqUqohlRhYSN0iA6N+4+SDiQCdA4JVssjqVRzHe80kHnzHI6+abCBxAhEBGqS6rwQAtUq7KcvCg+IUplQzkUG+u6mWsdkYxTMco18kdV6zNyXzWpO9lxjgcx6cFoLS8YjAgbvNATnpE5psvQa5AnEjTOMIILyg2gRNW10KXKXVHdAKbSCfNIq39YKYIZaK7nHIvbZh8PEqtgfHjwXPXvSUGjtLbHWcZtVpadxqWdhaOvh1yQOjSq68bkdSGNrmVqWKPEpkls7g5rgH0zycBO6VWSn7LbiycgQ4FpHEHcgZJRBKLJzjJIlAFYXdXJIYd5y3Zndmq6UoOgoNSyyua/CQQQYIIgjqDotjTu11Kz1K2DFhZJGEOGEloqEtIIIDC4mRpKoNm9pWvpinWDahZpiEnDxnUEZCRG7muw3HeFAWdtT7sEFsYt0EHiCJQcnNBtlLa9MxZK7wxzZkUKxbiaRMk03AGJzAaQZwAuuhVTG0lzto3TaW0nh9P9tpuZhDyWUP4opsq4mgNhxAnOSAN6ptnrYTSDSZLcgeLdB57vRBoPEROqKMKybq1UEw1kptoA3qqdaCiuwiqXB5iCBrG+PogvRaQlisplHZ2m4FjnGA2RmOHFZcWjBULZyBgILd9RAGe++ChMrym615Bnl380E9wTLim6d4gtxTru3/ABSfE38e/qgdJzRFyacTPfe9DNBmNtLB7TawGRGF3USWn0keSyq3W014sZRLH5ueMm/EO5QRKwbnyUBOciS6dIkwBmpDabWnQ1HcBk31GZ8kDFKg5xhoJPJWdkuYA/xatOl/U4E/2tkp1l0Wuo32abgzgBgGnx804NhbZE+EP72/VBbXfdtjOtqJP8tGofmFLvizsbhdSeXtLcyWOZDhug6yIM9VV0dgrW2C6GzGjxOfRaa6NhqjmkVrUA3WJL4PNsgD1QZkvSmPW1b9nlA//qJ6M/VQr7+zx1Ki6rQqithElmHCcO/DnmRwQZLxEFV/to4hBBVyilBGQgI5oYEEe9AbctEKjd437uBRJU5HqD8CEDRQJQKJBJsFrdSqNez3mmRvHMEHUESCOa7HcGC00cVAQHCXNacJ354DkRrod25cTW1+zO8XC0Ck12F7vapGcvEGZpnk9oPm0cUHZrBc1KpY61ndkKwLH7y3ECGvPR2E5cF59s1ofZK72VBBY8se3g5pLT8ZXo2hm5toDYxezVZwOh8lxf7ZrnFK8nVW+5aGCoD/ADABj/ORP+5BKp2gOAIzBAI6ET8kC9MXNWs5oUzUrBjsABBHAROQU3BZSP8A7TfOR8wghvcqm3FrZ3SOeq0t3VbEKj21quNoEtLTl/lZm/rzs7nO8HERMAOESOPJA3clWo5tQis5sDTEc9cs1c7K3/ZG0iy1MJcD74zy5c1k7PoSMhoc1Lo2Jo80HQzfd3MAJILSPZzzWSdtTQD3fw3FpeYz0bOWu/6qpbdwmdyj1brzyKC8vG9Wktw+7qOXJWljtEtz4rMWSx5idBuV5RqZBBZvdzUS9b1FFmIkydBxKYvG8m0W4jmT7rZ15ng35rG222PqvLnmSfhyA3BAm12t1R5c8yT2B0RUaBdyAzJOgCl3ZcdSsfYaSBqQCfLmeS2Ny7ItADq4yHu0ue51QjU8t3zDO3TcT6+TZZS3uIzcfz6aDetbYrop0B/DYJ/Ec3R1+itHtDcgNNAMo09AoVpq4j7WY4D3fM6u71QE+2bgC93I5eZTdSu/7x13CQB56k9ICU6sAIGXff6Jprx3/jvhvQNVbS7STHX6d9Uu7rcWuj7pyjvvom67B33pl0URtcg9jvvVBtrutEy3U/Xcp9mt2E55EZHmOKyFjtpaZGTh8RwWuo0/EaHERlvy8kFT/wDHqH4B6BBPfsZ/EfVqCDiSJBxRQgUUIQRoCBS2CZHEfmEhGTHogQ5JCMlAIBCdstodTe17CWua4Oa4ahzSCCOYITaCD0hshtWy12dtdoGL3a1Mfddliy4H3hyPIrO/bPdAfYxWbmKVQOB/lqQxw/u8M+S5z9n+1ZsNqa4n+DUhlUfyz745tkn1G9dnv67PHs9WzEjDXZDHagP96m6eGINnkg4zdzh4LP6frKW8qruesWudTdkeB3EZOHfBWdVqCNXYDqAVXWiygDLVWNQKPVbkUEajApkyMzorCzukAqupvkEQNR3CsaWkIHg5LYE2xyeYgXSpp6vXbSaXO10a3eTG/gB+YTRBMgOLSd41HQ7uqoqllLKuCSW+8J4H9UF3Yrwsbpda21H1Dzho6QU7Sv8Au+n7llnm7P5lZas6SiszBMu0Gf0QdCse29EFrG0ywHICA0Z+eSuKtsJkAAfn+fei5M7FIdEZ5LothrGpSY4bwPhx7HUIHK1d2/sd9hR6r5GnZ7/9lObT773/ABTdZogx33/kIK+o09fh315a7kw50d9x3opT3ajXv/H6qJa60CchG+dPj3yQF4/r339UzXrtYJecPDieg76KmtV9wYpCT+I/GBuUDwH1DidJ5nvr6ILattYW5UWxuxOzP0Cr6982isYdVeQcoBIHoDn5qZZLlD2ED3hn1jUfP0HFP2a6YLTGuR5Hd+Y6jkUFf+6avD/k3/sgrf8AdL/x/wDI/REgy3ho/CQQQGWJBagggMNSqjNOgQQQNGmhgQQQKFNGKaJBAbWLtf2bbRi1WUWd7v49EQJ+9TEYHA8Rk09Ad6CCDne3dgNnvKsWiJeKo3f6gFSOmJzh5FPY8TQRoRKCCBioD3CiVpz+iCCBmjY/Yc4HQjJTKLTGm5BBA6wcgpDRyCCCB1reQVdfUAgjIwR5TKCCCic3zVpddyOfrprCCCC8rXQMMHWMk/svOFzCSMJ77+aCCC5LwMt/fw7y0TNV26Oz+feaCCCtvO8GUxrmdANfQd9FnK1CpWMvkN3D6fLzHFBBBNsl0gGABPfw/wCwTtoseEx33lPUEb0EECrC4se0gacPT6R/sPFaM2VpMtiH+UHKCBuGnkRyaiQQIxP4fAfVBBBB/9k="/>
          <p:cNvSpPr>
            <a:spLocks noChangeAspect="1" noChangeArrowheads="1"/>
          </p:cNvSpPr>
          <p:nvPr/>
        </p:nvSpPr>
        <p:spPr bwMode="auto">
          <a:xfrm>
            <a:off x="77788" y="-838200"/>
            <a:ext cx="2600325" cy="17526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1990" name="Picture 6" descr="http://t2.gstatic.com/images?q=tbn:ANd9GcSzam5dm1_Zy62h1v4elzr-NCJSNYbZ2iG3ioFiNzbenEC4qQ1C"/>
          <p:cNvPicPr>
            <a:picLocks noChangeAspect="1" noChangeArrowheads="1"/>
          </p:cNvPicPr>
          <p:nvPr/>
        </p:nvPicPr>
        <p:blipFill>
          <a:blip r:embed="rId2" cstate="print"/>
          <a:srcRect b="25960"/>
          <a:stretch>
            <a:fillRect/>
          </a:stretch>
        </p:blipFill>
        <p:spPr bwMode="auto">
          <a:xfrm>
            <a:off x="7308304" y="85973"/>
            <a:ext cx="1584176" cy="1006605"/>
          </a:xfrm>
          <a:prstGeom prst="rect">
            <a:avLst/>
          </a:prstGeom>
          <a:noFill/>
        </p:spPr>
      </p:pic>
      <p:pic>
        <p:nvPicPr>
          <p:cNvPr id="41992" name="Picture 8" descr="http://t0.gstatic.com/images?q=tbn:ANd9GcT0SAUD_i9MYMKAov6y60Eiq9PU4Ow4NSCnXpJGKKg5rqFaIXhY"/>
          <p:cNvPicPr>
            <a:picLocks noChangeAspect="1" noChangeArrowheads="1"/>
          </p:cNvPicPr>
          <p:nvPr/>
        </p:nvPicPr>
        <p:blipFill>
          <a:blip r:embed="rId3" cstate="print"/>
          <a:srcRect/>
          <a:stretch>
            <a:fillRect/>
          </a:stretch>
        </p:blipFill>
        <p:spPr bwMode="auto">
          <a:xfrm>
            <a:off x="7308304" y="5598422"/>
            <a:ext cx="1296144" cy="1152128"/>
          </a:xfrm>
          <a:prstGeom prst="rect">
            <a:avLst/>
          </a:prstGeom>
          <a:noFill/>
        </p:spPr>
      </p:pic>
    </p:spTree>
    <p:extLst>
      <p:ext uri="{BB962C8B-B14F-4D97-AF65-F5344CB8AC3E}">
        <p14:creationId xmlns:p14="http://schemas.microsoft.com/office/powerpoint/2010/main" val="427907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0" y="1124744"/>
            <a:ext cx="8964488" cy="2952328"/>
          </a:xfrm>
        </p:spPr>
        <p:txBody>
          <a:bodyPr>
            <a:noAutofit/>
          </a:bodyPr>
          <a:lstStyle/>
          <a:p>
            <a:pPr algn="just">
              <a:buClr>
                <a:schemeClr val="accent2">
                  <a:lumMod val="50000"/>
                </a:schemeClr>
              </a:buClr>
              <a:buNone/>
            </a:pPr>
            <a:r>
              <a:rPr lang="cs-CZ" sz="2400" b="1" dirty="0" err="1" smtClean="0">
                <a:solidFill>
                  <a:srgbClr val="FF0000"/>
                </a:solidFill>
              </a:rPr>
              <a:t>Muzafer</a:t>
            </a:r>
            <a:r>
              <a:rPr lang="cs-CZ" sz="2400" b="1" dirty="0" smtClean="0">
                <a:solidFill>
                  <a:srgbClr val="FF0000"/>
                </a:solidFill>
              </a:rPr>
              <a:t> </a:t>
            </a:r>
            <a:r>
              <a:rPr lang="cs-CZ" sz="2400" b="1" dirty="0" err="1" smtClean="0">
                <a:solidFill>
                  <a:srgbClr val="FF0000"/>
                </a:solidFill>
              </a:rPr>
              <a:t>Sherif</a:t>
            </a:r>
            <a:r>
              <a:rPr lang="cs-CZ" sz="2400" b="1" dirty="0" smtClean="0">
                <a:solidFill>
                  <a:srgbClr val="FF0000"/>
                </a:solidFill>
              </a:rPr>
              <a:t> </a:t>
            </a:r>
            <a:r>
              <a:rPr lang="cs-CZ" sz="2400" b="1" dirty="0" smtClean="0"/>
              <a:t>a autokinetický efekt (1936)</a:t>
            </a:r>
          </a:p>
          <a:p>
            <a:pPr algn="just">
              <a:buClr>
                <a:schemeClr val="accent2">
                  <a:lumMod val="50000"/>
                </a:schemeClr>
              </a:buClr>
              <a:buFont typeface="Wingdings" pitchFamily="2" charset="2"/>
              <a:buChar char="§"/>
            </a:pPr>
            <a:r>
              <a:rPr lang="cs-CZ" sz="2400" dirty="0" smtClean="0"/>
              <a:t>Zkoumal chování při nedostatku spolehlivých kritérií (iluzi pohyb světla v temné místnosti) – stav nejistoty vyvolává potřebu orientovat se podle názoru ostatních. </a:t>
            </a:r>
          </a:p>
          <a:p>
            <a:pPr lvl="4" algn="just">
              <a:buClr>
                <a:schemeClr val="accent2">
                  <a:lumMod val="50000"/>
                </a:schemeClr>
              </a:buClr>
              <a:buFont typeface="Wingdings" pitchFamily="2" charset="2"/>
              <a:buChar char="§"/>
            </a:pPr>
            <a:r>
              <a:rPr lang="cs-CZ" sz="2400" dirty="0" smtClean="0"/>
              <a:t>P.O. nejprve dospěla sama ke svému názoru a následně se účastnily i další P.O. s vlastním názorem – následovala postupná shoda v odhadech. Rok po té ještě P.O. setrvávala na skupinovém odhadu. </a:t>
            </a:r>
          </a:p>
          <a:p>
            <a:pPr algn="just">
              <a:buClr>
                <a:schemeClr val="accent2">
                  <a:lumMod val="50000"/>
                </a:schemeClr>
              </a:buClr>
              <a:buNone/>
            </a:pPr>
            <a:r>
              <a:rPr lang="cs-CZ" sz="2400" b="1" dirty="0" err="1" smtClean="0">
                <a:solidFill>
                  <a:srgbClr val="FF0000"/>
                </a:solidFill>
              </a:rPr>
              <a:t>Solomon</a:t>
            </a:r>
            <a:r>
              <a:rPr lang="cs-CZ" sz="2400" b="1" dirty="0" smtClean="0">
                <a:solidFill>
                  <a:srgbClr val="FF0000"/>
                </a:solidFill>
              </a:rPr>
              <a:t> Asch </a:t>
            </a:r>
            <a:r>
              <a:rPr lang="cs-CZ" sz="2400" b="1" dirty="0" smtClean="0"/>
              <a:t>(1951) a přímky</a:t>
            </a:r>
          </a:p>
          <a:p>
            <a:pPr algn="just">
              <a:buClr>
                <a:schemeClr val="accent2">
                  <a:lumMod val="50000"/>
                </a:schemeClr>
              </a:buClr>
              <a:buNone/>
            </a:pPr>
            <a:endParaRPr lang="cs-CZ" sz="2400" dirty="0" smtClean="0"/>
          </a:p>
        </p:txBody>
      </p:sp>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Konformita</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Klasické studie konformity</a:t>
            </a:r>
            <a:endParaRPr lang="cs-CZ" sz="2800" dirty="0"/>
          </a:p>
        </p:txBody>
      </p:sp>
      <p:sp>
        <p:nvSpPr>
          <p:cNvPr id="40962" name="AutoShape 2" descr="data:image/jpg;base64,/9j/4AAQSkZJRgABAQAAAQABAAD/2wCEAAkGBhQSERUUEhQVFRQVFRoXGBcXFxgUGBgXFxgVFBUVFxUXHCYeFxkjGRcUHy8gJCcpLCwsFR4xNTAqNSYrLCkBCQoKBQUFDQUFDSkYEhgpKSkpKSkpKSkpKSkpKSkpKSkpKSkpKSkpKSkpKSkpKSkpKSkpKSkpKSkpKSkpKSkpKf/AABEIALgBEQMBIgACEQEDEQH/xAAcAAAABwEBAAAAAAAAAAAAAAAAAQIDBAUGBwj/xABAEAABAwEFBgMFBQcEAgMAAAABAAIRAwQFEiExBkFRYXHwE4GRIjKhsdEHQlLB4RQVI2JykvEzgqLSsvIWNET/xAAUAQEAAAAAAAAAAAAAAAAAAAAA/8QAFBEBAAAAAAAAAAAAAAAAAAAAAP/aAAwDAQACEQMRAD8A5j4KVSoyc1MdSySqNDMIGGWdSqNmUoWcQnW0UDDKKep0+SkMpJ6nRQIpMUujTSmUVJpUkBMYnG0wnW0042mgZbRTraadFNGGoEgJYalBqACAg1LCJCUC47+H5KRY6zacumambW5ZNkZvJ45kBFYLMahga/LmrGz7K1HVBjGFp36n0QVVWd5Bnz+KvNnbvDwXOGQOqm0djyWwZB46zzg6K7uG6vDEEaT0nigTR2epkhwaB5aquv24C6S3Lf6LYNCaqsncg5XWsTqZhzefIjjKTC6XUsTSCCJ8lz7be22axD3pfvptMnqeCCMBmnBlmcuuXxXLr42/r1HEUXeEzl7x6u19IVG6+KpPtPJ6mSg7LUt9Ma1GD/cE0b2oEx4tOf6hzXGXW06yZRft7uKDtDLQx3uua7oQfKAlNdkuL0ryLTIJB5ZLRXVt1VZk8+I08dR0P5IOiPco7yo9hvqnWaMBEke6dd/qlufmgbeE08ZJbnJmq5Axi5IJCCCgFLJP2alDh3qnAzJPUWZoB4KcbSTsSnWU0CadJP0bMSYAk8AlOqsptxVHCB92QHO9dBmMz5KntO1NQyKcMb/KBPm/U5znl8EGpZdcR4j6dPfDnS7+wZ8VIpWayj3rUJJ+6yc/NwjzhYGm8kyTJ1JJS5M6Dr17hB0AUrKdLVEfip5eoen23I5wJpOZVH8h9rf910T5Ern1AP0BJWluWrVa4FuUc/kPNBPfTIMEQRqDkZ5g6IEZrW2KyttjMFXKoB7NQa9DxHL0hZ687tfQqFjxmNDucNxHL6IIjBmMk9XpNyIykZjWEKdnOHFHTlxcnb8pxUa6IFSmypG6XtBMf7g71QRDl3u5JGIJ1kFoGvMag/RIfS5zHeiC42XrxUIA9oiR5ayt/Ys2idfzXMLlrYazSTC6LYbflpluKCyOuWifATVIb0bq4CB1BJa5ItB9k5xkg5x9qf2kOscUbPHiubJec8Aktho3u57lwS8LyfVOJ7i5x1JMk9Suhfavsw9tU2jGHNIgjQjWPJcvcUB4kCU3iQxIDeUWJFiSJQLLkYemsSBQTrLby0yDBBnUhdC2dv0VmYXmHgZT94ax/UB6jouYMcp133k6k4Fp4Hhofmg6o5M1FGuu8hWphwy3OEzBHYTtaogblBI8RBAwyh0T9OjHBHTZ8k61qA/ATpp4WPe4gNYJJ65NHUn5Iw1Q9sLVgsTGNMGpVc53RjQ1o9XPQZe03i57yTx46Sia+O+CrqL1Jxnyn9UFrQPFT7OAYzVTTdPFS6NQg8OKC6pNhTbPaiCquhaZUiTkg3Wzd7YXCdFsL7uoWqjl77faYeJ/D0Pzgrld02jCc107Z28fZAJ5IM7dlhmKrs2td5SACJ+CjbVW9taoHNyhoaOgz06k+S2P7tp0vGL4FN+meWcnTSQTkeC585pcZiUEIAgyE6KeIYsQbx4zyAzPkEqvZy0xqjsNmNSo1ggFxgE7kBWqiyRgxQRniiZzE5cdY571sdmpfTac5GRlVR2fNMgODnTrAI9OKuLDaCx7WtbDIgiI3DMoNJSEBMVSS5SKbZCW1iBymICi2+pkpTsgqu31Sg5b9q12VqzWeEC4gnEOUblxi12R9NxbUaWu3giCvT14VJauOfaHZfEIdoWj4IOeEJJSyEkoEpMpaQUBIIkCgEpQKSCiQajZC8oqlhOT8o/mEweXBa5zlze56uGo08HD5hdFLtUDcIIQggnliUGoBOMagW1ioNvp8GhwDnz/AMXDzzPotEAqbbqiXWQH8NQHX8Qc354fVBibLClgKBZnKxZn80DlOt331U2gZ76KGyn3qrSxUEDzMhDTnx1+CtGWlrGzUIGXr5eqiso4dyqrfbGhxLhiPSYHRBZ1dpS3/TpF2+QHQOqvtmduXve1pbhMgZb57Cyd27WVKRllMvEEFoho0OZcWnTXTcpFytc0td97ImNx5HvRB1ay3k+uLVTdUaSx0tYdYbAd01TtmuiWglpxfh3Ruc745LPXBZWvtT7VSq1Gl7HGrZxliec3VGmPaGrjTOhzBI9lbKjeUsDmsBkw4Z66iSMxlmOOaCJbLjqYsRpUs9Gh0HoQDB/VHTunwQ15DASRo3QTxmfNWdntVGqXGniDwDMgumBunXjCzjKtR9WHvLg12e8GD+iCxfXc6oMLjEndMxnmrttOQD6qLZrLOcTwVzQaI0hAdNPsagGhKQM2h8BUd5WzJXVrHsrP3mBBnvVBS3jaiWezv3rn20o9gl+nzWnvq3mm3LMZrmu1l9OqjDMAcEGRfqUg00+Gwmi8ygaKIqRWEid6ZwoEGOCblLckIAghKCCTdrMVVg4vaPiF0jesHsxZi+0MI0b7R5Rp8SFvECYQQ80EFkG5b06wHgUjEltqFA+CVHveyeNZqtOMywx/UPab8QFIp1OafovQcou2wF51hoymC4knRrW7zGeoA46TfWC6WuyFVpjVpaWOB5tOnUEq3tl2No1hhADX1cYEaY4Dh5EHyICqL6r/AMWaTCA0+0+SZMEERoN3E6abwO03Y5p0nmrO7mce/wBFNs7WGkw4sWJgOnECfQ5eSakDIIJ4oA8EKl0NcDAA6KCbWQe+ScZePNAn9wAaCTunRS6tnbSboMvmU9ZbaClXhZjUYcORIynSeaCPdl4ik4PJwQZBmIPHlouh3dbqZZ4tIiatNxLW6Cow4sQG6czC49U2fr2mo1mLDnDWzlPEuGfTL5rqd2XF+ytFJjy8AA49MRfEuAEwJkRy4oJNivQsaMNMjDvAMyZzJHnqptnsQeQYmc5OvFS7tsTgCTvy35jp3qrKlZo1QOWGz5KaKaaoQJTxegNE4pGJN2irCBFpdI5LOXqQZVrarXAKx15XyHOIGo1QZ+/vZBjj1XML/o4avX/K6HtBaYZM65eoXOr7r4ndEECoBKgYpKkPbKW9oAyy+aBp9SUmoUjFmiKBBSCEHZoBAEAECtNsbdGN/iuHss92d7+Plr1IQWmzd0eDTlw9t+Z5Ae635k9VaiU/UTRPMoESeaJJz4lBBaTojY5Ry/RKY5BNY5PNfmoQqJdKqgO/LOX0iWDE9mYb+IfeaODiMxzaFSWK1U61My5jmky7Msd5sG/oYWibVWL2ruoUq4qMybVBJA0DwRijriB6koLOtZW0WOLHu8PI+24EDhggA5zB/NRhbCT2VQPoucIJcQN0yMlJoVcPkgvRVlEWKJZ7VJU7HvQTLECIVj+8A0SY81SttgaExWt+LXRBLr386pLbOwvdMYhGeceySQF1HZ20Oo0KZthqOqukg1MJIGRgQ48szmVxujdVS0VA1hgkroNnuo2ZjaTpLw1peSZlxAPpEDyCDdnaWnGRzjqk0L/bUJzhZWyUJhW1GkGajI+uqDQU7WTEaHep1GtJVbQrNLRBjknhXDTPFBalybedUTakgIqmiDOXs9w92FhL+tHhnEcs9d/f1W6vl+RWC2hqtwlp9qeKDC7Q7SYoa3cstVqkmSp98WaCXBVQqIJFOqQHAZFwiTwnMTukZKNXYMs5O/hyHNE96IGUADUSWUSCOQiCceEghAdJskAZkmAun2GyCjSZTH3W583HMn1WN2OsWOvjOlMYvPQfXyW2qu+SBBKaJSnPTRdmgPF3KCZlEgnNfoltcmBUGWSNhQSgc0sVEweiat9ubRY55aTG4ak7hMZdfzQS7dedOhTFSo4kF+AhjcZaYxDHmA2Rpxz4FUd73tTtFJjqeKA9w9puHOGkjUg7vVZK2Xq6pUdUgNxZECYIyygkyMhqdys7PedM0qdNrcGAHFJnE9ziS6Y0jCI1GEa6kJtkpJNroRon6Dk7UzyQUza5Cm0L1EQVFttCNNFBhBfutAO9SaJYMys2xx4q8sezVpeJMMGsvOcf0iT6wg0d2Xg2mQ5sQFsbdeQqOa8QfYaDzImNOULFWDZSmz/Uc6oeHut/tBk+Z8le04ER6fQdAgv7utGanNrg6kn8uiztnrFuY4px1tl28A7tUGroWlkiM0d7WvCBmIOXy0WU/aIkgkHvJMvtrnOBJJI0/wAIOjXe72BGal1KmSzl3XxLBukKypWguaEGd2vtJpUyTm0mJ58Fyi9L7Gcea7Ftfdb69jqsp++RibOhc0yBynTzXmm316gc5jwWuBgtIIII1BG4oLK9Le0s19pUGJBIKBRKW0pmU4woHcSSSiYlEoEEpIElKcnLK2XBBrtkLLgpPdGZdHk0T8yreo/NV9wtiif6z8gpbzzQAvTQekvdzTc80AxoJjGggs3HRG1ybc5BpJMDMnQdeSCRjVNtLe7qcMa0GRJxCRnpA3n4Cd50uq1enZ2zVc0v/DqG9Y1PwCxtpvTxHuBcSCS5rtYJ1HQ5nr1QVlSti1aB0y+CZNSNOqk12AcDzxD/AMRmoTiUF9dt4yOY1+qtBVkLIUKxaZ7haCjXQTK2cqqe3OFY06slOOsUuG4ak8ABJJ6AE+SCw2Uuef4zxofYB4j70cBoOc8Fq21FX3ZbGVKbHU/cgADSIywkbnDT/Klh6CQ56I1ITfjJLnoJTa3ApTKh3qIHpxlVBYsz1Sw3D19VEZX9U7TrA70EttpgalXez17DME5hZatXAGSj2a3YHyNN/NB042pruX5hU183JZapJq2ejUduL6bXH+4iVn6m0ILBkZGomCI+ajDah8gkaHju4IJFfYOwP96y0mifu4mf+LgqD7Qfs+sNGwVK1np+HVpYXZPe4OaXBrgQ4ncZnLRaW1bRMLZac/wkb+EKktN5ePTqUqohlRhYSN0iA6N+4+SDiQCdA4JVssjqVRzHe80kHnzHI6+abCBxAhEBGqS6rwQAtUq7KcvCg+IUplQzkUG+u6mWsdkYxTMco18kdV6zNyXzWpO9lxjgcx6cFoLS8YjAgbvNATnpE5psvQa5AnEjTOMIILyg2gRNW10KXKXVHdAKbSCfNIq39YKYIZaK7nHIvbZh8PEqtgfHjwXPXvSUGjtLbHWcZtVpadxqWdhaOvh1yQOjSq68bkdSGNrmVqWKPEpkls7g5rgH0zycBO6VWSn7LbiycgQ4FpHEHcgZJRBKLJzjJIlAFYXdXJIYd5y3Zndmq6UoOgoNSyyua/CQQQYIIgjqDotjTu11Kz1K2DFhZJGEOGEloqEtIIIDC4mRpKoNm9pWvpinWDahZpiEnDxnUEZCRG7muw3HeFAWdtT7sEFsYt0EHiCJQcnNBtlLa9MxZK7wxzZkUKxbiaRMk03AGJzAaQZwAuuhVTG0lzto3TaW0nh9P9tpuZhDyWUP4opsq4mgNhxAnOSAN6ptnrYTSDSZLcgeLdB57vRBoPEROqKMKybq1UEw1kptoA3qqdaCiuwiqXB5iCBrG+PogvRaQlisplHZ2m4FjnGA2RmOHFZcWjBULZyBgILd9RAGe++ChMrym615Bnl380E9wTLim6d4gtxTru3/ABSfE38e/qgdJzRFyacTPfe9DNBmNtLB7TawGRGF3USWn0keSyq3W014sZRLH5ueMm/EO5QRKwbnyUBOciS6dIkwBmpDabWnQ1HcBk31GZ8kDFKg5xhoJPJWdkuYA/xatOl/U4E/2tkp1l0Wuo32abgzgBgGnx804NhbZE+EP72/VBbXfdtjOtqJP8tGofmFLvizsbhdSeXtLcyWOZDhug6yIM9VV0dgrW2C6GzGjxOfRaa6NhqjmkVrUA3WJL4PNsgD1QZkvSmPW1b9nlA//qJ6M/VQr7+zx1Ki6rQqithElmHCcO/DnmRwQZLxEFV/to4hBBVyilBGQgI5oYEEe9AbctEKjd437uBRJU5HqD8CEDRQJQKJBJsFrdSqNez3mmRvHMEHUESCOa7HcGC00cVAQHCXNacJ354DkRrod25cTW1+zO8XC0Ck12F7vapGcvEGZpnk9oPm0cUHZrBc1KpY61ndkKwLH7y3ECGvPR2E5cF59s1ofZK72VBBY8se3g5pLT8ZXo2hm5toDYxezVZwOh8lxf7ZrnFK8nVW+5aGCoD/ADABj/ORP+5BKp2gOAIzBAI6ET8kC9MXNWs5oUzUrBjsABBHAROQU3BZSP8A7TfOR8wghvcqm3FrZ3SOeq0t3VbEKj21quNoEtLTl/lZm/rzs7nO8HERMAOESOPJA3clWo5tQis5sDTEc9cs1c7K3/ZG0iy1MJcD74zy5c1k7PoSMhoc1Lo2Jo80HQzfd3MAJILSPZzzWSdtTQD3fw3FpeYz0bOWu/6qpbdwmdyj1brzyKC8vG9Wktw+7qOXJWljtEtz4rMWSx5idBuV5RqZBBZvdzUS9b1FFmIkydBxKYvG8m0W4jmT7rZ15ng35rG222PqvLnmSfhyA3BAm12t1R5c8yT2B0RUaBdyAzJOgCl3ZcdSsfYaSBqQCfLmeS2Ny7ItADq4yHu0ue51QjU8t3zDO3TcT6+TZZS3uIzcfz6aDetbYrop0B/DYJ/Ec3R1+itHtDcgNNAMo09AoVpq4j7WY4D3fM6u71QE+2bgC93I5eZTdSu/7x13CQB56k9ICU6sAIGXff6Jprx3/jvhvQNVbS7STHX6d9Uu7rcWuj7pyjvvom67B33pl0URtcg9jvvVBtrutEy3U/Xcp9mt2E55EZHmOKyFjtpaZGTh8RwWuo0/EaHERlvy8kFT/wDHqH4B6BBPfsZ/EfVqCDiSJBxRQgUUIQRoCBS2CZHEfmEhGTHogQ5JCMlAIBCdstodTe17CWua4Oa4ahzSCCOYITaCD0hshtWy12dtdoGL3a1Mfddliy4H3hyPIrO/bPdAfYxWbmKVQOB/lqQxw/u8M+S5z9n+1ZsNqa4n+DUhlUfyz745tkn1G9dnv67PHs9WzEjDXZDHagP96m6eGINnkg4zdzh4LP6frKW8qruesWudTdkeB3EZOHfBWdVqCNXYDqAVXWiygDLVWNQKPVbkUEajApkyMzorCzukAqupvkEQNR3CsaWkIHg5LYE2xyeYgXSpp6vXbSaXO10a3eTG/gB+YTRBMgOLSd41HQ7uqoqllLKuCSW+8J4H9UF3Yrwsbpda21H1Dzho6QU7Sv8Au+n7llnm7P5lZas6SiszBMu0Gf0QdCse29EFrG0ywHICA0Z+eSuKtsJkAAfn+fei5M7FIdEZ5LothrGpSY4bwPhx7HUIHK1d2/sd9hR6r5GnZ7/9lObT773/ABTdZogx33/kIK+o09fh315a7kw50d9x3opT3ajXv/H6qJa60CchG+dPj3yQF4/r339UzXrtYJecPDieg76KmtV9wYpCT+I/GBuUDwH1DidJ5nvr6ILattYW5UWxuxOzP0Cr6982isYdVeQcoBIHoDn5qZZLlD2ED3hn1jUfP0HFP2a6YLTGuR5Hd+Y6jkUFf+6avD/k3/sgrf8AdL/x/wDI/REgy3ho/CQQQGWJBagggMNSqjNOgQQQNGmhgQQQKFNGKaJBAbWLtf2bbRi1WUWd7v49EQJ+9TEYHA8Rk09Ad6CCDne3dgNnvKsWiJeKo3f6gFSOmJzh5FPY8TQRoRKCCBioD3CiVpz+iCCBmjY/Yc4HQjJTKLTGm5BBA6wcgpDRyCCCB1reQVdfUAgjIwR5TKCCCic3zVpddyOfrprCCCC8rXQMMHWMk/svOFzCSMJ77+aCCC5LwMt/fw7y0TNV26Oz+feaCCCtvO8GUxrmdANfQd9FnK1CpWMvkN3D6fLzHFBBBNsl0gGABPfw/wCwTtoseEx33lPUEb0EECrC4se0gacPT6R/sPFaM2VpMtiH+UHKCBuGnkRyaiQQIxP4fAfVBBBB/9k="/>
          <p:cNvSpPr>
            <a:spLocks noChangeAspect="1" noChangeArrowheads="1"/>
          </p:cNvSpPr>
          <p:nvPr/>
        </p:nvSpPr>
        <p:spPr bwMode="auto">
          <a:xfrm>
            <a:off x="77788" y="-838200"/>
            <a:ext cx="2600325" cy="17526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1" name="TextovéPole 10"/>
          <p:cNvSpPr txBox="1"/>
          <p:nvPr/>
        </p:nvSpPr>
        <p:spPr>
          <a:xfrm>
            <a:off x="0" y="4797152"/>
            <a:ext cx="8964488" cy="1938992"/>
          </a:xfrm>
          <a:prstGeom prst="rect">
            <a:avLst/>
          </a:prstGeom>
          <a:noFill/>
        </p:spPr>
        <p:txBody>
          <a:bodyPr wrap="square" rtlCol="0">
            <a:spAutoFit/>
          </a:bodyPr>
          <a:lstStyle/>
          <a:p>
            <a:pPr>
              <a:buFontTx/>
              <a:buChar char="-"/>
            </a:pPr>
            <a:r>
              <a:rPr lang="cs-CZ" sz="2400" dirty="0" smtClean="0"/>
              <a:t>Jedinci jsou konformní a chovají se podle většiny i ve zcela jednoznačné situaci</a:t>
            </a:r>
          </a:p>
          <a:p>
            <a:pPr algn="just">
              <a:buFontTx/>
              <a:buChar char="-"/>
            </a:pPr>
            <a:r>
              <a:rPr lang="cs-CZ" sz="2400" dirty="0" smtClean="0"/>
              <a:t>Skupina o 8 lidech, z nich jedna P.O. – která přímka je stejně dlouhá jako vzorová, P.O. odpovídala jako předposlední a odpovídala stejně jako skupina </a:t>
            </a:r>
            <a:endParaRPr lang="cs-CZ" sz="2400" dirty="0"/>
          </a:p>
        </p:txBody>
      </p:sp>
    </p:spTree>
    <p:extLst>
      <p:ext uri="{BB962C8B-B14F-4D97-AF65-F5344CB8AC3E}">
        <p14:creationId xmlns:p14="http://schemas.microsoft.com/office/powerpoint/2010/main" val="3331301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Konformita</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Klasické studie konformity</a:t>
            </a:r>
            <a:endParaRPr lang="cs-CZ" sz="2800" dirty="0"/>
          </a:p>
        </p:txBody>
      </p:sp>
      <p:pic>
        <p:nvPicPr>
          <p:cNvPr id="6" name="Picture 4" descr="Fig14 Asch - lines"/>
          <p:cNvPicPr>
            <a:picLocks noChangeAspect="1" noChangeArrowheads="1"/>
          </p:cNvPicPr>
          <p:nvPr/>
        </p:nvPicPr>
        <p:blipFill>
          <a:blip r:embed="rId2" cstate="print"/>
          <a:srcRect/>
          <a:stretch>
            <a:fillRect/>
          </a:stretch>
        </p:blipFill>
        <p:spPr>
          <a:xfrm>
            <a:off x="179512" y="2276872"/>
            <a:ext cx="4968552" cy="3096344"/>
          </a:xfrm>
          <a:prstGeom prst="rect">
            <a:avLst/>
          </a:prstGeom>
          <a:noFill/>
          <a:ln/>
        </p:spPr>
      </p:pic>
      <p:sp>
        <p:nvSpPr>
          <p:cNvPr id="7" name="Rectangle 2"/>
          <p:cNvSpPr>
            <a:spLocks noGrp="1" noChangeArrowheads="1"/>
          </p:cNvSpPr>
          <p:nvPr>
            <p:ph type="title"/>
          </p:nvPr>
        </p:nvSpPr>
        <p:spPr>
          <a:xfrm>
            <a:off x="457200" y="778694"/>
            <a:ext cx="8229600" cy="1570186"/>
          </a:xfrm>
        </p:spPr>
        <p:txBody>
          <a:bodyPr>
            <a:normAutofit/>
          </a:bodyPr>
          <a:lstStyle/>
          <a:p>
            <a:pPr>
              <a:lnSpc>
                <a:spcPct val="85000"/>
              </a:lnSpc>
            </a:pPr>
            <a:r>
              <a:rPr lang="cs-CZ" sz="2400" i="1" dirty="0" smtClean="0"/>
              <a:t>„Která </a:t>
            </a:r>
            <a:r>
              <a:rPr lang="cs-CZ" sz="2400" i="1" dirty="0"/>
              <a:t>z čar na pravém obrázku má stejnou délku jako vzorová čára na levém</a:t>
            </a:r>
            <a:r>
              <a:rPr lang="cs-CZ" sz="2400" i="1" dirty="0" smtClean="0"/>
              <a:t>?</a:t>
            </a:r>
            <a:r>
              <a:rPr lang="cs-CZ" sz="2400" dirty="0" smtClean="0"/>
              <a:t>“</a:t>
            </a:r>
            <a:endParaRPr lang="en-US" sz="2400" dirty="0"/>
          </a:p>
        </p:txBody>
      </p:sp>
      <p:sp>
        <p:nvSpPr>
          <p:cNvPr id="9" name="TextovéPole 8"/>
          <p:cNvSpPr txBox="1"/>
          <p:nvPr/>
        </p:nvSpPr>
        <p:spPr>
          <a:xfrm>
            <a:off x="5508104" y="2254220"/>
            <a:ext cx="3491880" cy="3046988"/>
          </a:xfrm>
          <a:prstGeom prst="rect">
            <a:avLst/>
          </a:prstGeom>
          <a:noFill/>
        </p:spPr>
        <p:txBody>
          <a:bodyPr wrap="square" rtlCol="0">
            <a:spAutoFit/>
          </a:bodyPr>
          <a:lstStyle/>
          <a:p>
            <a:pPr marL="0" lvl="1" algn="just">
              <a:buFont typeface="Wingdings" pitchFamily="2" charset="2"/>
              <a:buChar char="§"/>
            </a:pPr>
            <a:r>
              <a:rPr lang="cs-CZ" sz="2400" dirty="0" smtClean="0"/>
              <a:t> Asch ukázal, že i když existuje evidentně správná odpověď, respondenti, kteří jsou součástí skupiny, často odpovídají vědomě nesprávně, aby jejich odpověď souhlasila s míněním většiny.</a:t>
            </a:r>
          </a:p>
        </p:txBody>
      </p:sp>
    </p:spTree>
    <p:extLst>
      <p:ext uri="{BB962C8B-B14F-4D97-AF65-F5344CB8AC3E}">
        <p14:creationId xmlns:p14="http://schemas.microsoft.com/office/powerpoint/2010/main" val="973151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Konformita</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Klasické studie konformity</a:t>
            </a:r>
            <a:endParaRPr lang="cs-CZ" sz="2800" dirty="0"/>
          </a:p>
        </p:txBody>
      </p:sp>
      <p:sp>
        <p:nvSpPr>
          <p:cNvPr id="9" name="TextovéPole 8"/>
          <p:cNvSpPr txBox="1"/>
          <p:nvPr/>
        </p:nvSpPr>
        <p:spPr>
          <a:xfrm>
            <a:off x="107504" y="980728"/>
            <a:ext cx="8892480" cy="1421928"/>
          </a:xfrm>
          <a:prstGeom prst="rect">
            <a:avLst/>
          </a:prstGeom>
          <a:noFill/>
        </p:spPr>
        <p:txBody>
          <a:bodyPr wrap="square" rtlCol="0">
            <a:spAutoFit/>
          </a:bodyPr>
          <a:lstStyle/>
          <a:p>
            <a:pPr algn="just">
              <a:lnSpc>
                <a:spcPct val="90000"/>
              </a:lnSpc>
              <a:buFontTx/>
              <a:buNone/>
            </a:pPr>
            <a:r>
              <a:rPr lang="cs-CZ" sz="2400" dirty="0" smtClean="0"/>
              <a:t>P.O. se ocitla ve skupině asistentů experimentátora (”přihrávačů”), kteří úmyslně dávali nesprávné odpovědi. Členové skupiny odpovídali jeden po druhém, přičemž P.O. odpovídal předposlední. Posuzování délek čar se opakovalo 12x.</a:t>
            </a:r>
          </a:p>
        </p:txBody>
      </p:sp>
      <p:sp>
        <p:nvSpPr>
          <p:cNvPr id="11" name="TextovéPole 10"/>
          <p:cNvSpPr txBox="1"/>
          <p:nvPr/>
        </p:nvSpPr>
        <p:spPr>
          <a:xfrm>
            <a:off x="72008" y="5114449"/>
            <a:ext cx="8820472" cy="2363724"/>
          </a:xfrm>
          <a:prstGeom prst="rect">
            <a:avLst/>
          </a:prstGeom>
          <a:noFill/>
        </p:spPr>
        <p:txBody>
          <a:bodyPr wrap="square" rtlCol="0">
            <a:spAutoFit/>
          </a:bodyPr>
          <a:lstStyle/>
          <a:p>
            <a:pPr>
              <a:lnSpc>
                <a:spcPct val="90000"/>
              </a:lnSpc>
              <a:buClr>
                <a:schemeClr val="accent2"/>
              </a:buClr>
              <a:buFont typeface="Wingdings" pitchFamily="2" charset="2"/>
              <a:buChar char="§"/>
            </a:pPr>
            <a:r>
              <a:rPr lang="cs-CZ" sz="2400" dirty="0" smtClean="0"/>
              <a:t> Celkově</a:t>
            </a:r>
            <a:r>
              <a:rPr lang="en-US" sz="2400" dirty="0" smtClean="0">
                <a:cs typeface="Arial" pitchFamily="34" charset="0"/>
              </a:rPr>
              <a:t> 74</a:t>
            </a:r>
            <a:r>
              <a:rPr lang="cs-CZ" sz="2400" dirty="0" smtClean="0">
                <a:cs typeface="Arial" pitchFamily="34" charset="0"/>
              </a:rPr>
              <a:t> </a:t>
            </a:r>
            <a:r>
              <a:rPr lang="en-US" sz="2400" dirty="0" smtClean="0">
                <a:cs typeface="Arial" pitchFamily="34" charset="0"/>
              </a:rPr>
              <a:t>% </a:t>
            </a:r>
            <a:r>
              <a:rPr lang="cs-CZ" sz="2400" dirty="0" smtClean="0"/>
              <a:t>P.O. bylo konformních nejméně jedenkrát </a:t>
            </a:r>
          </a:p>
          <a:p>
            <a:pPr>
              <a:lnSpc>
                <a:spcPct val="90000"/>
              </a:lnSpc>
              <a:buClr>
                <a:schemeClr val="accent2"/>
              </a:buClr>
              <a:buFont typeface="Wingdings" pitchFamily="2" charset="2"/>
              <a:buChar char="§"/>
            </a:pPr>
            <a:r>
              <a:rPr lang="cs-CZ" sz="2400" dirty="0" smtClean="0">
                <a:cs typeface="Arial" pitchFamily="34" charset="0"/>
              </a:rPr>
              <a:t> </a:t>
            </a:r>
            <a:r>
              <a:rPr lang="en-US" sz="2400" dirty="0" smtClean="0">
                <a:cs typeface="Arial" pitchFamily="34" charset="0"/>
              </a:rPr>
              <a:t>32 % </a:t>
            </a:r>
            <a:r>
              <a:rPr lang="cs-CZ" sz="2400" dirty="0" smtClean="0">
                <a:cs typeface="Arial" pitchFamily="34" charset="0"/>
              </a:rPr>
              <a:t>P.</a:t>
            </a:r>
            <a:r>
              <a:rPr lang="cs-CZ" sz="2400" dirty="0" smtClean="0"/>
              <a:t>O. bylo konformních ve všech případech.</a:t>
            </a:r>
          </a:p>
          <a:p>
            <a:pPr>
              <a:lnSpc>
                <a:spcPct val="90000"/>
              </a:lnSpc>
              <a:buClr>
                <a:schemeClr val="accent2"/>
              </a:buClr>
              <a:buFont typeface="Wingdings" pitchFamily="2" charset="2"/>
              <a:buChar char="§"/>
            </a:pPr>
            <a:r>
              <a:rPr lang="cs-CZ" sz="2400" dirty="0" smtClean="0"/>
              <a:t> Pouze 24 % P.O. se ani jednou nepřizpůsobilo. </a:t>
            </a:r>
          </a:p>
          <a:p>
            <a:pPr>
              <a:lnSpc>
                <a:spcPct val="90000"/>
              </a:lnSpc>
              <a:buClr>
                <a:schemeClr val="accent2"/>
              </a:buClr>
              <a:buFont typeface="Wingdings" pitchFamily="2" charset="2"/>
              <a:buChar char="§"/>
            </a:pPr>
            <a:r>
              <a:rPr lang="cs-CZ" sz="2400" dirty="0" smtClean="0"/>
              <a:t> Když byl proveden kontrolní test o samotě, P.O. chybovaly jen zřídka.</a:t>
            </a:r>
          </a:p>
          <a:p>
            <a:pPr>
              <a:lnSpc>
                <a:spcPct val="90000"/>
              </a:lnSpc>
              <a:buClr>
                <a:schemeClr val="accent2"/>
              </a:buClr>
              <a:buFont typeface="Wingdings" pitchFamily="2" charset="2"/>
              <a:buChar char="§"/>
            </a:pPr>
            <a:r>
              <a:rPr lang="cs-CZ" sz="2400" dirty="0" smtClean="0">
                <a:hlinkClick r:id="rId2"/>
              </a:rPr>
              <a:t>http://www.</a:t>
            </a:r>
            <a:r>
              <a:rPr lang="cs-CZ" sz="2400" dirty="0" err="1" smtClean="0">
                <a:hlinkClick r:id="rId2"/>
              </a:rPr>
              <a:t>youtube.com</a:t>
            </a:r>
            <a:r>
              <a:rPr lang="cs-CZ" sz="2400" dirty="0" smtClean="0">
                <a:hlinkClick r:id="rId2"/>
              </a:rPr>
              <a:t>/</a:t>
            </a:r>
            <a:r>
              <a:rPr lang="cs-CZ" sz="2400" dirty="0" err="1" smtClean="0">
                <a:hlinkClick r:id="rId2"/>
              </a:rPr>
              <a:t>watch</a:t>
            </a:r>
            <a:r>
              <a:rPr lang="cs-CZ" sz="2400" dirty="0" smtClean="0">
                <a:hlinkClick r:id="rId2"/>
              </a:rPr>
              <a:t>?v=VgDx5g9ql1g</a:t>
            </a:r>
            <a:endParaRPr lang="cs-CZ" sz="2400" dirty="0" smtClean="0"/>
          </a:p>
          <a:p>
            <a:pPr>
              <a:lnSpc>
                <a:spcPct val="90000"/>
              </a:lnSpc>
              <a:buClr>
                <a:schemeClr val="accent2"/>
              </a:buClr>
              <a:buFont typeface="Wingdings" pitchFamily="2" charset="2"/>
              <a:buChar char="§"/>
            </a:pPr>
            <a:endParaRPr lang="cs-CZ" sz="2400" dirty="0" smtClean="0"/>
          </a:p>
          <a:p>
            <a:endParaRPr lang="cs-CZ" dirty="0"/>
          </a:p>
        </p:txBody>
      </p:sp>
      <p:pic>
        <p:nvPicPr>
          <p:cNvPr id="12" name="Picture 4" descr="Asch1"/>
          <p:cNvPicPr>
            <a:picLocks noChangeAspect="1" noChangeArrowheads="1"/>
          </p:cNvPicPr>
          <p:nvPr/>
        </p:nvPicPr>
        <p:blipFill>
          <a:blip r:embed="rId3" cstate="print"/>
          <a:srcRect/>
          <a:stretch>
            <a:fillRect/>
          </a:stretch>
        </p:blipFill>
        <p:spPr bwMode="auto">
          <a:xfrm>
            <a:off x="179512" y="2492896"/>
            <a:ext cx="3653408" cy="2435605"/>
          </a:xfrm>
          <a:prstGeom prst="rect">
            <a:avLst/>
          </a:prstGeom>
          <a:noFill/>
        </p:spPr>
      </p:pic>
      <p:sp>
        <p:nvSpPr>
          <p:cNvPr id="13" name="AutoShape 6"/>
          <p:cNvSpPr>
            <a:spLocks noChangeArrowheads="1"/>
          </p:cNvSpPr>
          <p:nvPr/>
        </p:nvSpPr>
        <p:spPr bwMode="auto">
          <a:xfrm rot="5400000">
            <a:off x="2268315" y="3068389"/>
            <a:ext cx="360362" cy="217488"/>
          </a:xfrm>
          <a:prstGeom prst="rightArrow">
            <a:avLst>
              <a:gd name="adj1" fmla="val 50000"/>
              <a:gd name="adj2" fmla="val 41423"/>
            </a:avLst>
          </a:prstGeom>
          <a:solidFill>
            <a:schemeClr val="accent2"/>
          </a:solidFill>
          <a:ln w="9525">
            <a:noFill/>
            <a:miter lim="800000"/>
            <a:headEnd/>
            <a:tailEnd/>
          </a:ln>
          <a:effectLst/>
        </p:spPr>
        <p:txBody>
          <a:bodyPr wrap="none" anchor="ctr"/>
          <a:lstStyle/>
          <a:p>
            <a:endParaRPr lang="cs-CZ"/>
          </a:p>
        </p:txBody>
      </p:sp>
      <p:pic>
        <p:nvPicPr>
          <p:cNvPr id="14" name="Picture 4" descr="Asch2"/>
          <p:cNvPicPr>
            <a:picLocks noChangeAspect="1" noChangeArrowheads="1"/>
          </p:cNvPicPr>
          <p:nvPr/>
        </p:nvPicPr>
        <p:blipFill>
          <a:blip r:embed="rId4" cstate="print"/>
          <a:srcRect/>
          <a:stretch>
            <a:fillRect/>
          </a:stretch>
        </p:blipFill>
        <p:spPr bwMode="auto">
          <a:xfrm>
            <a:off x="3995936" y="2492896"/>
            <a:ext cx="4463652" cy="2448272"/>
          </a:xfrm>
          <a:prstGeom prst="rect">
            <a:avLst/>
          </a:prstGeom>
          <a:noFill/>
        </p:spPr>
      </p:pic>
      <p:sp>
        <p:nvSpPr>
          <p:cNvPr id="15" name="AutoShape 6"/>
          <p:cNvSpPr>
            <a:spLocks noChangeArrowheads="1"/>
          </p:cNvSpPr>
          <p:nvPr/>
        </p:nvSpPr>
        <p:spPr bwMode="auto">
          <a:xfrm rot="5400000">
            <a:off x="6012731" y="2636341"/>
            <a:ext cx="360362" cy="217488"/>
          </a:xfrm>
          <a:prstGeom prst="rightArrow">
            <a:avLst>
              <a:gd name="adj1" fmla="val 50000"/>
              <a:gd name="adj2" fmla="val 41423"/>
            </a:avLst>
          </a:prstGeom>
          <a:solidFill>
            <a:schemeClr val="accent2"/>
          </a:solidFill>
          <a:ln w="9525">
            <a:noFill/>
            <a:miter lim="800000"/>
            <a:headEnd/>
            <a:tailEnd/>
          </a:ln>
          <a:effectLst/>
        </p:spPr>
        <p:txBody>
          <a:bodyPr wrap="none" anchor="ctr"/>
          <a:lstStyle/>
          <a:p>
            <a:endParaRPr lang="cs-CZ"/>
          </a:p>
        </p:txBody>
      </p:sp>
    </p:spTree>
    <p:extLst>
      <p:ext uri="{BB962C8B-B14F-4D97-AF65-F5344CB8AC3E}">
        <p14:creationId xmlns:p14="http://schemas.microsoft.com/office/powerpoint/2010/main" val="28866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Konformita</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Klasické studie konformity</a:t>
            </a:r>
            <a:endParaRPr lang="cs-CZ" sz="2800" dirty="0"/>
          </a:p>
        </p:txBody>
      </p:sp>
      <p:sp>
        <p:nvSpPr>
          <p:cNvPr id="9" name="TextovéPole 8"/>
          <p:cNvSpPr txBox="1"/>
          <p:nvPr/>
        </p:nvSpPr>
        <p:spPr>
          <a:xfrm>
            <a:off x="107504" y="980728"/>
            <a:ext cx="8892480" cy="1089529"/>
          </a:xfrm>
          <a:prstGeom prst="rect">
            <a:avLst/>
          </a:prstGeom>
          <a:noFill/>
        </p:spPr>
        <p:txBody>
          <a:bodyPr wrap="square" rtlCol="0">
            <a:spAutoFit/>
          </a:bodyPr>
          <a:lstStyle/>
          <a:p>
            <a:pPr>
              <a:lnSpc>
                <a:spcPct val="90000"/>
              </a:lnSpc>
            </a:pPr>
            <a:r>
              <a:rPr lang="cs-CZ" sz="2400" dirty="0" smtClean="0"/>
              <a:t>Snaha předejít konfliktu byla pro pokusné osoby velmi důležitá.</a:t>
            </a:r>
          </a:p>
          <a:p>
            <a:pPr>
              <a:lnSpc>
                <a:spcPct val="90000"/>
              </a:lnSpc>
            </a:pPr>
            <a:r>
              <a:rPr lang="cs-CZ" sz="2400" dirty="0" smtClean="0"/>
              <a:t>P.O. věřily, že je důležité zachovat ve skupině harmonii. </a:t>
            </a:r>
          </a:p>
          <a:p>
            <a:pPr>
              <a:lnSpc>
                <a:spcPct val="90000"/>
              </a:lnSpc>
            </a:pPr>
            <a:r>
              <a:rPr lang="cs-CZ" sz="2400" dirty="0" smtClean="0"/>
              <a:t>P.O. prožívaly velkou úzkost při vědomě nesprávných odpovědích.</a:t>
            </a:r>
            <a:endParaRPr lang="cs-CZ" sz="2400" dirty="0"/>
          </a:p>
        </p:txBody>
      </p:sp>
      <p:sp>
        <p:nvSpPr>
          <p:cNvPr id="10" name="TextovéPole 9"/>
          <p:cNvSpPr txBox="1"/>
          <p:nvPr/>
        </p:nvSpPr>
        <p:spPr>
          <a:xfrm>
            <a:off x="107504" y="2132857"/>
            <a:ext cx="8748464" cy="2086725"/>
          </a:xfrm>
          <a:prstGeom prst="rect">
            <a:avLst/>
          </a:prstGeom>
          <a:noFill/>
        </p:spPr>
        <p:txBody>
          <a:bodyPr wrap="square" rtlCol="0">
            <a:spAutoFit/>
          </a:bodyPr>
          <a:lstStyle/>
          <a:p>
            <a:pPr algn="just">
              <a:lnSpc>
                <a:spcPct val="90000"/>
              </a:lnSpc>
              <a:buClr>
                <a:schemeClr val="accent2"/>
              </a:buClr>
              <a:buFont typeface="Wingdings" pitchFamily="2" charset="2"/>
              <a:buChar char="§"/>
            </a:pPr>
            <a:r>
              <a:rPr lang="cs-CZ" sz="2400" dirty="0" smtClean="0"/>
              <a:t>Asch použil v jednom experimentu následující proměnnou: byla přítomna osoba, která nesouhlasila se zbytkem skupiny. </a:t>
            </a:r>
          </a:p>
          <a:p>
            <a:pPr algn="just">
              <a:lnSpc>
                <a:spcPct val="90000"/>
              </a:lnSpc>
              <a:buClr>
                <a:schemeClr val="accent2"/>
              </a:buClr>
            </a:pPr>
            <a:r>
              <a:rPr lang="cs-CZ" sz="2400" dirty="0" smtClean="0"/>
              <a:t>- To stačilo, aby se P.O. většinovému názoru skupiny nepřizpůsobila.</a:t>
            </a:r>
          </a:p>
          <a:p>
            <a:pPr algn="just">
              <a:lnSpc>
                <a:spcPct val="90000"/>
              </a:lnSpc>
              <a:buClr>
                <a:schemeClr val="accent2"/>
              </a:buClr>
              <a:buFont typeface="Wingdings" pitchFamily="2" charset="2"/>
              <a:buChar char="§"/>
            </a:pPr>
            <a:r>
              <a:rPr lang="cs-CZ" sz="2400" dirty="0" smtClean="0"/>
              <a:t> Allen a </a:t>
            </a:r>
            <a:r>
              <a:rPr lang="cs-CZ" sz="2400" dirty="0" err="1" smtClean="0"/>
              <a:t>Levine</a:t>
            </a:r>
            <a:r>
              <a:rPr lang="cs-CZ" sz="2400" dirty="0" smtClean="0"/>
              <a:t>,1971- nesouhlasící osoba byla krátkozraká, měla velmi silné brýle: její nesouhlas stačil k tomu, aby se P.O. nepřizpůsobila.</a:t>
            </a:r>
          </a:p>
        </p:txBody>
      </p:sp>
      <p:sp>
        <p:nvSpPr>
          <p:cNvPr id="16" name="TextovéPole 15"/>
          <p:cNvSpPr txBox="1"/>
          <p:nvPr/>
        </p:nvSpPr>
        <p:spPr>
          <a:xfrm>
            <a:off x="107504" y="5090408"/>
            <a:ext cx="8856984" cy="1569660"/>
          </a:xfrm>
          <a:prstGeom prst="rect">
            <a:avLst/>
          </a:prstGeom>
          <a:noFill/>
        </p:spPr>
        <p:txBody>
          <a:bodyPr wrap="square" rtlCol="0">
            <a:spAutoFit/>
          </a:bodyPr>
          <a:lstStyle/>
          <a:p>
            <a:pPr algn="just"/>
            <a:r>
              <a:rPr lang="cs-CZ" sz="2400" dirty="0" smtClean="0"/>
              <a:t>Experiment (</a:t>
            </a:r>
            <a:r>
              <a:rPr lang="cs-CZ" sz="2400" dirty="0" err="1" smtClean="0"/>
              <a:t>Moscovici</a:t>
            </a:r>
            <a:r>
              <a:rPr lang="cs-CZ" sz="2400" dirty="0" smtClean="0"/>
              <a:t> a </a:t>
            </a:r>
            <a:r>
              <a:rPr lang="cs-CZ" sz="2400" dirty="0" err="1" smtClean="0"/>
              <a:t>Faucheux</a:t>
            </a:r>
            <a:r>
              <a:rPr lang="cs-CZ" sz="2400" dirty="0" smtClean="0"/>
              <a:t>, 1972) - dva asistenti experimentátora, kteří byli  ve svém názoru </a:t>
            </a:r>
            <a:r>
              <a:rPr lang="cs-CZ" sz="2400" b="1" dirty="0" smtClean="0"/>
              <a:t>jednotní</a:t>
            </a:r>
            <a:r>
              <a:rPr lang="cs-CZ" sz="2400" dirty="0" smtClean="0"/>
              <a:t>, přesvědčili skupinu o tom, že barva, kterou její členové vnímali původně jako modrou, je  zelená. </a:t>
            </a:r>
            <a:r>
              <a:rPr lang="cs-CZ" sz="2400" b="1" dirty="0" smtClean="0"/>
              <a:t>Vliv = jednota, aktivita, rozhodnost</a:t>
            </a:r>
          </a:p>
        </p:txBody>
      </p:sp>
      <p:sp>
        <p:nvSpPr>
          <p:cNvPr id="17" name="TextovéPole 16"/>
          <p:cNvSpPr txBox="1"/>
          <p:nvPr/>
        </p:nvSpPr>
        <p:spPr>
          <a:xfrm>
            <a:off x="107504" y="4254187"/>
            <a:ext cx="8856984" cy="830997"/>
          </a:xfrm>
          <a:prstGeom prst="rect">
            <a:avLst/>
          </a:prstGeom>
          <a:solidFill>
            <a:schemeClr val="accent2">
              <a:alpha val="79000"/>
            </a:schemeClr>
          </a:solidFill>
        </p:spPr>
        <p:txBody>
          <a:bodyPr wrap="square" rtlCol="0">
            <a:spAutoFit/>
          </a:bodyPr>
          <a:lstStyle/>
          <a:p>
            <a:r>
              <a:rPr lang="cs-CZ" sz="2400" dirty="0" smtClean="0"/>
              <a:t>R</a:t>
            </a:r>
            <a:r>
              <a:rPr lang="cs-CZ" sz="2400" dirty="0" smtClean="0">
                <a:cs typeface="Times New Roman" pitchFamily="18" charset="0"/>
              </a:rPr>
              <a:t>espondenty</a:t>
            </a:r>
            <a:r>
              <a:rPr lang="cs-CZ" sz="2400" dirty="0" smtClean="0"/>
              <a:t> v </a:t>
            </a:r>
            <a:r>
              <a:rPr lang="cs-CZ" sz="2400" dirty="0" err="1" smtClean="0"/>
              <a:t>Aschově</a:t>
            </a:r>
            <a:r>
              <a:rPr lang="cs-CZ" sz="2400" dirty="0" smtClean="0"/>
              <a:t> experimentu </a:t>
            </a:r>
            <a:r>
              <a:rPr lang="cs-CZ" sz="2400" dirty="0" smtClean="0">
                <a:cs typeface="Times New Roman" pitchFamily="18" charset="0"/>
              </a:rPr>
              <a:t>nejvíce ovlivnila </a:t>
            </a:r>
            <a:r>
              <a:rPr lang="cs-CZ" sz="2400" b="1" dirty="0" smtClean="0">
                <a:cs typeface="Times New Roman" pitchFamily="18" charset="0"/>
              </a:rPr>
              <a:t>jednotnost, stabilita a rozhodnost úsudku.</a:t>
            </a:r>
            <a:r>
              <a:rPr lang="cs-CZ" sz="2400" dirty="0" smtClean="0">
                <a:cs typeface="Times New Roman" pitchFamily="18" charset="0"/>
              </a:rPr>
              <a:t> </a:t>
            </a:r>
          </a:p>
        </p:txBody>
      </p:sp>
    </p:spTree>
    <p:extLst>
      <p:ext uri="{BB962C8B-B14F-4D97-AF65-F5344CB8AC3E}">
        <p14:creationId xmlns:p14="http://schemas.microsoft.com/office/powerpoint/2010/main" val="4066830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Konformita</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Klasické studie konformity</a:t>
            </a:r>
            <a:endParaRPr lang="cs-CZ" sz="2800" dirty="0"/>
          </a:p>
        </p:txBody>
      </p:sp>
      <p:sp>
        <p:nvSpPr>
          <p:cNvPr id="9" name="TextovéPole 8"/>
          <p:cNvSpPr txBox="1"/>
          <p:nvPr/>
        </p:nvSpPr>
        <p:spPr>
          <a:xfrm>
            <a:off x="107504" y="980728"/>
            <a:ext cx="8892480" cy="2086725"/>
          </a:xfrm>
          <a:prstGeom prst="rect">
            <a:avLst/>
          </a:prstGeom>
          <a:noFill/>
        </p:spPr>
        <p:txBody>
          <a:bodyPr wrap="square" rtlCol="0">
            <a:spAutoFit/>
          </a:bodyPr>
          <a:lstStyle/>
          <a:p>
            <a:pPr>
              <a:lnSpc>
                <a:spcPct val="90000"/>
              </a:lnSpc>
            </a:pPr>
            <a:r>
              <a:rPr lang="cs-CZ" sz="2400" dirty="0" smtClean="0"/>
              <a:t>V případech, kdy dotazovaný jedinec vnímá ostatní členy skupiny jako </a:t>
            </a:r>
            <a:r>
              <a:rPr lang="cs-CZ" sz="2400" b="1" dirty="0" smtClean="0"/>
              <a:t>větší odborníky </a:t>
            </a:r>
            <a:r>
              <a:rPr lang="cs-CZ" sz="2400" dirty="0" smtClean="0"/>
              <a:t>než je on sám, má větší tendenci se přizpůsobit názoru většiny. </a:t>
            </a:r>
          </a:p>
          <a:p>
            <a:pPr>
              <a:lnSpc>
                <a:spcPct val="90000"/>
              </a:lnSpc>
            </a:pPr>
            <a:r>
              <a:rPr lang="cs-CZ" sz="2400" dirty="0" smtClean="0"/>
              <a:t>Konformita je větší, když jedinec nemá v dané oblasti patřičné znalosti.</a:t>
            </a:r>
            <a:endParaRPr lang="en-US" sz="2400" dirty="0" smtClean="0"/>
          </a:p>
          <a:p>
            <a:pPr>
              <a:lnSpc>
                <a:spcPct val="90000"/>
              </a:lnSpc>
            </a:pPr>
            <a:endParaRPr lang="en-US" sz="2400" dirty="0"/>
          </a:p>
        </p:txBody>
      </p:sp>
      <p:sp>
        <p:nvSpPr>
          <p:cNvPr id="16" name="TextovéPole 15"/>
          <p:cNvSpPr txBox="1"/>
          <p:nvPr/>
        </p:nvSpPr>
        <p:spPr>
          <a:xfrm>
            <a:off x="107504" y="2636912"/>
            <a:ext cx="8856984" cy="1569660"/>
          </a:xfrm>
          <a:prstGeom prst="rect">
            <a:avLst/>
          </a:prstGeom>
          <a:noFill/>
        </p:spPr>
        <p:txBody>
          <a:bodyPr wrap="square" rtlCol="0">
            <a:spAutoFit/>
          </a:bodyPr>
          <a:lstStyle/>
          <a:p>
            <a:pPr>
              <a:buFontTx/>
              <a:buNone/>
            </a:pPr>
            <a:r>
              <a:rPr lang="cs-CZ" sz="2400" dirty="0" smtClean="0"/>
              <a:t>Důvody konformity:</a:t>
            </a:r>
          </a:p>
          <a:p>
            <a:pPr>
              <a:buFont typeface="Wingdings" pitchFamily="2" charset="2"/>
              <a:buChar char="§"/>
            </a:pPr>
            <a:r>
              <a:rPr lang="cs-CZ" sz="2400" dirty="0" smtClean="0"/>
              <a:t> Zajištění/ udržení přízně skupiny (</a:t>
            </a:r>
            <a:r>
              <a:rPr lang="cs-CZ" sz="2400" b="1" dirty="0" smtClean="0"/>
              <a:t>potřeba být oblíben</a:t>
            </a:r>
            <a:r>
              <a:rPr lang="cs-CZ" sz="2400" dirty="0" smtClean="0"/>
              <a:t>)</a:t>
            </a:r>
          </a:p>
          <a:p>
            <a:pPr>
              <a:buFont typeface="Wingdings" pitchFamily="2" charset="2"/>
              <a:buChar char="§"/>
            </a:pPr>
            <a:r>
              <a:rPr lang="cs-CZ" sz="2400" dirty="0" smtClean="0"/>
              <a:t> Zvýšení pravděpodobnosti, že v nejistých situacích zvolíme správné řešení (</a:t>
            </a:r>
            <a:r>
              <a:rPr lang="cs-CZ" sz="2400" b="1" dirty="0" smtClean="0"/>
              <a:t>potřeba mít pravdu, nebýt za blbce</a:t>
            </a:r>
            <a:r>
              <a:rPr lang="cs-CZ" sz="2400" dirty="0" smtClean="0"/>
              <a:t>)</a:t>
            </a:r>
            <a:endParaRPr lang="cs-CZ" sz="2400" dirty="0"/>
          </a:p>
        </p:txBody>
      </p:sp>
      <p:sp>
        <p:nvSpPr>
          <p:cNvPr id="17" name="TextovéPole 16"/>
          <p:cNvSpPr txBox="1"/>
          <p:nvPr/>
        </p:nvSpPr>
        <p:spPr>
          <a:xfrm>
            <a:off x="215008" y="4244895"/>
            <a:ext cx="8605464" cy="2308324"/>
          </a:xfrm>
          <a:prstGeom prst="rect">
            <a:avLst/>
          </a:prstGeom>
          <a:solidFill>
            <a:schemeClr val="accent2">
              <a:alpha val="79000"/>
            </a:schemeClr>
          </a:solidFill>
        </p:spPr>
        <p:txBody>
          <a:bodyPr wrap="square" rtlCol="0">
            <a:spAutoFit/>
          </a:bodyPr>
          <a:lstStyle/>
          <a:p>
            <a:pPr algn="just"/>
            <a:r>
              <a:rPr lang="cs-CZ" sz="2400" dirty="0" smtClean="0"/>
              <a:t>Čím je nejistota „správného“ názoru větší, čím je skupina pro jedince přitažlivější a vnitřně soudržnější, tím větší tlak směřující ke konformitě na jedince působí. </a:t>
            </a:r>
          </a:p>
          <a:p>
            <a:pPr algn="just"/>
            <a:r>
              <a:rPr lang="cs-CZ" sz="2400" dirty="0" smtClean="0"/>
              <a:t>Tak se chovali všichni ostatní, tak to musí být správně (efekt zdánlivé korelace)</a:t>
            </a:r>
          </a:p>
          <a:p>
            <a:pPr algn="just"/>
            <a:r>
              <a:rPr lang="cs-CZ" sz="2400" dirty="0" smtClean="0"/>
              <a:t>Strach z odlišování se, z konfliktů</a:t>
            </a:r>
          </a:p>
        </p:txBody>
      </p:sp>
    </p:spTree>
    <p:extLst>
      <p:ext uri="{BB962C8B-B14F-4D97-AF65-F5344CB8AC3E}">
        <p14:creationId xmlns:p14="http://schemas.microsoft.com/office/powerpoint/2010/main" val="2201129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Konformita</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Klasické studie konformity</a:t>
            </a:r>
            <a:endParaRPr lang="cs-CZ" sz="2800" dirty="0"/>
          </a:p>
        </p:txBody>
      </p:sp>
      <p:sp>
        <p:nvSpPr>
          <p:cNvPr id="9" name="TextovéPole 8"/>
          <p:cNvSpPr txBox="1"/>
          <p:nvPr/>
        </p:nvSpPr>
        <p:spPr>
          <a:xfrm>
            <a:off x="144016" y="1412776"/>
            <a:ext cx="8820472" cy="3046988"/>
          </a:xfrm>
          <a:prstGeom prst="rect">
            <a:avLst/>
          </a:prstGeom>
          <a:noFill/>
        </p:spPr>
        <p:txBody>
          <a:bodyPr wrap="square" rtlCol="0">
            <a:spAutoFit/>
          </a:bodyPr>
          <a:lstStyle/>
          <a:p>
            <a:pPr lvl="3" algn="just">
              <a:buClr>
                <a:schemeClr val="accent2"/>
              </a:buClr>
              <a:buFont typeface="Wingdings" pitchFamily="2" charset="2"/>
              <a:buChar char="§"/>
            </a:pPr>
            <a:r>
              <a:rPr lang="cs-CZ" sz="2400" dirty="0" smtClean="0"/>
              <a:t> P.O. byla informována, že se zúčastní výzkumu, který má za cíl pomoci lidem zlepšit paměť  (</a:t>
            </a:r>
            <a:r>
              <a:rPr lang="cs-CZ" sz="2400" dirty="0" err="1" smtClean="0"/>
              <a:t>prosociální</a:t>
            </a:r>
            <a:r>
              <a:rPr lang="cs-CZ" sz="2400" dirty="0" smtClean="0"/>
              <a:t>, altruistický cíl). P.O. byla dále informována, že cílem experimentu je zkoumat vliv bolesti na učení.</a:t>
            </a:r>
          </a:p>
          <a:p>
            <a:pPr lvl="3" algn="just">
              <a:buClr>
                <a:schemeClr val="accent2"/>
              </a:buClr>
              <a:buFont typeface="Wingdings" pitchFamily="2" charset="2"/>
              <a:buChar char="§"/>
            </a:pPr>
            <a:r>
              <a:rPr lang="cs-CZ" sz="2400" dirty="0" smtClean="0"/>
              <a:t>„Učitel“ měl přečíst pár slov „žákovi“ a pak testovat jeho paměť tím, že mu řekl jedno slovo z páru a žák měl říci druhé. </a:t>
            </a:r>
          </a:p>
          <a:p>
            <a:pPr lvl="3" algn="just">
              <a:buClr>
                <a:schemeClr val="accent2"/>
              </a:buClr>
              <a:buFont typeface="Wingdings" pitchFamily="2" charset="2"/>
              <a:buChar char="§"/>
            </a:pPr>
            <a:r>
              <a:rPr lang="cs-CZ" sz="2400" dirty="0" smtClean="0"/>
              <a:t> Nesprávné odpovědi byly trestány elektrickým šokem.</a:t>
            </a:r>
          </a:p>
        </p:txBody>
      </p:sp>
      <p:sp>
        <p:nvSpPr>
          <p:cNvPr id="16" name="TextovéPole 15"/>
          <p:cNvSpPr txBox="1"/>
          <p:nvPr/>
        </p:nvSpPr>
        <p:spPr>
          <a:xfrm>
            <a:off x="107504" y="4437112"/>
            <a:ext cx="8856984" cy="2369880"/>
          </a:xfrm>
          <a:prstGeom prst="rect">
            <a:avLst/>
          </a:prstGeom>
          <a:noFill/>
        </p:spPr>
        <p:txBody>
          <a:bodyPr wrap="square" rtlCol="0">
            <a:spAutoFit/>
          </a:bodyPr>
          <a:lstStyle/>
          <a:p>
            <a:pPr algn="just"/>
            <a:r>
              <a:rPr lang="cs-CZ" sz="2800" dirty="0" smtClean="0"/>
              <a:t>„</a:t>
            </a:r>
            <a:r>
              <a:rPr lang="cs-CZ" sz="2400" dirty="0" smtClean="0"/>
              <a:t>Učitel“ měl před sebou „generátor šoků“ s 30 tlačítky po 15 voltech podle síly šoku. Stupnice se pohybovala od 15 do 450 voltů.  Tlačítka byla označena nálepkami „</a:t>
            </a:r>
            <a:r>
              <a:rPr lang="cs-CZ" sz="2400" i="1" dirty="0" smtClean="0"/>
              <a:t>slabý šok</a:t>
            </a:r>
            <a:r>
              <a:rPr lang="cs-CZ" sz="2400" dirty="0" smtClean="0"/>
              <a:t>“ „</a:t>
            </a:r>
            <a:r>
              <a:rPr lang="cs-CZ" sz="2400" i="1" dirty="0" smtClean="0"/>
              <a:t>velmi silný šok</a:t>
            </a:r>
            <a:r>
              <a:rPr lang="cs-CZ" sz="2400" dirty="0" smtClean="0"/>
              <a:t>“„</a:t>
            </a:r>
            <a:r>
              <a:rPr lang="cs-CZ" sz="2400" i="1" dirty="0" smtClean="0"/>
              <a:t>pozor</a:t>
            </a:r>
            <a:r>
              <a:rPr lang="cs-CZ" sz="2400" dirty="0" smtClean="0"/>
              <a:t>: </a:t>
            </a:r>
            <a:r>
              <a:rPr lang="cs-CZ" sz="2400" i="1" dirty="0" smtClean="0"/>
              <a:t>nebezpečný šok</a:t>
            </a:r>
            <a:r>
              <a:rPr lang="cs-CZ" sz="2400" dirty="0" smtClean="0"/>
              <a:t>“. Rozpětí 435 až 450 V bylo označeno pouze jako „</a:t>
            </a:r>
            <a:r>
              <a:rPr lang="cs-CZ" sz="2400" i="1" dirty="0" err="1" smtClean="0"/>
              <a:t>xxx</a:t>
            </a:r>
            <a:r>
              <a:rPr lang="cs-CZ" sz="2400" dirty="0" smtClean="0"/>
              <a:t>“. „Učitel“ měl první chybu potrestat šokem 15 V a pak zvyšovat po 15 V za každou další chybu. </a:t>
            </a:r>
            <a:endParaRPr lang="cs-CZ" sz="2400" dirty="0">
              <a:cs typeface="Times New Roman" pitchFamily="18" charset="0"/>
            </a:endParaRPr>
          </a:p>
        </p:txBody>
      </p:sp>
      <p:sp>
        <p:nvSpPr>
          <p:cNvPr id="7" name="TextovéPole 6"/>
          <p:cNvSpPr txBox="1"/>
          <p:nvPr/>
        </p:nvSpPr>
        <p:spPr>
          <a:xfrm>
            <a:off x="35496" y="951111"/>
            <a:ext cx="4824536" cy="461665"/>
          </a:xfrm>
          <a:prstGeom prst="rect">
            <a:avLst/>
          </a:prstGeom>
          <a:solidFill>
            <a:schemeClr val="accent2">
              <a:alpha val="78000"/>
            </a:schemeClr>
          </a:solidFill>
        </p:spPr>
        <p:txBody>
          <a:bodyPr wrap="square" rtlCol="0">
            <a:spAutoFit/>
          </a:bodyPr>
          <a:lstStyle/>
          <a:p>
            <a:r>
              <a:rPr lang="cs-CZ" sz="2400" dirty="0" err="1" smtClean="0"/>
              <a:t>Stanley</a:t>
            </a:r>
            <a:r>
              <a:rPr lang="cs-CZ" sz="2400" dirty="0" smtClean="0"/>
              <a:t> </a:t>
            </a:r>
            <a:r>
              <a:rPr lang="cs-CZ" sz="2400" dirty="0" err="1" smtClean="0"/>
              <a:t>Milgram</a:t>
            </a:r>
            <a:r>
              <a:rPr lang="cs-CZ" sz="2400" dirty="0" smtClean="0"/>
              <a:t> a poslušnost (1963)</a:t>
            </a:r>
            <a:endParaRPr lang="cs-CZ" sz="2400" dirty="0"/>
          </a:p>
        </p:txBody>
      </p:sp>
      <p:pic>
        <p:nvPicPr>
          <p:cNvPr id="8" name="Picture 4" descr="Milgram_experiment"/>
          <p:cNvPicPr>
            <a:picLocks noChangeAspect="1" noChangeArrowheads="1"/>
          </p:cNvPicPr>
          <p:nvPr/>
        </p:nvPicPr>
        <p:blipFill>
          <a:blip r:embed="rId2" cstate="print"/>
          <a:srcRect/>
          <a:stretch>
            <a:fillRect/>
          </a:stretch>
        </p:blipFill>
        <p:spPr bwMode="auto">
          <a:xfrm>
            <a:off x="179512" y="2996952"/>
            <a:ext cx="1368152" cy="1440160"/>
          </a:xfrm>
          <a:prstGeom prst="rect">
            <a:avLst/>
          </a:prstGeom>
          <a:noFill/>
        </p:spPr>
      </p:pic>
      <p:pic>
        <p:nvPicPr>
          <p:cNvPr id="7170" name="Picture 2" descr="http://t1.gstatic.com/images?q=tbn:ANd9GcSYLz7XVX3nuT1ehDzednKNqDIebztqEWYp15MKmMp11nZ7InYm"/>
          <p:cNvPicPr>
            <a:picLocks noChangeAspect="1" noChangeArrowheads="1"/>
          </p:cNvPicPr>
          <p:nvPr/>
        </p:nvPicPr>
        <p:blipFill>
          <a:blip r:embed="rId3" cstate="print"/>
          <a:srcRect b="15593"/>
          <a:stretch>
            <a:fillRect/>
          </a:stretch>
        </p:blipFill>
        <p:spPr bwMode="auto">
          <a:xfrm>
            <a:off x="72008" y="1412776"/>
            <a:ext cx="1475656" cy="1512168"/>
          </a:xfrm>
          <a:prstGeom prst="rect">
            <a:avLst/>
          </a:prstGeom>
          <a:ln>
            <a:noFill/>
          </a:ln>
          <a:effectLst>
            <a:softEdge rad="112500"/>
          </a:effectLst>
        </p:spPr>
      </p:pic>
    </p:spTree>
    <p:extLst>
      <p:ext uri="{BB962C8B-B14F-4D97-AF65-F5344CB8AC3E}">
        <p14:creationId xmlns:p14="http://schemas.microsoft.com/office/powerpoint/2010/main" val="3240900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36512" y="476672"/>
            <a:ext cx="8964488" cy="6186309"/>
          </a:xfrm>
          <a:prstGeom prst="rect">
            <a:avLst/>
          </a:prstGeom>
          <a:noFill/>
        </p:spPr>
        <p:txBody>
          <a:bodyPr wrap="square" rtlCol="0">
            <a:spAutoFit/>
          </a:bodyPr>
          <a:lstStyle/>
          <a:p>
            <a:pPr algn="just"/>
            <a:r>
              <a:rPr lang="cs-CZ" sz="2200" b="1" dirty="0" smtClean="0">
                <a:solidFill>
                  <a:srgbClr val="FF0000"/>
                </a:solidFill>
              </a:rPr>
              <a:t>Struktura skupiny </a:t>
            </a:r>
            <a:r>
              <a:rPr lang="cs-CZ" sz="2200" dirty="0" smtClean="0"/>
              <a:t>– vnitřní složení skupiny, </a:t>
            </a:r>
            <a:r>
              <a:rPr lang="cs-CZ" sz="2200" b="1" dirty="0" smtClean="0"/>
              <a:t>organizace statusů a rolí skupiny. </a:t>
            </a:r>
            <a:r>
              <a:rPr lang="cs-CZ" sz="2200" dirty="0" smtClean="0"/>
              <a:t>Základní rysy skupiny obvykle vznikají rychle (formální vs. neformální skupiny)</a:t>
            </a:r>
          </a:p>
          <a:p>
            <a:pPr algn="just"/>
            <a:endParaRPr lang="cs-CZ" sz="2200" b="1" u="sng" dirty="0" smtClean="0">
              <a:solidFill>
                <a:schemeClr val="accent6">
                  <a:lumMod val="50000"/>
                </a:schemeClr>
              </a:solidFill>
            </a:endParaRPr>
          </a:p>
          <a:p>
            <a:pPr algn="just"/>
            <a:endParaRPr lang="cs-CZ" sz="2200" b="1" u="sng" dirty="0" smtClean="0">
              <a:solidFill>
                <a:schemeClr val="accent6">
                  <a:lumMod val="50000"/>
                </a:schemeClr>
              </a:solidFill>
            </a:endParaRPr>
          </a:p>
          <a:p>
            <a:pPr algn="just"/>
            <a:endParaRPr lang="cs-CZ" sz="2200" b="1" u="sng" dirty="0" smtClean="0">
              <a:solidFill>
                <a:schemeClr val="accent6">
                  <a:lumMod val="50000"/>
                </a:schemeClr>
              </a:solidFill>
            </a:endParaRPr>
          </a:p>
          <a:p>
            <a:pPr algn="just"/>
            <a:endParaRPr lang="cs-CZ" sz="2200" b="1" u="sng" dirty="0" smtClean="0">
              <a:solidFill>
                <a:schemeClr val="accent6">
                  <a:lumMod val="50000"/>
                </a:schemeClr>
              </a:solidFill>
            </a:endParaRPr>
          </a:p>
          <a:p>
            <a:pPr algn="just"/>
            <a:endParaRPr lang="cs-CZ" sz="2200" b="1" u="sng" dirty="0" smtClean="0">
              <a:solidFill>
                <a:schemeClr val="accent6">
                  <a:lumMod val="50000"/>
                </a:schemeClr>
              </a:solidFill>
            </a:endParaRPr>
          </a:p>
          <a:p>
            <a:pPr algn="just"/>
            <a:endParaRPr lang="cs-CZ" sz="2200" b="1" u="sng" dirty="0" smtClean="0">
              <a:solidFill>
                <a:schemeClr val="accent6">
                  <a:lumMod val="50000"/>
                </a:schemeClr>
              </a:solidFill>
            </a:endParaRPr>
          </a:p>
          <a:p>
            <a:pPr algn="just"/>
            <a:endParaRPr lang="cs-CZ" sz="2200" b="1" u="sng" dirty="0" smtClean="0"/>
          </a:p>
          <a:p>
            <a:pPr algn="just"/>
            <a:r>
              <a:rPr lang="cs-CZ" sz="2200" b="1" u="sng" dirty="0" smtClean="0">
                <a:solidFill>
                  <a:srgbClr val="FF0000"/>
                </a:solidFill>
              </a:rPr>
              <a:t>Skupinový</a:t>
            </a:r>
            <a:r>
              <a:rPr lang="cs-CZ" sz="2200" u="sng" dirty="0" smtClean="0"/>
              <a:t> </a:t>
            </a:r>
            <a:r>
              <a:rPr lang="cs-CZ" sz="2200" b="1" u="sng" dirty="0" smtClean="0">
                <a:solidFill>
                  <a:srgbClr val="FF0000"/>
                </a:solidFill>
              </a:rPr>
              <a:t>status</a:t>
            </a:r>
            <a:r>
              <a:rPr lang="cs-CZ" sz="2200" dirty="0" smtClean="0"/>
              <a:t>: míra autority, uznání a prestiže jedince ve skupině, </a:t>
            </a:r>
          </a:p>
          <a:p>
            <a:pPr algn="just"/>
            <a:r>
              <a:rPr lang="cs-CZ" sz="2200" dirty="0" smtClean="0"/>
              <a:t>= </a:t>
            </a:r>
            <a:r>
              <a:rPr lang="cs-CZ" sz="2200" b="1" u="sng" dirty="0" smtClean="0"/>
              <a:t>míra moci jedince ve skupině</a:t>
            </a:r>
            <a:r>
              <a:rPr lang="cs-CZ" sz="2200" dirty="0" smtClean="0"/>
              <a:t>. </a:t>
            </a:r>
          </a:p>
          <a:p>
            <a:pPr lvl="8" algn="just">
              <a:buFont typeface="Wingdings" pitchFamily="2" charset="2"/>
              <a:buChar char="§"/>
            </a:pPr>
            <a:r>
              <a:rPr lang="cs-CZ" sz="2200" dirty="0" smtClean="0"/>
              <a:t> Prvotní status jedince se může měnit </a:t>
            </a:r>
          </a:p>
          <a:p>
            <a:pPr lvl="8" algn="just">
              <a:buFont typeface="Wingdings" pitchFamily="2" charset="2"/>
              <a:buChar char="§"/>
            </a:pPr>
            <a:r>
              <a:rPr lang="cs-CZ" sz="2200" dirty="0" smtClean="0"/>
              <a:t> Hůře se mění status zdola nahoru </a:t>
            </a:r>
          </a:p>
          <a:p>
            <a:pPr lvl="8" algn="just">
              <a:buFont typeface="Wingdings" pitchFamily="2" charset="2"/>
              <a:buChar char="§"/>
            </a:pPr>
            <a:r>
              <a:rPr lang="cs-CZ" sz="2200" dirty="0" smtClean="0"/>
              <a:t> Silným a slabým jedincům je připsán status velmi rychle, ostatním průběžně, po konfrontaci.</a:t>
            </a:r>
          </a:p>
          <a:p>
            <a:pPr algn="just"/>
            <a:endParaRPr lang="cs-CZ" sz="2200" dirty="0" smtClean="0"/>
          </a:p>
        </p:txBody>
      </p:sp>
      <p:sp>
        <p:nvSpPr>
          <p:cNvPr id="8" name="TextovéPole 7"/>
          <p:cNvSpPr txBox="1"/>
          <p:nvPr/>
        </p:nvSpPr>
        <p:spPr>
          <a:xfrm>
            <a:off x="3456384" y="1542851"/>
            <a:ext cx="5580112" cy="2462213"/>
          </a:xfrm>
          <a:prstGeom prst="rect">
            <a:avLst/>
          </a:prstGeom>
          <a:noFill/>
        </p:spPr>
        <p:txBody>
          <a:bodyPr wrap="square" rtlCol="0">
            <a:spAutoFit/>
          </a:bodyPr>
          <a:lstStyle/>
          <a:p>
            <a:r>
              <a:rPr lang="cs-CZ" sz="2200" b="1" dirty="0" smtClean="0">
                <a:solidFill>
                  <a:srgbClr val="FF0000"/>
                </a:solidFill>
              </a:rPr>
              <a:t>Typy skupin</a:t>
            </a:r>
            <a:r>
              <a:rPr lang="cs-CZ" sz="2200" b="1" dirty="0" smtClean="0"/>
              <a:t>:</a:t>
            </a:r>
          </a:p>
          <a:p>
            <a:pPr>
              <a:buFont typeface="Wingdings" pitchFamily="2" charset="2"/>
              <a:buChar char="§"/>
            </a:pPr>
            <a:r>
              <a:rPr lang="cs-CZ" sz="2200" dirty="0" smtClean="0"/>
              <a:t> Formální/neformální (formalita)</a:t>
            </a:r>
          </a:p>
          <a:p>
            <a:pPr>
              <a:buFont typeface="Wingdings" pitchFamily="2" charset="2"/>
              <a:buChar char="§"/>
            </a:pPr>
            <a:r>
              <a:rPr lang="cs-CZ" sz="2200" dirty="0" smtClean="0"/>
              <a:t> Primární/sekundární (</a:t>
            </a:r>
            <a:r>
              <a:rPr lang="cs-CZ" sz="2200" dirty="0" err="1" smtClean="0"/>
              <a:t>attachement</a:t>
            </a:r>
            <a:r>
              <a:rPr lang="cs-CZ" sz="2200" dirty="0" smtClean="0"/>
              <a:t>, kdo smí být člen – partikularismus, universalismus, cíl..)</a:t>
            </a:r>
          </a:p>
          <a:p>
            <a:pPr>
              <a:buFont typeface="Wingdings" pitchFamily="2" charset="2"/>
              <a:buChar char="§"/>
            </a:pPr>
            <a:r>
              <a:rPr lang="cs-CZ" sz="2200" dirty="0" smtClean="0"/>
              <a:t> </a:t>
            </a:r>
            <a:r>
              <a:rPr lang="cs-CZ" sz="2200" dirty="0" err="1" smtClean="0"/>
              <a:t>Ingroup</a:t>
            </a:r>
            <a:r>
              <a:rPr lang="cs-CZ" sz="2200" dirty="0" smtClean="0"/>
              <a:t>/</a:t>
            </a:r>
            <a:r>
              <a:rPr lang="cs-CZ" sz="2200" dirty="0" err="1" smtClean="0"/>
              <a:t>outgroup</a:t>
            </a:r>
            <a:endParaRPr lang="cs-CZ" sz="2200" dirty="0" smtClean="0"/>
          </a:p>
          <a:p>
            <a:pPr>
              <a:buFont typeface="Wingdings" pitchFamily="2" charset="2"/>
              <a:buChar char="§"/>
            </a:pPr>
            <a:r>
              <a:rPr lang="cs-CZ" sz="2200" dirty="0" smtClean="0"/>
              <a:t> Referenční </a:t>
            </a:r>
          </a:p>
          <a:p>
            <a:pPr>
              <a:buFont typeface="Wingdings" pitchFamily="2" charset="2"/>
              <a:buChar char="§"/>
            </a:pPr>
            <a:r>
              <a:rPr lang="cs-CZ" sz="2200" dirty="0" smtClean="0"/>
              <a:t> Přirozená/účelová</a:t>
            </a:r>
            <a:endParaRPr lang="cs-CZ" sz="2200" dirty="0"/>
          </a:p>
        </p:txBody>
      </p:sp>
      <p:pic>
        <p:nvPicPr>
          <p:cNvPr id="1028" name="Picture 4" descr="http://content.artofmanliness.com/uploads/2010/12/mast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6772"/>
            <a:ext cx="3563888" cy="2177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content.artofmanliness.com/uploads/2010/12/Harding_Ford_Edison_Firestone_Cam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3"/>
            <a:ext cx="3438715" cy="2376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Obdélník 11"/>
          <p:cNvSpPr/>
          <p:nvPr/>
        </p:nvSpPr>
        <p:spPr>
          <a:xfrm>
            <a:off x="0" y="0"/>
            <a:ext cx="9144000"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skupiny a skupinové jevy</a:t>
            </a:r>
            <a:endParaRPr lang="cs-CZ" sz="2800" b="1" dirty="0">
              <a:solidFill>
                <a:schemeClr val="bg1"/>
              </a:solidFill>
            </a:endParaRPr>
          </a:p>
        </p:txBody>
      </p:sp>
    </p:spTree>
    <p:extLst>
      <p:ext uri="{BB962C8B-B14F-4D97-AF65-F5344CB8AC3E}">
        <p14:creationId xmlns:p14="http://schemas.microsoft.com/office/powerpoint/2010/main" val="2935651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Konformita</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Klasické studie konformity</a:t>
            </a:r>
            <a:endParaRPr lang="cs-CZ" sz="2800" dirty="0"/>
          </a:p>
        </p:txBody>
      </p:sp>
      <p:sp>
        <p:nvSpPr>
          <p:cNvPr id="6" name="TextovéPole 5"/>
          <p:cNvSpPr txBox="1"/>
          <p:nvPr/>
        </p:nvSpPr>
        <p:spPr>
          <a:xfrm>
            <a:off x="107504" y="1052736"/>
            <a:ext cx="8856984" cy="1938992"/>
          </a:xfrm>
          <a:prstGeom prst="rect">
            <a:avLst/>
          </a:prstGeom>
          <a:noFill/>
        </p:spPr>
        <p:txBody>
          <a:bodyPr wrap="square" rtlCol="0">
            <a:spAutoFit/>
          </a:bodyPr>
          <a:lstStyle/>
          <a:p>
            <a:pPr algn="just"/>
            <a:r>
              <a:rPr lang="cs-CZ" sz="2400" dirty="0" smtClean="0"/>
              <a:t>„Žák“ (muž středního věku, příjemného zevnějšku) byl odveden do vedlejší místnosti, tam popruhy připoután k židli, na ruce mu byla připevněna elektroda. „Žák“ se při přípravných procedurách zmínil, že má slabé srdce. Experimentátor sdělil, že elektrické šoky mohou sice být bolestivé, nejsou však zdraví nebezpečné.</a:t>
            </a:r>
            <a:endParaRPr lang="cs-CZ" sz="2400" dirty="0"/>
          </a:p>
        </p:txBody>
      </p:sp>
      <p:sp>
        <p:nvSpPr>
          <p:cNvPr id="9" name="TextovéPole 8"/>
          <p:cNvSpPr txBox="1"/>
          <p:nvPr/>
        </p:nvSpPr>
        <p:spPr>
          <a:xfrm>
            <a:off x="179512" y="2998693"/>
            <a:ext cx="8496944" cy="646331"/>
          </a:xfrm>
          <a:prstGeom prst="rect">
            <a:avLst/>
          </a:prstGeom>
          <a:noFill/>
        </p:spPr>
        <p:txBody>
          <a:bodyPr wrap="square" rtlCol="0">
            <a:spAutoFit/>
          </a:bodyPr>
          <a:lstStyle/>
          <a:p>
            <a:r>
              <a:rPr lang="cs-CZ" dirty="0" smtClean="0">
                <a:hlinkClick r:id="rId2"/>
              </a:rPr>
              <a:t>http://www.</a:t>
            </a:r>
            <a:r>
              <a:rPr lang="cs-CZ" dirty="0" err="1" smtClean="0">
                <a:hlinkClick r:id="rId2"/>
              </a:rPr>
              <a:t>youtube.com</a:t>
            </a:r>
            <a:r>
              <a:rPr lang="cs-CZ" dirty="0" smtClean="0">
                <a:hlinkClick r:id="rId2"/>
              </a:rPr>
              <a:t>/</a:t>
            </a:r>
            <a:r>
              <a:rPr lang="cs-CZ" dirty="0" err="1" smtClean="0">
                <a:hlinkClick r:id="rId2"/>
              </a:rPr>
              <a:t>watch</a:t>
            </a:r>
            <a:r>
              <a:rPr lang="cs-CZ" dirty="0" smtClean="0">
                <a:hlinkClick r:id="rId2"/>
              </a:rPr>
              <a:t>?v=BcvSNg0HZwk&amp;feature=</a:t>
            </a:r>
            <a:r>
              <a:rPr lang="cs-CZ" dirty="0" err="1" smtClean="0">
                <a:hlinkClick r:id="rId2"/>
              </a:rPr>
              <a:t>related</a:t>
            </a:r>
            <a:endParaRPr lang="cs-CZ" dirty="0" smtClean="0"/>
          </a:p>
          <a:p>
            <a:endParaRPr lang="cs-CZ" dirty="0"/>
          </a:p>
        </p:txBody>
      </p:sp>
      <p:sp>
        <p:nvSpPr>
          <p:cNvPr id="10" name="TextovéPole 9"/>
          <p:cNvSpPr txBox="1"/>
          <p:nvPr/>
        </p:nvSpPr>
        <p:spPr>
          <a:xfrm>
            <a:off x="251520" y="3429001"/>
            <a:ext cx="8712968" cy="2554545"/>
          </a:xfrm>
          <a:prstGeom prst="rect">
            <a:avLst/>
          </a:prstGeom>
          <a:noFill/>
        </p:spPr>
        <p:txBody>
          <a:bodyPr wrap="square" rtlCol="0">
            <a:spAutoFit/>
          </a:bodyPr>
          <a:lstStyle/>
          <a:p>
            <a:pPr lvl="6" algn="just">
              <a:buFont typeface="Wingdings" pitchFamily="2" charset="2"/>
              <a:buChar char="§"/>
            </a:pPr>
            <a:r>
              <a:rPr lang="cs-CZ" sz="2000" dirty="0" smtClean="0"/>
              <a:t> 63 % P.O. bylo ochotno udělit nejvyšší stupeň elektrického šoku označený „</a:t>
            </a:r>
            <a:r>
              <a:rPr lang="cs-CZ" sz="2000" i="1" dirty="0" err="1" smtClean="0"/>
              <a:t>xxx</a:t>
            </a:r>
            <a:r>
              <a:rPr lang="cs-CZ" sz="2000" dirty="0" smtClean="0"/>
              <a:t>“.</a:t>
            </a:r>
          </a:p>
          <a:p>
            <a:pPr lvl="6" algn="just">
              <a:buFont typeface="Wingdings" pitchFamily="2" charset="2"/>
              <a:buChar char="§"/>
            </a:pPr>
            <a:r>
              <a:rPr lang="cs-CZ" sz="2000" dirty="0" smtClean="0"/>
              <a:t> Řídil-li exp. „obyčejný muž“(ne profesor z univerzity) poslušnost klesla na 20 %.</a:t>
            </a:r>
          </a:p>
          <a:p>
            <a:pPr lvl="6" algn="just">
              <a:buFont typeface="Wingdings" pitchFamily="2" charset="2"/>
              <a:buChar char="§"/>
            </a:pPr>
            <a:r>
              <a:rPr lang="cs-CZ" sz="2000" dirty="0" smtClean="0"/>
              <a:t> V budově označené „Výzkumná instituce“  poslušnost klesla z 63 % na 48 %.</a:t>
            </a:r>
          </a:p>
          <a:p>
            <a:pPr lvl="6" algn="just">
              <a:buFont typeface="Wingdings" pitchFamily="2" charset="2"/>
              <a:buChar char="§"/>
            </a:pPr>
            <a:r>
              <a:rPr lang="cs-CZ" sz="2000" dirty="0" smtClean="0"/>
              <a:t> Když se experiment konal na </a:t>
            </a:r>
            <a:r>
              <a:rPr lang="cs-CZ" sz="2000" i="1" dirty="0" err="1" smtClean="0"/>
              <a:t>Princeton</a:t>
            </a:r>
            <a:r>
              <a:rPr lang="cs-CZ" sz="2000" i="1" dirty="0" smtClean="0"/>
              <a:t> University</a:t>
            </a:r>
            <a:r>
              <a:rPr lang="cs-CZ" sz="2000" dirty="0" smtClean="0"/>
              <a:t>, poslušnost vzrostla na  80 %.</a:t>
            </a:r>
          </a:p>
        </p:txBody>
      </p:sp>
      <p:pic>
        <p:nvPicPr>
          <p:cNvPr id="8" name="Picture 4" descr="Milgram1"/>
          <p:cNvPicPr>
            <a:picLocks noChangeAspect="1" noChangeArrowheads="1"/>
          </p:cNvPicPr>
          <p:nvPr/>
        </p:nvPicPr>
        <p:blipFill>
          <a:blip r:embed="rId3" cstate="print"/>
          <a:srcRect/>
          <a:stretch>
            <a:fillRect/>
          </a:stretch>
        </p:blipFill>
        <p:spPr bwMode="auto">
          <a:xfrm>
            <a:off x="251520" y="3501008"/>
            <a:ext cx="2660814" cy="2376264"/>
          </a:xfrm>
          <a:prstGeom prst="rect">
            <a:avLst/>
          </a:prstGeom>
          <a:noFill/>
        </p:spPr>
      </p:pic>
    </p:spTree>
    <p:extLst>
      <p:ext uri="{BB962C8B-B14F-4D97-AF65-F5344CB8AC3E}">
        <p14:creationId xmlns:p14="http://schemas.microsoft.com/office/powerpoint/2010/main" val="3070578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47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dirty="0" smtClean="0">
                <a:solidFill>
                  <a:schemeClr val="bg1"/>
                </a:solidFill>
              </a:rPr>
              <a:t>Konformita</a:t>
            </a:r>
            <a:endParaRPr lang="cs-CZ" sz="2800" dirty="0">
              <a:solidFill>
                <a:schemeClr val="bg1"/>
              </a:solidFill>
            </a:endParaRPr>
          </a:p>
        </p:txBody>
      </p:sp>
      <p:sp>
        <p:nvSpPr>
          <p:cNvPr id="5" name="Obdélník 4"/>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Klasické studie konformity</a:t>
            </a:r>
            <a:endParaRPr lang="cs-CZ" sz="2800" dirty="0"/>
          </a:p>
        </p:txBody>
      </p:sp>
      <p:sp>
        <p:nvSpPr>
          <p:cNvPr id="6" name="TextovéPole 5"/>
          <p:cNvSpPr txBox="1"/>
          <p:nvPr/>
        </p:nvSpPr>
        <p:spPr>
          <a:xfrm>
            <a:off x="107504" y="1052736"/>
            <a:ext cx="8856984" cy="4154984"/>
          </a:xfrm>
          <a:prstGeom prst="rect">
            <a:avLst/>
          </a:prstGeom>
          <a:noFill/>
        </p:spPr>
        <p:txBody>
          <a:bodyPr wrap="square" rtlCol="0">
            <a:spAutoFit/>
          </a:bodyPr>
          <a:lstStyle/>
          <a:p>
            <a:pPr algn="just"/>
            <a:r>
              <a:rPr lang="cs-CZ" sz="2400" dirty="0" smtClean="0"/>
              <a:t>Po 12 letech experimentu, 110 osobách a 21 experimentech</a:t>
            </a:r>
          </a:p>
          <a:p>
            <a:pPr algn="just"/>
            <a:r>
              <a:rPr lang="cs-CZ" sz="2400" dirty="0" smtClean="0"/>
              <a:t>Vlivy:</a:t>
            </a:r>
          </a:p>
          <a:p>
            <a:pPr lvl="5" algn="just">
              <a:buFont typeface="Wingdings" pitchFamily="2" charset="2"/>
              <a:buChar char="§"/>
            </a:pPr>
            <a:r>
              <a:rPr lang="cs-CZ" sz="2400" dirty="0" smtClean="0"/>
              <a:t> Vzdálenost od „žáka“</a:t>
            </a:r>
          </a:p>
          <a:p>
            <a:pPr lvl="5" algn="just">
              <a:buFont typeface="Wingdings" pitchFamily="2" charset="2"/>
              <a:buChar char="§"/>
            </a:pPr>
            <a:r>
              <a:rPr lang="cs-CZ" sz="2400" dirty="0" smtClean="0"/>
              <a:t> Vzdálenost od autority (učitel opustil místnost, poslušnost klesla)</a:t>
            </a:r>
          </a:p>
          <a:p>
            <a:pPr lvl="5" algn="just">
              <a:buFont typeface="Wingdings" pitchFamily="2" charset="2"/>
              <a:buChar char="§"/>
            </a:pPr>
            <a:r>
              <a:rPr lang="cs-CZ" sz="2400" dirty="0" smtClean="0"/>
              <a:t> Náhradník – méně významná autorita –prestiž autority</a:t>
            </a:r>
          </a:p>
          <a:p>
            <a:pPr lvl="5" algn="just">
              <a:buFont typeface="Wingdings" pitchFamily="2" charset="2"/>
              <a:buChar char="§"/>
            </a:pPr>
            <a:r>
              <a:rPr lang="cs-CZ" sz="2400" dirty="0" smtClean="0"/>
              <a:t> Vzezření (důvěryhodnost) objektu – chátrající budova vs. nová instituce</a:t>
            </a:r>
          </a:p>
          <a:p>
            <a:pPr lvl="5" algn="just">
              <a:buFont typeface="Wingdings" pitchFamily="2" charset="2"/>
              <a:buChar char="§"/>
            </a:pPr>
            <a:r>
              <a:rPr lang="cs-CZ" sz="2400" dirty="0" smtClean="0"/>
              <a:t> Vzezření (důvěryhodnost) autority</a:t>
            </a:r>
          </a:p>
          <a:p>
            <a:pPr algn="just"/>
            <a:r>
              <a:rPr lang="cs-CZ" sz="2400" dirty="0" smtClean="0"/>
              <a:t> </a:t>
            </a:r>
            <a:endParaRPr lang="cs-CZ" sz="2400" dirty="0"/>
          </a:p>
        </p:txBody>
      </p:sp>
      <p:pic>
        <p:nvPicPr>
          <p:cNvPr id="5122" name="Picture 2" descr="http://t0.gstatic.com/images?q=tbn:ANd9GcTkhuff_FuIwwElFTF8rwMRbwRP1NFR4hrdROdMAIhFBS2mt_ig6A"/>
          <p:cNvPicPr>
            <a:picLocks noChangeAspect="1" noChangeArrowheads="1"/>
          </p:cNvPicPr>
          <p:nvPr/>
        </p:nvPicPr>
        <p:blipFill>
          <a:blip r:embed="rId2" cstate="print"/>
          <a:srcRect/>
          <a:stretch>
            <a:fillRect/>
          </a:stretch>
        </p:blipFill>
        <p:spPr bwMode="auto">
          <a:xfrm>
            <a:off x="179512" y="1916833"/>
            <a:ext cx="2160239" cy="1368152"/>
          </a:xfrm>
          <a:prstGeom prst="rect">
            <a:avLst/>
          </a:prstGeom>
          <a:noFill/>
        </p:spPr>
      </p:pic>
      <p:pic>
        <p:nvPicPr>
          <p:cNvPr id="5124" name="Picture 4" descr="http://t1.gstatic.com/images?q=tbn:ANd9GcRC1PelBh7ukJTDm6bknr_IRtSKnWJGlePb04LOKBqzUObRt4UF"/>
          <p:cNvPicPr>
            <a:picLocks noChangeAspect="1" noChangeArrowheads="1"/>
          </p:cNvPicPr>
          <p:nvPr/>
        </p:nvPicPr>
        <p:blipFill>
          <a:blip r:embed="rId3" cstate="print"/>
          <a:srcRect/>
          <a:stretch>
            <a:fillRect/>
          </a:stretch>
        </p:blipFill>
        <p:spPr bwMode="auto">
          <a:xfrm>
            <a:off x="7524328" y="4941168"/>
            <a:ext cx="1368152" cy="1678177"/>
          </a:xfrm>
          <a:prstGeom prst="rect">
            <a:avLst/>
          </a:prstGeom>
          <a:noFill/>
        </p:spPr>
      </p:pic>
      <p:pic>
        <p:nvPicPr>
          <p:cNvPr id="5126" name="Picture 6" descr="http://i.lidovky.cz/09/123/lngal/MEV3015d2_shutterstock_10086454.jpg"/>
          <p:cNvPicPr>
            <a:picLocks noChangeAspect="1" noChangeArrowheads="1"/>
          </p:cNvPicPr>
          <p:nvPr/>
        </p:nvPicPr>
        <p:blipFill>
          <a:blip r:embed="rId4" cstate="print"/>
          <a:srcRect/>
          <a:stretch>
            <a:fillRect/>
          </a:stretch>
        </p:blipFill>
        <p:spPr bwMode="auto">
          <a:xfrm>
            <a:off x="179512" y="3356992"/>
            <a:ext cx="2160240" cy="1368152"/>
          </a:xfrm>
          <a:prstGeom prst="rect">
            <a:avLst/>
          </a:prstGeom>
          <a:noFill/>
        </p:spPr>
      </p:pic>
    </p:spTree>
    <p:extLst>
      <p:ext uri="{BB962C8B-B14F-4D97-AF65-F5344CB8AC3E}">
        <p14:creationId xmlns:p14="http://schemas.microsoft.com/office/powerpoint/2010/main" val="656911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0" y="2276872"/>
            <a:ext cx="8964488" cy="4708981"/>
          </a:xfrm>
          <a:prstGeom prst="rect">
            <a:avLst/>
          </a:prstGeom>
          <a:noFill/>
        </p:spPr>
        <p:txBody>
          <a:bodyPr wrap="square" rtlCol="0">
            <a:spAutoFit/>
          </a:bodyPr>
          <a:lstStyle/>
          <a:p>
            <a:pPr algn="just"/>
            <a:r>
              <a:rPr lang="cs-CZ" sz="2400" dirty="0" smtClean="0"/>
              <a:t>Sociální role je v některé skupině jasně daná (pokladník, mluvčí) jinde nejasná  (hlava rodiny)</a:t>
            </a:r>
          </a:p>
          <a:p>
            <a:pPr algn="just">
              <a:buFont typeface="Wingdings" pitchFamily="2" charset="2"/>
              <a:buChar char="§"/>
            </a:pPr>
            <a:r>
              <a:rPr lang="cs-CZ" sz="2400" dirty="0" smtClean="0"/>
              <a:t> V životě častá konfúze rolí </a:t>
            </a:r>
          </a:p>
          <a:p>
            <a:pPr algn="just">
              <a:buFont typeface="Wingdings" pitchFamily="2" charset="2"/>
              <a:buChar char="§"/>
            </a:pPr>
            <a:r>
              <a:rPr lang="cs-CZ" sz="2400" dirty="0"/>
              <a:t> </a:t>
            </a:r>
            <a:r>
              <a:rPr lang="cs-CZ" sz="2400" dirty="0" smtClean="0"/>
              <a:t>Formální (tajemník) vs. neformální (</a:t>
            </a:r>
            <a:r>
              <a:rPr lang="cs-CZ" sz="2400" dirty="0" err="1" smtClean="0"/>
              <a:t>mediátor</a:t>
            </a:r>
            <a:r>
              <a:rPr lang="cs-CZ" sz="2400" dirty="0" smtClean="0"/>
              <a:t> konfliktů) </a:t>
            </a:r>
          </a:p>
          <a:p>
            <a:pPr lvl="8" algn="just">
              <a:buFont typeface="Wingdings" pitchFamily="2" charset="2"/>
              <a:buChar char="§"/>
            </a:pPr>
            <a:r>
              <a:rPr lang="cs-CZ" sz="2400" dirty="0" smtClean="0"/>
              <a:t> hraní rolí, terapie, změna úhlu pohledu „herce“, změna fokusu´, změna </a:t>
            </a:r>
            <a:r>
              <a:rPr lang="cs-CZ" sz="2400" dirty="0" err="1" smtClean="0"/>
              <a:t>atribucí</a:t>
            </a:r>
            <a:r>
              <a:rPr lang="cs-CZ" sz="2400" dirty="0" smtClean="0"/>
              <a:t>. </a:t>
            </a:r>
          </a:p>
          <a:p>
            <a:pPr lvl="8" algn="just">
              <a:buFont typeface="Wingdings" pitchFamily="2" charset="2"/>
              <a:buChar char="§"/>
            </a:pPr>
            <a:r>
              <a:rPr lang="cs-CZ" sz="2400" dirty="0" smtClean="0"/>
              <a:t> RPG, DD atd.</a:t>
            </a:r>
          </a:p>
          <a:p>
            <a:pPr lvl="5" algn="just"/>
            <a:r>
              <a:rPr lang="cs-CZ" sz="2400" dirty="0" smtClean="0">
                <a:hlinkClick r:id="rId2"/>
              </a:rPr>
              <a:t>        </a:t>
            </a:r>
          </a:p>
          <a:p>
            <a:pPr lvl="5" algn="just"/>
            <a:endParaRPr lang="cs-CZ" sz="2400" dirty="0">
              <a:hlinkClick r:id="rId2"/>
            </a:endParaRPr>
          </a:p>
          <a:p>
            <a:pPr lvl="5" algn="just"/>
            <a:endParaRPr lang="cs-CZ" sz="2400" dirty="0" smtClean="0">
              <a:hlinkClick r:id="rId2"/>
            </a:endParaRPr>
          </a:p>
          <a:p>
            <a:pPr lvl="5" algn="just"/>
            <a:endParaRPr lang="cs-CZ" sz="2400" dirty="0">
              <a:hlinkClick r:id="rId2"/>
            </a:endParaRPr>
          </a:p>
          <a:p>
            <a:pPr lvl="5" algn="just"/>
            <a:r>
              <a:rPr lang="cs-CZ" sz="2400" dirty="0" smtClean="0">
                <a:hlinkClick r:id="rId2"/>
              </a:rPr>
              <a:t>http://www.youtube.com/watch?v=T8Rop4Zt-S0</a:t>
            </a:r>
            <a:endParaRPr lang="cs-CZ" sz="2400" dirty="0" smtClean="0"/>
          </a:p>
          <a:p>
            <a:pPr lvl="5" algn="just"/>
            <a:endParaRPr lang="cs-CZ" sz="1200" dirty="0" smtClean="0"/>
          </a:p>
        </p:txBody>
      </p:sp>
      <p:sp>
        <p:nvSpPr>
          <p:cNvPr id="9" name="TextovéPole 8"/>
          <p:cNvSpPr txBox="1"/>
          <p:nvPr/>
        </p:nvSpPr>
        <p:spPr>
          <a:xfrm>
            <a:off x="0" y="476672"/>
            <a:ext cx="5976664" cy="1938992"/>
          </a:xfrm>
          <a:prstGeom prst="rect">
            <a:avLst/>
          </a:prstGeom>
          <a:noFill/>
        </p:spPr>
        <p:txBody>
          <a:bodyPr wrap="square" rtlCol="0">
            <a:spAutoFit/>
          </a:bodyPr>
          <a:lstStyle/>
          <a:p>
            <a:pPr algn="just"/>
            <a:r>
              <a:rPr lang="cs-CZ" sz="2400" b="1" u="sng" dirty="0" smtClean="0">
                <a:solidFill>
                  <a:srgbClr val="FF0000"/>
                </a:solidFill>
              </a:rPr>
              <a:t>Sociální role</a:t>
            </a:r>
            <a:r>
              <a:rPr lang="cs-CZ" sz="2400" dirty="0" smtClean="0"/>
              <a:t>: skupinou sdílená očekávání, která se týkají toho, jak se má jedinec ve skupině chovat, vůči komu a za jakých okolností a jaké úkoly má plnit vůči vnějšímu prostředí </a:t>
            </a:r>
          </a:p>
        </p:txBody>
      </p:sp>
      <p:pic>
        <p:nvPicPr>
          <p:cNvPr id="11" name="Picture 4" descr="http://t1.gstatic.com/images?q=tbn:ANd9GcSICSp_E7QJdejC3rOfoMccyQ_nGlNAZC00hCH1JFF8x6v1To_X2w"/>
          <p:cNvPicPr>
            <a:picLocks noChangeAspect="1" noChangeArrowheads="1"/>
          </p:cNvPicPr>
          <p:nvPr/>
        </p:nvPicPr>
        <p:blipFill>
          <a:blip r:embed="rId3" cstate="print"/>
          <a:srcRect/>
          <a:stretch>
            <a:fillRect/>
          </a:stretch>
        </p:blipFill>
        <p:spPr bwMode="auto">
          <a:xfrm>
            <a:off x="6228184" y="566393"/>
            <a:ext cx="2880320" cy="1710479"/>
          </a:xfrm>
          <a:prstGeom prst="rect">
            <a:avLst/>
          </a:prstGeom>
          <a:ln>
            <a:noFill/>
          </a:ln>
          <a:effectLst>
            <a:softEdge rad="112500"/>
          </a:effectLst>
        </p:spPr>
      </p:pic>
      <p:sp>
        <p:nvSpPr>
          <p:cNvPr id="8" name="Obdélník 7"/>
          <p:cNvSpPr/>
          <p:nvPr/>
        </p:nvSpPr>
        <p:spPr>
          <a:xfrm>
            <a:off x="0" y="0"/>
            <a:ext cx="9144000"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skupiny a skupinové jevy</a:t>
            </a:r>
            <a:endParaRPr lang="cs-CZ" sz="2800" b="1" dirty="0">
              <a:solidFill>
                <a:schemeClr val="bg1"/>
              </a:solidFill>
            </a:endParaRPr>
          </a:p>
        </p:txBody>
      </p:sp>
      <p:pic>
        <p:nvPicPr>
          <p:cNvPr id="2050" name="Picture 2" descr="http://www.getentrepreneurial.com/images/Who%20Do%20You%20Think%20You%20Are%20How%20Social%20Roles%20Can%20Determine%20Success%20in%20L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04" y="3861048"/>
            <a:ext cx="3543300" cy="2152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71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role ve skupině</a:t>
            </a:r>
            <a:endParaRPr lang="cs-CZ" sz="2800" dirty="0">
              <a:solidFill>
                <a:schemeClr val="bg1"/>
              </a:solidFill>
            </a:endParaRPr>
          </a:p>
        </p:txBody>
      </p:sp>
      <p:sp>
        <p:nvSpPr>
          <p:cNvPr id="11" name="TextovéPole 10"/>
          <p:cNvSpPr txBox="1"/>
          <p:nvPr/>
        </p:nvSpPr>
        <p:spPr>
          <a:xfrm>
            <a:off x="2483768" y="3573016"/>
            <a:ext cx="6516216" cy="2308324"/>
          </a:xfrm>
          <a:prstGeom prst="rect">
            <a:avLst/>
          </a:prstGeom>
          <a:noFill/>
        </p:spPr>
        <p:txBody>
          <a:bodyPr wrap="square" rtlCol="0">
            <a:spAutoFit/>
          </a:bodyPr>
          <a:lstStyle/>
          <a:p>
            <a:pPr algn="just"/>
            <a:r>
              <a:rPr lang="cs-CZ" sz="2400" b="1" u="sng" dirty="0" smtClean="0">
                <a:solidFill>
                  <a:srgbClr val="FF0000"/>
                </a:solidFill>
              </a:rPr>
              <a:t>Skupinové</a:t>
            </a:r>
            <a:r>
              <a:rPr lang="cs-CZ" sz="2400" b="1" u="sng" dirty="0" smtClean="0"/>
              <a:t> </a:t>
            </a:r>
            <a:r>
              <a:rPr lang="cs-CZ" sz="2400" b="1" u="sng" dirty="0" smtClean="0">
                <a:solidFill>
                  <a:srgbClr val="FF0000"/>
                </a:solidFill>
              </a:rPr>
              <a:t>normy</a:t>
            </a:r>
            <a:r>
              <a:rPr lang="cs-CZ" sz="2400" b="1" dirty="0" smtClean="0"/>
              <a:t> – vyplývají z rolí a statutů</a:t>
            </a:r>
            <a:r>
              <a:rPr lang="cs-CZ" sz="2400" dirty="0" smtClean="0"/>
              <a:t> – jsou to předpisy  a očekávání týkající se chování jedince jako člena skupiny,  jsou to pravidla (psaná i nepsaná), která se musí dodržovat. </a:t>
            </a:r>
          </a:p>
          <a:p>
            <a:pPr algn="just"/>
            <a:r>
              <a:rPr lang="cs-CZ" sz="2400" b="1" dirty="0" smtClean="0"/>
              <a:t>Sankce </a:t>
            </a:r>
            <a:r>
              <a:rPr lang="cs-CZ" sz="2400" dirty="0" smtClean="0"/>
              <a:t>jsou opatření, která mají zabezpečit dodržování norem. </a:t>
            </a:r>
          </a:p>
        </p:txBody>
      </p:sp>
      <p:sp>
        <p:nvSpPr>
          <p:cNvPr id="8" name="TextovéPole 7"/>
          <p:cNvSpPr txBox="1"/>
          <p:nvPr/>
        </p:nvSpPr>
        <p:spPr>
          <a:xfrm>
            <a:off x="0" y="908720"/>
            <a:ext cx="9144000" cy="2677656"/>
          </a:xfrm>
          <a:prstGeom prst="rect">
            <a:avLst/>
          </a:prstGeom>
          <a:noFill/>
        </p:spPr>
        <p:txBody>
          <a:bodyPr wrap="square" rtlCol="0">
            <a:spAutoFit/>
          </a:bodyPr>
          <a:lstStyle/>
          <a:p>
            <a:pPr>
              <a:buFont typeface="Wingdings" pitchFamily="2" charset="2"/>
              <a:buChar char="§"/>
            </a:pPr>
            <a:r>
              <a:rPr lang="cs-CZ" sz="2400" dirty="0" smtClean="0"/>
              <a:t> </a:t>
            </a:r>
            <a:r>
              <a:rPr lang="cs-CZ" sz="2400" b="1" u="sng" dirty="0" smtClean="0">
                <a:solidFill>
                  <a:srgbClr val="FF0000"/>
                </a:solidFill>
              </a:rPr>
              <a:t>Mentální</a:t>
            </a:r>
            <a:r>
              <a:rPr lang="cs-CZ" sz="2400" dirty="0" smtClean="0"/>
              <a:t> - specialista, inovátor, iniciátor,  vyhodnocovač, analytik, specialista</a:t>
            </a:r>
          </a:p>
          <a:p>
            <a:pPr>
              <a:buFont typeface="Wingdings" pitchFamily="2" charset="2"/>
              <a:buChar char="§"/>
            </a:pPr>
            <a:r>
              <a:rPr lang="cs-CZ" sz="2400" dirty="0" smtClean="0"/>
              <a:t> </a:t>
            </a:r>
            <a:r>
              <a:rPr lang="cs-CZ" sz="2400" b="1" u="sng" dirty="0" smtClean="0">
                <a:solidFill>
                  <a:srgbClr val="FF0000"/>
                </a:solidFill>
              </a:rPr>
              <a:t>Akční</a:t>
            </a:r>
            <a:r>
              <a:rPr lang="cs-CZ" sz="2400" dirty="0" smtClean="0"/>
              <a:t> - usměrňovač, formovač, kritik, realizátor, dotahovač, </a:t>
            </a:r>
            <a:r>
              <a:rPr lang="cs-CZ" sz="2400" dirty="0" err="1" smtClean="0"/>
              <a:t>kompletovač</a:t>
            </a:r>
            <a:r>
              <a:rPr lang="cs-CZ" sz="2400" dirty="0" smtClean="0"/>
              <a:t>, finišer </a:t>
            </a:r>
          </a:p>
          <a:p>
            <a:pPr>
              <a:buFont typeface="Wingdings" pitchFamily="2" charset="2"/>
              <a:buChar char="§"/>
            </a:pPr>
            <a:r>
              <a:rPr lang="cs-CZ" sz="2400" dirty="0" smtClean="0"/>
              <a:t> </a:t>
            </a:r>
            <a:r>
              <a:rPr lang="cs-CZ" sz="2400" b="1" u="sng" dirty="0" smtClean="0">
                <a:solidFill>
                  <a:srgbClr val="FF0000"/>
                </a:solidFill>
              </a:rPr>
              <a:t>Sociální</a:t>
            </a:r>
            <a:r>
              <a:rPr lang="cs-CZ" sz="2400" dirty="0" smtClean="0"/>
              <a:t>  - koordinátor, harmonizátor, týmový pracovník, nosič vody (hledá komu by pomohl)</a:t>
            </a:r>
          </a:p>
          <a:p>
            <a:r>
              <a:rPr lang="cs-CZ" sz="2400" dirty="0" smtClean="0"/>
              <a:t>a travič studní: vytváří "zlou náladu", podporuje intriky, </a:t>
            </a:r>
            <a:r>
              <a:rPr lang="cs-CZ" sz="2400" dirty="0" err="1" smtClean="0"/>
              <a:t>troublemaker</a:t>
            </a:r>
            <a:endParaRPr lang="cs-CZ" sz="2400" dirty="0" smtClean="0"/>
          </a:p>
        </p:txBody>
      </p:sp>
      <p:pic>
        <p:nvPicPr>
          <p:cNvPr id="82946" name="Picture 2" descr="http://t2.gstatic.com/images?q=tbn:ANd9GcQNP1ovdUzgYi7R-vEMb2HvOgHT1K8_2EeEPfswEhpAnY2Gm8-d"/>
          <p:cNvPicPr>
            <a:picLocks noChangeAspect="1" noChangeArrowheads="1"/>
          </p:cNvPicPr>
          <p:nvPr/>
        </p:nvPicPr>
        <p:blipFill>
          <a:blip r:embed="rId2" cstate="print"/>
          <a:srcRect/>
          <a:stretch>
            <a:fillRect/>
          </a:stretch>
        </p:blipFill>
        <p:spPr bwMode="auto">
          <a:xfrm>
            <a:off x="8316416" y="5517232"/>
            <a:ext cx="657074" cy="576065"/>
          </a:xfrm>
          <a:prstGeom prst="rect">
            <a:avLst/>
          </a:prstGeom>
          <a:noFill/>
        </p:spPr>
      </p:pic>
      <p:pic>
        <p:nvPicPr>
          <p:cNvPr id="82948" name="Picture 4" descr="http://t3.gstatic.com/images?q=tbn:ANd9GcQ-xPNll-UzH9Kzt0fdZ5krJStEosNsmR5iiVxZ3QmYMdpPIhYv"/>
          <p:cNvPicPr>
            <a:picLocks noChangeAspect="1" noChangeArrowheads="1"/>
          </p:cNvPicPr>
          <p:nvPr/>
        </p:nvPicPr>
        <p:blipFill>
          <a:blip r:embed="rId3" cstate="print"/>
          <a:srcRect/>
          <a:stretch>
            <a:fillRect/>
          </a:stretch>
        </p:blipFill>
        <p:spPr bwMode="auto">
          <a:xfrm>
            <a:off x="74271" y="3645024"/>
            <a:ext cx="2481505" cy="2304256"/>
          </a:xfrm>
          <a:prstGeom prst="rect">
            <a:avLst/>
          </a:prstGeom>
          <a:ln>
            <a:noFill/>
          </a:ln>
          <a:effectLst>
            <a:softEdge rad="112500"/>
          </a:effectLst>
        </p:spPr>
      </p:pic>
      <p:sp>
        <p:nvSpPr>
          <p:cNvPr id="9" name="Obdélník 8"/>
          <p:cNvSpPr/>
          <p:nvPr/>
        </p:nvSpPr>
        <p:spPr>
          <a:xfrm>
            <a:off x="0" y="0"/>
            <a:ext cx="9144000"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skupiny a skupinové jevy</a:t>
            </a:r>
            <a:endParaRPr lang="cs-CZ" sz="2800" b="1" dirty="0">
              <a:solidFill>
                <a:schemeClr val="bg1"/>
              </a:solidFill>
            </a:endParaRPr>
          </a:p>
        </p:txBody>
      </p:sp>
    </p:spTree>
    <p:extLst>
      <p:ext uri="{BB962C8B-B14F-4D97-AF65-F5344CB8AC3E}">
        <p14:creationId xmlns:p14="http://schemas.microsoft.com/office/powerpoint/2010/main" val="1556110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512" y="476672"/>
            <a:ext cx="9180512" cy="432048"/>
          </a:xfrm>
        </p:spPr>
        <p:txBody>
          <a:bodyPr>
            <a:noAutofit/>
          </a:bodyPr>
          <a:lstStyle/>
          <a:p>
            <a:pPr algn="l"/>
            <a:r>
              <a:rPr lang="cs-CZ" sz="2800" dirty="0" smtClean="0">
                <a:solidFill>
                  <a:schemeClr val="bg1"/>
                </a:solidFill>
              </a:rPr>
              <a:t>Vymezení sociální psychologie</a:t>
            </a:r>
            <a:endParaRPr lang="cs-CZ" sz="2800" dirty="0">
              <a:solidFill>
                <a:schemeClr val="bg1"/>
              </a:solidFill>
            </a:endParaRPr>
          </a:p>
        </p:txBody>
      </p:sp>
      <p:sp>
        <p:nvSpPr>
          <p:cNvPr id="8" name="Zástupný symbol pro obsah 2"/>
          <p:cNvSpPr txBox="1">
            <a:spLocks/>
          </p:cNvSpPr>
          <p:nvPr/>
        </p:nvSpPr>
        <p:spPr>
          <a:xfrm>
            <a:off x="0" y="476672"/>
            <a:ext cx="9144000" cy="5544616"/>
          </a:xfrm>
          <a:prstGeom prst="rect">
            <a:avLst/>
          </a:prstGeom>
        </p:spPr>
        <p:txBody>
          <a:bodyPr vert="horz" lIns="91440" tIns="45720" rIns="91440" bIns="45720" rtlCol="0">
            <a:noAutofit/>
          </a:bodyPr>
          <a:lstStyle/>
          <a:p>
            <a:pPr marL="1714500" lvl="3" indent="-342900" algn="just">
              <a:spcBef>
                <a:spcPct val="20000"/>
              </a:spcBef>
              <a:buClr>
                <a:schemeClr val="accent2">
                  <a:lumMod val="50000"/>
                </a:schemeClr>
              </a:buClr>
              <a:buFont typeface="Wingdings" pitchFamily="2" charset="2"/>
              <a:buChar char="§"/>
            </a:pPr>
            <a:r>
              <a:rPr kumimoji="0" lang="cs-CZ" sz="2200" b="1" i="0" u="sng" strike="noStrike" kern="1200" cap="none" spc="0" normalizeH="0" baseline="0" noProof="0" dirty="0" smtClean="0">
                <a:ln>
                  <a:noFill/>
                </a:ln>
                <a:solidFill>
                  <a:srgbClr val="FF0000"/>
                </a:solidFill>
                <a:effectLst/>
                <a:uLnTx/>
                <a:uFillTx/>
              </a:rPr>
              <a:t>Kurt </a:t>
            </a:r>
            <a:r>
              <a:rPr kumimoji="0" lang="cs-CZ" sz="2200" b="1" i="0" u="sng" strike="noStrike" kern="1200" cap="none" spc="0" normalizeH="0" baseline="0" noProof="0" dirty="0" err="1" smtClean="0">
                <a:ln>
                  <a:noFill/>
                </a:ln>
                <a:solidFill>
                  <a:srgbClr val="FF0000"/>
                </a:solidFill>
                <a:effectLst/>
                <a:uLnTx/>
                <a:uFillTx/>
              </a:rPr>
              <a:t>Lewin</a:t>
            </a:r>
            <a:r>
              <a:rPr kumimoji="0" lang="cs-CZ" sz="2200" b="0" i="0" u="none" strike="noStrike" kern="1200" cap="none" spc="0" normalizeH="0" baseline="0" noProof="0" dirty="0" smtClean="0">
                <a:ln>
                  <a:noFill/>
                </a:ln>
                <a:solidFill>
                  <a:schemeClr val="tx1"/>
                </a:solidFill>
                <a:effectLst/>
                <a:uLnTx/>
                <a:uFillTx/>
              </a:rPr>
              <a:t>, židovský psycholog prchající před rasovou nesnášenlivostí  v Evropě…</a:t>
            </a:r>
          </a:p>
          <a:p>
            <a:pPr marL="1714500" lvl="3" indent="-342900">
              <a:buFont typeface="Wingdings" panose="05000000000000000000" pitchFamily="2" charset="2"/>
              <a:buChar char="§"/>
            </a:pPr>
            <a:r>
              <a:rPr kumimoji="0" lang="cs-CZ" sz="2200" b="0" i="0" u="none" strike="noStrike" kern="1200" cap="none" spc="0" normalizeH="0" baseline="0" noProof="0" dirty="0" smtClean="0">
                <a:ln>
                  <a:noFill/>
                </a:ln>
                <a:solidFill>
                  <a:schemeClr val="tx1"/>
                </a:solidFill>
                <a:effectLst/>
                <a:uLnTx/>
                <a:uFillTx/>
              </a:rPr>
              <a:t> </a:t>
            </a:r>
            <a:r>
              <a:rPr lang="cs-CZ" sz="2200" dirty="0" smtClean="0">
                <a:solidFill>
                  <a:srgbClr val="FF0000"/>
                </a:solidFill>
              </a:rPr>
              <a:t>T</a:t>
            </a:r>
            <a:r>
              <a:rPr kumimoji="0" lang="cs-CZ" sz="2200" i="0" u="none" strike="noStrike" kern="1200" cap="none" spc="0" normalizeH="0" baseline="0" noProof="0" dirty="0" err="1" smtClean="0">
                <a:ln>
                  <a:noFill/>
                </a:ln>
                <a:solidFill>
                  <a:srgbClr val="FF0000"/>
                </a:solidFill>
                <a:effectLst/>
                <a:uLnTx/>
                <a:uFillTx/>
              </a:rPr>
              <a:t>eorie</a:t>
            </a:r>
            <a:r>
              <a:rPr kumimoji="0" lang="cs-CZ" sz="2200" i="0" u="none" strike="noStrike" kern="1200" cap="none" spc="0" normalizeH="0" baseline="0" noProof="0" dirty="0" smtClean="0">
                <a:ln>
                  <a:noFill/>
                </a:ln>
                <a:solidFill>
                  <a:srgbClr val="FF0000"/>
                </a:solidFill>
                <a:effectLst/>
                <a:uLnTx/>
                <a:uFillTx/>
              </a:rPr>
              <a:t> pole</a:t>
            </a:r>
            <a:r>
              <a:rPr kumimoji="0" lang="cs-CZ" sz="2200" b="0" i="0" u="none" strike="noStrike" kern="1200" cap="none" spc="0" normalizeH="0" baseline="0" noProof="0" dirty="0" smtClean="0">
                <a:ln>
                  <a:noFill/>
                </a:ln>
                <a:solidFill>
                  <a:schemeClr val="tx1"/>
                </a:solidFill>
                <a:effectLst/>
                <a:uLnTx/>
                <a:uFillTx/>
              </a:rPr>
              <a:t>: každý člověk je v životním prostoru (je v dynamickém silovém poli), v němž jsou jeho cíle a potřeby opatřené valencí v interakci s vlivy a požadavky prostředí. Tendence člověka je udržovat rovnováhu v poli.</a:t>
            </a:r>
            <a:r>
              <a:rPr kumimoji="0" lang="cs-CZ" sz="2200" b="0" i="0" u="none" strike="noStrike" kern="1200" cap="none" spc="0" normalizeH="0" noProof="0" dirty="0" smtClean="0">
                <a:ln>
                  <a:noFill/>
                </a:ln>
                <a:solidFill>
                  <a:schemeClr val="tx1"/>
                </a:solidFill>
                <a:effectLst/>
                <a:uLnTx/>
                <a:uFillTx/>
              </a:rPr>
              <a:t> </a:t>
            </a:r>
            <a:r>
              <a:rPr lang="cs-CZ" sz="2200" dirty="0"/>
              <a:t>Každé chování jedince musí být odvozeno ze souhrnu spoluexistujících skutečností. Všechny tyto skutečnosti vytvoří dynamické </a:t>
            </a:r>
            <a:r>
              <a:rPr lang="cs-CZ" sz="2200" dirty="0" smtClean="0"/>
              <a:t>pole - životní </a:t>
            </a:r>
            <a:r>
              <a:rPr lang="cs-CZ" sz="2200" dirty="0"/>
              <a:t>prostor (</a:t>
            </a:r>
            <a:r>
              <a:rPr lang="cs-CZ" sz="2200" dirty="0" err="1"/>
              <a:t>life</a:t>
            </a:r>
            <a:r>
              <a:rPr lang="cs-CZ" sz="2200" dirty="0"/>
              <a:t> </a:t>
            </a:r>
            <a:r>
              <a:rPr lang="cs-CZ" sz="2200" dirty="0" err="1"/>
              <a:t>space</a:t>
            </a:r>
            <a:r>
              <a:rPr lang="cs-CZ" sz="2200" dirty="0"/>
              <a:t>), který obsahuje </a:t>
            </a:r>
          </a:p>
          <a:p>
            <a:pPr marL="4000500" lvl="8" indent="-342900">
              <a:buFont typeface="Wingdings" panose="05000000000000000000" pitchFamily="2" charset="2"/>
              <a:buChar char="§"/>
            </a:pPr>
            <a:r>
              <a:rPr lang="cs-CZ" sz="2200" dirty="0" smtClean="0"/>
              <a:t>prostor</a:t>
            </a:r>
            <a:r>
              <a:rPr lang="cs-CZ" sz="2200" dirty="0"/>
              <a:t>, kde objekt fyzicky vyskytuje: lidé, události, pocity z lidí a </a:t>
            </a:r>
            <a:r>
              <a:rPr lang="cs-CZ" sz="2200" dirty="0" smtClean="0"/>
              <a:t>místa </a:t>
            </a:r>
          </a:p>
          <a:p>
            <a:pPr marL="4000500" lvl="8" indent="-342900">
              <a:buFont typeface="Wingdings" panose="05000000000000000000" pitchFamily="2" charset="2"/>
              <a:buChar char="§"/>
            </a:pPr>
            <a:r>
              <a:rPr lang="cs-CZ" sz="2200" dirty="0" smtClean="0"/>
              <a:t>prostor</a:t>
            </a:r>
            <a:r>
              <a:rPr lang="cs-CZ" sz="2200" dirty="0"/>
              <a:t>, kde se uchovává svět prožitý prostřednictvím filmů, knih, povídek ostatních </a:t>
            </a:r>
            <a:r>
              <a:rPr lang="cs-CZ" sz="2200" dirty="0" smtClean="0"/>
              <a:t>lidí</a:t>
            </a:r>
          </a:p>
          <a:p>
            <a:pPr marL="4000500" lvl="8" indent="-342900">
              <a:buFont typeface="Wingdings" panose="05000000000000000000" pitchFamily="2" charset="2"/>
              <a:buChar char="§"/>
            </a:pPr>
            <a:r>
              <a:rPr lang="cs-CZ" sz="2200" dirty="0" smtClean="0"/>
              <a:t>prostor </a:t>
            </a:r>
            <a:r>
              <a:rPr lang="cs-CZ" sz="2200" dirty="0"/>
              <a:t>mysli a </a:t>
            </a:r>
            <a:r>
              <a:rPr lang="cs-CZ" sz="2200" dirty="0" smtClean="0"/>
              <a:t>fantazie</a:t>
            </a:r>
            <a:endParaRPr kumimoji="0" lang="cs-CZ" sz="2200" b="0" i="0" u="none" strike="noStrike" kern="1200" cap="none" spc="0" normalizeH="0" noProof="0" dirty="0" smtClean="0">
              <a:ln>
                <a:noFill/>
              </a:ln>
              <a:solidFill>
                <a:schemeClr val="tx1"/>
              </a:solidFill>
              <a:effectLst/>
              <a:uLnTx/>
              <a:uFillTx/>
            </a:endParaRPr>
          </a:p>
          <a:p>
            <a:pPr marL="342900" indent="-342900" algn="just">
              <a:spcBef>
                <a:spcPct val="20000"/>
              </a:spcBef>
              <a:buClr>
                <a:schemeClr val="accent2">
                  <a:lumMod val="50000"/>
                </a:schemeClr>
              </a:buClr>
              <a:buFont typeface="Wingdings" pitchFamily="2" charset="2"/>
              <a:buChar char="§"/>
            </a:pPr>
            <a:r>
              <a:rPr kumimoji="0" lang="cs-CZ" sz="2200" b="0" i="0" u="none" strike="noStrike" kern="1200" cap="none" spc="0" normalizeH="0" baseline="0" noProof="0" dirty="0" err="1" smtClean="0">
                <a:ln>
                  <a:noFill/>
                </a:ln>
                <a:solidFill>
                  <a:srgbClr val="FF0000"/>
                </a:solidFill>
                <a:effectLst/>
                <a:uLnTx/>
                <a:uFillTx/>
              </a:rPr>
              <a:t>Lewinova</a:t>
            </a:r>
            <a:r>
              <a:rPr kumimoji="0" lang="cs-CZ" sz="2200" b="0" i="0" u="none" strike="noStrike" kern="1200" cap="none" spc="0" normalizeH="0" baseline="0" noProof="0" dirty="0" smtClean="0">
                <a:ln>
                  <a:noFill/>
                </a:ln>
                <a:solidFill>
                  <a:srgbClr val="FF0000"/>
                </a:solidFill>
                <a:effectLst/>
                <a:uLnTx/>
                <a:uFillTx/>
              </a:rPr>
              <a:t> vajíčka</a:t>
            </a:r>
            <a:r>
              <a:rPr kumimoji="0" lang="cs-CZ" sz="2200" b="0" i="0" u="none" strike="noStrike" kern="1200" cap="none" spc="0" normalizeH="0" baseline="0" noProof="0" dirty="0" smtClean="0">
                <a:ln>
                  <a:noFill/>
                </a:ln>
                <a:solidFill>
                  <a:schemeClr val="tx1"/>
                </a:solidFill>
                <a:effectLst/>
                <a:uLnTx/>
                <a:uFillTx/>
              </a:rPr>
              <a:t>, </a:t>
            </a:r>
            <a:r>
              <a:rPr kumimoji="0" lang="cs-CZ" sz="2200" b="0" i="0" u="none" strike="noStrike" kern="1200" cap="none" spc="0" normalizeH="0" baseline="0" noProof="0" dirty="0" smtClean="0">
                <a:ln>
                  <a:noFill/>
                </a:ln>
                <a:solidFill>
                  <a:srgbClr val="FF0000"/>
                </a:solidFill>
                <a:effectLst/>
                <a:uLnTx/>
                <a:uFillTx/>
              </a:rPr>
              <a:t>vany a brambory </a:t>
            </a:r>
            <a:r>
              <a:rPr kumimoji="0" lang="cs-CZ" sz="2200" b="0" i="0" u="none" strike="noStrike" kern="1200" cap="none" spc="0" normalizeH="0" baseline="0" noProof="0" dirty="0" smtClean="0">
                <a:ln>
                  <a:noFill/>
                </a:ln>
                <a:solidFill>
                  <a:schemeClr val="tx1"/>
                </a:solidFill>
                <a:effectLst/>
                <a:uLnTx/>
                <a:uFillTx/>
              </a:rPr>
              <a:t>znázorňovaly schematicky procesy, interakce a děje, ke kterým dochází v malých sociálních skupinách.  Věnoval se i vůdcovství (autokratické, demokratické, benevolentní) . </a:t>
            </a:r>
          </a:p>
          <a:p>
            <a:pPr marL="342900" marR="0" lvl="0" indent="-342900" algn="just" defTabSz="914400" rtl="0" eaLnBrk="1" fontAlgn="auto" latinLnBrk="0" hangingPunct="1">
              <a:lnSpc>
                <a:spcPct val="100000"/>
              </a:lnSpc>
              <a:spcBef>
                <a:spcPct val="20000"/>
              </a:spcBef>
              <a:spcAft>
                <a:spcPts val="0"/>
              </a:spcAft>
              <a:buClr>
                <a:schemeClr val="accent2">
                  <a:lumMod val="50000"/>
                </a:schemeClr>
              </a:buClr>
              <a:buSzTx/>
              <a:tabLst/>
              <a:defRPr/>
            </a:pPr>
            <a:endParaRPr kumimoji="0" lang="cs-CZ" sz="2200" b="0" i="0" u="none" strike="noStrike" kern="1200" cap="none" spc="0" normalizeH="0" baseline="0" noProof="0" dirty="0">
              <a:ln>
                <a:noFill/>
              </a:ln>
              <a:solidFill>
                <a:schemeClr val="tx1"/>
              </a:solidFill>
              <a:effectLst/>
              <a:uLnTx/>
              <a:uFillTx/>
            </a:endParaRPr>
          </a:p>
        </p:txBody>
      </p:sp>
      <p:pic>
        <p:nvPicPr>
          <p:cNvPr id="32770" name="Picture 2" descr="http://www.tutuz.com/wordpress/wp-content/uploads/2010/11/Kurt_Lewin-207x300.jpg"/>
          <p:cNvPicPr>
            <a:picLocks noChangeAspect="1" noChangeArrowheads="1"/>
          </p:cNvPicPr>
          <p:nvPr/>
        </p:nvPicPr>
        <p:blipFill>
          <a:blip r:embed="rId2" cstate="print"/>
          <a:srcRect/>
          <a:stretch>
            <a:fillRect/>
          </a:stretch>
        </p:blipFill>
        <p:spPr bwMode="auto">
          <a:xfrm>
            <a:off x="0" y="517947"/>
            <a:ext cx="1489765" cy="1872208"/>
          </a:xfrm>
          <a:prstGeom prst="rect">
            <a:avLst/>
          </a:prstGeom>
          <a:ln>
            <a:noFill/>
          </a:ln>
          <a:effectLst>
            <a:softEdge rad="112500"/>
          </a:effectLst>
        </p:spPr>
      </p:pic>
      <p:sp>
        <p:nvSpPr>
          <p:cNvPr id="14" name="Obdélník 13"/>
          <p:cNvSpPr/>
          <p:nvPr/>
        </p:nvSpPr>
        <p:spPr>
          <a:xfrm>
            <a:off x="-36512" y="0"/>
            <a:ext cx="918051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skupiny a skupinové jevy</a:t>
            </a:r>
            <a:endParaRPr lang="cs-CZ" sz="2800" b="1" dirty="0">
              <a:solidFill>
                <a:schemeClr val="bg1"/>
              </a:solidFill>
            </a:endParaRPr>
          </a:p>
        </p:txBody>
      </p:sp>
      <p:sp>
        <p:nvSpPr>
          <p:cNvPr id="15" name="Obdélník 14"/>
          <p:cNvSpPr/>
          <p:nvPr/>
        </p:nvSpPr>
        <p:spPr>
          <a:xfrm>
            <a:off x="0" y="0"/>
            <a:ext cx="9144000"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skupiny a skupinové jevy</a:t>
            </a:r>
            <a:endParaRPr lang="cs-CZ" sz="2800" b="1" dirty="0">
              <a:solidFill>
                <a:schemeClr val="bg1"/>
              </a:solidFill>
            </a:endParaRPr>
          </a:p>
        </p:txBody>
      </p:sp>
      <p:pic>
        <p:nvPicPr>
          <p:cNvPr id="12290" name="Picture 2" descr="http://www.pozitivni-noviny.cz/test/gallery/Image/2007/12/cirkusy7/Blondin-prenasi-dobrovoln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8880"/>
            <a:ext cx="1547664" cy="225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ttp://www.multiracionalnakompanija.com/images/prostor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475423"/>
            <a:ext cx="2088232" cy="211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496" y="908720"/>
            <a:ext cx="7680960" cy="648072"/>
          </a:xfrm>
        </p:spPr>
        <p:txBody>
          <a:bodyPr>
            <a:noAutofit/>
          </a:bodyPr>
          <a:lstStyle/>
          <a:p>
            <a:r>
              <a:rPr lang="cs-CZ" altLang="cs-CZ" sz="2800" dirty="0" smtClean="0">
                <a:solidFill>
                  <a:srgbClr val="FF0000"/>
                </a:solidFill>
              </a:rPr>
              <a:t>Skupinová dynamika</a:t>
            </a:r>
            <a:endParaRPr lang="en-US" altLang="cs-CZ" sz="2800" dirty="0">
              <a:solidFill>
                <a:srgbClr val="FF0000"/>
              </a:solidFill>
            </a:endParaRPr>
          </a:p>
        </p:txBody>
      </p:sp>
      <p:sp>
        <p:nvSpPr>
          <p:cNvPr id="5123" name="Text Box 3"/>
          <p:cNvSpPr txBox="1">
            <a:spLocks noChangeArrowheads="1"/>
          </p:cNvSpPr>
          <p:nvPr/>
        </p:nvSpPr>
        <p:spPr bwMode="auto">
          <a:xfrm>
            <a:off x="116160" y="1484784"/>
            <a:ext cx="89203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400" dirty="0" smtClean="0">
                <a:latin typeface="Arial" panose="020B0604020202020204" pitchFamily="34" charset="0"/>
                <a:cs typeface="Arial" panose="020B0604020202020204" pitchFamily="34" charset="0"/>
              </a:rPr>
              <a:t>= sociální procesy jimiž skupina vzájemně interaguje a jimiž ovlivňuje osobnosti, moc a chování celé skupiny</a:t>
            </a:r>
            <a:endParaRPr lang="en-US" altLang="cs-CZ" sz="2400" dirty="0">
              <a:latin typeface="Arial" panose="020B0604020202020204" pitchFamily="34" charset="0"/>
              <a:cs typeface="Arial" panose="020B0604020202020204" pitchFamily="34" charset="0"/>
            </a:endParaRPr>
          </a:p>
        </p:txBody>
      </p:sp>
      <p:sp>
        <p:nvSpPr>
          <p:cNvPr id="6" name="Obdélník 5"/>
          <p:cNvSpPr/>
          <p:nvPr/>
        </p:nvSpPr>
        <p:spPr>
          <a:xfrm>
            <a:off x="0" y="0"/>
            <a:ext cx="9144000"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skupiny a skupinové jevy</a:t>
            </a:r>
            <a:endParaRPr lang="cs-CZ" sz="2800" b="1" dirty="0">
              <a:solidFill>
                <a:schemeClr val="bg1"/>
              </a:solidFill>
            </a:endParaRPr>
          </a:p>
        </p:txBody>
      </p:sp>
      <p:sp>
        <p:nvSpPr>
          <p:cNvPr id="7" name="Obdélník 6"/>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Skupinová dynamika a skupinové jevy</a:t>
            </a:r>
            <a:endParaRPr lang="cs-CZ" sz="2800" dirty="0">
              <a:solidFill>
                <a:schemeClr val="bg1"/>
              </a:solidFill>
            </a:endParaRPr>
          </a:p>
        </p:txBody>
      </p:sp>
      <p:pic>
        <p:nvPicPr>
          <p:cNvPr id="4098" name="Picture 2" descr="http://spark.insyncstrategy.com/spark/wp-content/uploads/2011/05/spark-by-insync-social-science-being-left-out-is-bad-for-your-health-po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27" y="2492896"/>
            <a:ext cx="4114800" cy="2743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427984" y="2570128"/>
            <a:ext cx="4172136" cy="2308324"/>
          </a:xfrm>
          <a:prstGeom prst="rect">
            <a:avLst/>
          </a:prstGeom>
          <a:noFill/>
        </p:spPr>
        <p:txBody>
          <a:bodyPr wrap="square" rtlCol="0">
            <a:spAutoFit/>
          </a:bodyPr>
          <a:lstStyle/>
          <a:p>
            <a:pPr marL="342900" indent="-342900">
              <a:buFont typeface="Wingdings" panose="05000000000000000000" pitchFamily="2" charset="2"/>
              <a:buChar char="§"/>
            </a:pPr>
            <a:r>
              <a:rPr lang="cs-CZ" sz="2400" dirty="0" smtClean="0"/>
              <a:t>SP se pokouší identifikovat a popsat tyto procesy a odhalit, na jakém základě fungují a zda lze díky nim např. predikovat chování ve skupině apod. </a:t>
            </a:r>
            <a:endParaRPr lang="cs-CZ" sz="2400" dirty="0"/>
          </a:p>
        </p:txBody>
      </p:sp>
    </p:spTree>
    <p:extLst>
      <p:ext uri="{BB962C8B-B14F-4D97-AF65-F5344CB8AC3E}">
        <p14:creationId xmlns:p14="http://schemas.microsoft.com/office/powerpoint/2010/main" val="365579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76672"/>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Koheze</a:t>
            </a:r>
            <a:endParaRPr lang="cs-CZ" sz="2800" dirty="0">
              <a:solidFill>
                <a:schemeClr val="bg1"/>
              </a:solidFill>
            </a:endParaRPr>
          </a:p>
        </p:txBody>
      </p:sp>
      <p:sp>
        <p:nvSpPr>
          <p:cNvPr id="8" name="TextovéPole 7"/>
          <p:cNvSpPr txBox="1"/>
          <p:nvPr/>
        </p:nvSpPr>
        <p:spPr>
          <a:xfrm>
            <a:off x="2123728" y="908720"/>
            <a:ext cx="7020272" cy="3785652"/>
          </a:xfrm>
          <a:prstGeom prst="rect">
            <a:avLst/>
          </a:prstGeom>
          <a:noFill/>
        </p:spPr>
        <p:txBody>
          <a:bodyPr wrap="square" rtlCol="0">
            <a:spAutoFit/>
          </a:bodyPr>
          <a:lstStyle/>
          <a:p>
            <a:pPr algn="just"/>
            <a:r>
              <a:rPr lang="cs-CZ" sz="2400" b="1" dirty="0" smtClean="0">
                <a:solidFill>
                  <a:srgbClr val="FF0000"/>
                </a:solidFill>
              </a:rPr>
              <a:t>Koheze</a:t>
            </a:r>
            <a:r>
              <a:rPr lang="cs-CZ" sz="2400" dirty="0" smtClean="0"/>
              <a:t> - sjednocenost, soudržnost, </a:t>
            </a:r>
            <a:r>
              <a:rPr lang="cs-CZ" sz="2400" dirty="0" err="1" smtClean="0"/>
              <a:t>tmelenost</a:t>
            </a:r>
            <a:r>
              <a:rPr lang="cs-CZ" sz="2400" dirty="0" smtClean="0"/>
              <a:t> skupiny, vzájemná spjatost členů skupiny.</a:t>
            </a:r>
          </a:p>
          <a:p>
            <a:pPr algn="just"/>
            <a:r>
              <a:rPr lang="cs-CZ" sz="2400" dirty="0" smtClean="0"/>
              <a:t>= soubor všech sil, které působí na členy, aby zůstali ve skupině. </a:t>
            </a:r>
          </a:p>
          <a:p>
            <a:pPr algn="just"/>
            <a:r>
              <a:rPr lang="cs-CZ" sz="2400" dirty="0" smtClean="0"/>
              <a:t>Pracovně (výkonově) </a:t>
            </a:r>
            <a:r>
              <a:rPr lang="cs-CZ" sz="2400" dirty="0" smtClean="0">
                <a:solidFill>
                  <a:srgbClr val="FF0000"/>
                </a:solidFill>
              </a:rPr>
              <a:t>nejproduktivnější skupiny</a:t>
            </a:r>
            <a:r>
              <a:rPr lang="cs-CZ" sz="2400" dirty="0" smtClean="0"/>
              <a:t>: vysoká úroveň vnitřní koheze a vysoká úroveň integrace cílů skupiny s cíli organizace.</a:t>
            </a:r>
          </a:p>
          <a:p>
            <a:pPr algn="just"/>
            <a:r>
              <a:rPr lang="cs-CZ" sz="2400" b="1" dirty="0" smtClean="0">
                <a:solidFill>
                  <a:srgbClr val="FF0000"/>
                </a:solidFill>
              </a:rPr>
              <a:t>Důsledky</a:t>
            </a:r>
            <a:r>
              <a:rPr lang="cs-CZ" sz="2400" b="1" dirty="0" smtClean="0"/>
              <a:t> </a:t>
            </a:r>
            <a:r>
              <a:rPr lang="cs-CZ" sz="2400" b="1" dirty="0" smtClean="0">
                <a:solidFill>
                  <a:srgbClr val="FF0000"/>
                </a:solidFill>
              </a:rPr>
              <a:t>koheze</a:t>
            </a:r>
            <a:r>
              <a:rPr lang="cs-CZ" sz="2400" dirty="0" smtClean="0"/>
              <a:t>: schopnost udržet si své členy, mocnost vlivu na své členy, loajalita a participace členů na skupinových cílech</a:t>
            </a:r>
            <a:endParaRPr lang="cs-CZ" sz="2400" dirty="0"/>
          </a:p>
        </p:txBody>
      </p:sp>
      <p:pic>
        <p:nvPicPr>
          <p:cNvPr id="84994" name="Picture 2" descr="http://t0.gstatic.com/images?q=tbn:ANd9GcQvEye2Bh6w_wQsfFx12G2lA9MQO5tVKZqdzgCH8iOubr2pf3NJ"/>
          <p:cNvPicPr>
            <a:picLocks noChangeAspect="1" noChangeArrowheads="1"/>
          </p:cNvPicPr>
          <p:nvPr/>
        </p:nvPicPr>
        <p:blipFill>
          <a:blip r:embed="rId2" cstate="print"/>
          <a:srcRect/>
          <a:stretch>
            <a:fillRect/>
          </a:stretch>
        </p:blipFill>
        <p:spPr bwMode="auto">
          <a:xfrm>
            <a:off x="94903" y="1022008"/>
            <a:ext cx="2028825" cy="1974944"/>
          </a:xfrm>
          <a:prstGeom prst="rect">
            <a:avLst/>
          </a:prstGeom>
          <a:ln>
            <a:noFill/>
          </a:ln>
          <a:effectLst>
            <a:softEdge rad="112500"/>
          </a:effectLst>
        </p:spPr>
      </p:pic>
      <p:pic>
        <p:nvPicPr>
          <p:cNvPr id="84996" name="Picture 4" descr="http://t0.gstatic.com/images?q=tbn:ANd9GcQlyWfzsbMMwsXlI4lTMBL1T265RdWWZYrDv9EId7oZMqII8Hf6NNurZvrs"/>
          <p:cNvPicPr>
            <a:picLocks noChangeAspect="1" noChangeArrowheads="1"/>
          </p:cNvPicPr>
          <p:nvPr/>
        </p:nvPicPr>
        <p:blipFill>
          <a:blip r:embed="rId3" cstate="print"/>
          <a:srcRect/>
          <a:stretch>
            <a:fillRect/>
          </a:stretch>
        </p:blipFill>
        <p:spPr bwMode="auto">
          <a:xfrm>
            <a:off x="107504" y="3068960"/>
            <a:ext cx="2016224" cy="1584176"/>
          </a:xfrm>
          <a:prstGeom prst="rect">
            <a:avLst/>
          </a:prstGeom>
          <a:ln>
            <a:noFill/>
          </a:ln>
          <a:effectLst>
            <a:softEdge rad="112500"/>
          </a:effectLst>
        </p:spPr>
      </p:pic>
      <p:sp>
        <p:nvSpPr>
          <p:cNvPr id="7" name="Obdélník 6"/>
          <p:cNvSpPr/>
          <p:nvPr/>
        </p:nvSpPr>
        <p:spPr>
          <a:xfrm>
            <a:off x="0" y="0"/>
            <a:ext cx="9144000"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Sociální skupiny a skupinové jevy</a:t>
            </a:r>
            <a:endParaRPr lang="cs-CZ" sz="2800" b="1" dirty="0">
              <a:solidFill>
                <a:schemeClr val="bg1"/>
              </a:solidFill>
            </a:endParaRPr>
          </a:p>
        </p:txBody>
      </p:sp>
    </p:spTree>
    <p:extLst>
      <p:ext uri="{BB962C8B-B14F-4D97-AF65-F5344CB8AC3E}">
        <p14:creationId xmlns:p14="http://schemas.microsoft.com/office/powerpoint/2010/main" val="686826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76672"/>
            <a:ext cx="9144000" cy="43204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t>Skupinový vliv na výkon</a:t>
            </a:r>
            <a:endParaRPr lang="cs-CZ" sz="2800" dirty="0"/>
          </a:p>
        </p:txBody>
      </p:sp>
      <p:sp>
        <p:nvSpPr>
          <p:cNvPr id="15" name="TextovéPole 14"/>
          <p:cNvSpPr txBox="1"/>
          <p:nvPr/>
        </p:nvSpPr>
        <p:spPr>
          <a:xfrm>
            <a:off x="72008" y="1408708"/>
            <a:ext cx="9108504" cy="2308324"/>
          </a:xfrm>
          <a:prstGeom prst="rect">
            <a:avLst/>
          </a:prstGeom>
          <a:noFill/>
        </p:spPr>
        <p:txBody>
          <a:bodyPr wrap="square" rtlCol="0">
            <a:spAutoFit/>
          </a:bodyPr>
          <a:lstStyle/>
          <a:p>
            <a:pPr algn="just"/>
            <a:r>
              <a:rPr lang="cs-CZ" sz="2400" b="1" dirty="0" smtClean="0">
                <a:solidFill>
                  <a:srgbClr val="FF0000"/>
                </a:solidFill>
              </a:rPr>
              <a:t>Norman </a:t>
            </a:r>
            <a:r>
              <a:rPr lang="cs-CZ" sz="2400" b="1" dirty="0" err="1" smtClean="0">
                <a:solidFill>
                  <a:srgbClr val="FF0000"/>
                </a:solidFill>
              </a:rPr>
              <a:t>Triplett</a:t>
            </a:r>
            <a:r>
              <a:rPr lang="cs-CZ" sz="2400" b="1" dirty="0" smtClean="0">
                <a:solidFill>
                  <a:srgbClr val="FF0000"/>
                </a:solidFill>
              </a:rPr>
              <a:t>  </a:t>
            </a:r>
            <a:r>
              <a:rPr lang="cs-CZ" sz="2400" dirty="0" smtClean="0"/>
              <a:t>(1898) – článek v novinách o rekordech cyklistů, které se objevují, pokud jede cyklista s vodičem, </a:t>
            </a:r>
            <a:r>
              <a:rPr lang="cs-CZ" sz="2400" dirty="0" err="1" smtClean="0"/>
              <a:t>tempařem</a:t>
            </a:r>
            <a:r>
              <a:rPr lang="cs-CZ" sz="2400" dirty="0" smtClean="0"/>
              <a:t> než bez něj.</a:t>
            </a:r>
          </a:p>
          <a:p>
            <a:pPr algn="just"/>
            <a:r>
              <a:rPr lang="cs-CZ" sz="2400" dirty="0" smtClean="0"/>
              <a:t>První SOP experiment: navíjení vlasce dětmi – rychlejší výkon při obecenstvu</a:t>
            </a:r>
          </a:p>
          <a:p>
            <a:pPr algn="just"/>
            <a:r>
              <a:rPr lang="cs-CZ" sz="2400" dirty="0" smtClean="0"/>
              <a:t>          V některých případech se naopak objevuje negativní vliv obecenstva a inhibice výkonu – </a:t>
            </a:r>
            <a:r>
              <a:rPr lang="cs-CZ" sz="2400" b="1" dirty="0" smtClean="0">
                <a:solidFill>
                  <a:srgbClr val="FF0000"/>
                </a:solidFill>
              </a:rPr>
              <a:t>sociální inhibice</a:t>
            </a:r>
            <a:endParaRPr lang="cs-CZ" sz="2400" b="1" dirty="0">
              <a:solidFill>
                <a:srgbClr val="FF0000"/>
              </a:solidFill>
            </a:endParaRPr>
          </a:p>
        </p:txBody>
      </p:sp>
      <p:sp>
        <p:nvSpPr>
          <p:cNvPr id="17" name="TextovéPole 16"/>
          <p:cNvSpPr txBox="1"/>
          <p:nvPr/>
        </p:nvSpPr>
        <p:spPr>
          <a:xfrm>
            <a:off x="107504" y="3717032"/>
            <a:ext cx="8928992" cy="2677656"/>
          </a:xfrm>
          <a:prstGeom prst="rect">
            <a:avLst/>
          </a:prstGeom>
          <a:noFill/>
        </p:spPr>
        <p:txBody>
          <a:bodyPr wrap="square" rtlCol="0">
            <a:spAutoFit/>
          </a:bodyPr>
          <a:lstStyle/>
          <a:p>
            <a:pPr algn="just"/>
            <a:r>
              <a:rPr lang="cs-CZ" sz="2400" b="1" dirty="0" err="1" smtClean="0">
                <a:solidFill>
                  <a:srgbClr val="FF0000"/>
                </a:solidFill>
              </a:rPr>
              <a:t>Zajonc</a:t>
            </a:r>
            <a:r>
              <a:rPr lang="cs-CZ" sz="2400" dirty="0" smtClean="0"/>
              <a:t> (1965) –  </a:t>
            </a:r>
            <a:r>
              <a:rPr lang="cs-CZ" sz="2400" b="1" dirty="0" smtClean="0">
                <a:solidFill>
                  <a:srgbClr val="FF0000"/>
                </a:solidFill>
              </a:rPr>
              <a:t>efekt pouhé přítomnosti</a:t>
            </a:r>
          </a:p>
          <a:p>
            <a:pPr lvl="6" algn="just">
              <a:buFont typeface="Wingdings" pitchFamily="2" charset="2"/>
              <a:buChar char="§"/>
            </a:pPr>
            <a:r>
              <a:rPr lang="cs-CZ" sz="2400" dirty="0" smtClean="0"/>
              <a:t> při provádění jednoduchých úkolů (expertně jednoduchých) – </a:t>
            </a:r>
            <a:r>
              <a:rPr lang="cs-CZ" sz="2400" b="1" dirty="0" smtClean="0"/>
              <a:t>pozitivní vliv</a:t>
            </a:r>
            <a:endParaRPr lang="cs-CZ" sz="2400" dirty="0" smtClean="0"/>
          </a:p>
          <a:p>
            <a:pPr lvl="6" algn="just">
              <a:buFont typeface="Wingdings" pitchFamily="2" charset="2"/>
              <a:buChar char="§"/>
            </a:pPr>
            <a:r>
              <a:rPr lang="cs-CZ" sz="2400" dirty="0" smtClean="0"/>
              <a:t> u složitých, těžko zvládnutelných (nenaučených) úkolů – </a:t>
            </a:r>
            <a:r>
              <a:rPr lang="cs-CZ" sz="2400" b="1" dirty="0" smtClean="0"/>
              <a:t>negativní vliv</a:t>
            </a:r>
          </a:p>
          <a:p>
            <a:pPr lvl="6" algn="just">
              <a:buFont typeface="Wingdings" pitchFamily="2" charset="2"/>
              <a:buChar char="§"/>
            </a:pPr>
            <a:r>
              <a:rPr lang="cs-CZ" sz="2400" dirty="0" smtClean="0"/>
              <a:t> vliv obavy z hodnocení a konfliktu pozornosti u složitých (soustředí se na práci i obecenstvo)</a:t>
            </a:r>
            <a:endParaRPr lang="cs-CZ" sz="2400" dirty="0"/>
          </a:p>
        </p:txBody>
      </p:sp>
      <p:sp>
        <p:nvSpPr>
          <p:cNvPr id="18" name="Šipka doprava 17"/>
          <p:cNvSpPr/>
          <p:nvPr/>
        </p:nvSpPr>
        <p:spPr>
          <a:xfrm>
            <a:off x="179512" y="2996952"/>
            <a:ext cx="432048" cy="216024"/>
          </a:xfrm>
          <a:prstGeom prst="rightArrow">
            <a:avLst>
              <a:gd name="adj1" fmla="val 8955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extovéPole 19"/>
          <p:cNvSpPr txBox="1"/>
          <p:nvPr/>
        </p:nvSpPr>
        <p:spPr>
          <a:xfrm>
            <a:off x="35496" y="980728"/>
            <a:ext cx="2520280" cy="461665"/>
          </a:xfrm>
          <a:prstGeom prst="rect">
            <a:avLst/>
          </a:prstGeom>
          <a:solidFill>
            <a:schemeClr val="bg1"/>
          </a:solidFill>
        </p:spPr>
        <p:txBody>
          <a:bodyPr wrap="square" rtlCol="0">
            <a:spAutoFit/>
          </a:bodyPr>
          <a:lstStyle/>
          <a:p>
            <a:r>
              <a:rPr lang="cs-CZ" sz="2400" b="1" dirty="0" smtClean="0">
                <a:solidFill>
                  <a:srgbClr val="FF0000"/>
                </a:solidFill>
              </a:rPr>
              <a:t>Sociální facilitace</a:t>
            </a:r>
          </a:p>
        </p:txBody>
      </p:sp>
      <p:pic>
        <p:nvPicPr>
          <p:cNvPr id="96258" name="Picture 2" descr="Soubor:Arousal.jpg">
            <a:hlinkClick r:id="rId2"/>
          </p:cNvPr>
          <p:cNvPicPr>
            <a:picLocks noChangeAspect="1" noChangeArrowheads="1"/>
          </p:cNvPicPr>
          <p:nvPr/>
        </p:nvPicPr>
        <p:blipFill>
          <a:blip r:embed="rId3" cstate="print"/>
          <a:srcRect/>
          <a:stretch>
            <a:fillRect/>
          </a:stretch>
        </p:blipFill>
        <p:spPr bwMode="auto">
          <a:xfrm>
            <a:off x="179512" y="4293096"/>
            <a:ext cx="2520280" cy="1872208"/>
          </a:xfrm>
          <a:prstGeom prst="rect">
            <a:avLst/>
          </a:prstGeom>
          <a:noFill/>
        </p:spPr>
      </p:pic>
      <p:sp>
        <p:nvSpPr>
          <p:cNvPr id="10" name="Obdélník 9"/>
          <p:cNvSpPr/>
          <p:nvPr/>
        </p:nvSpPr>
        <p:spPr>
          <a:xfrm>
            <a:off x="0" y="-27384"/>
            <a:ext cx="9144000"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smtClean="0">
                <a:solidFill>
                  <a:schemeClr val="bg1"/>
                </a:solidFill>
              </a:rPr>
              <a:t>Skupinová dynamika a skupinové jevy</a:t>
            </a:r>
            <a:endParaRPr lang="cs-CZ" sz="2800" dirty="0">
              <a:solidFill>
                <a:schemeClr val="bg1"/>
              </a:solidFill>
            </a:endParaRPr>
          </a:p>
        </p:txBody>
      </p:sp>
    </p:spTree>
    <p:extLst>
      <p:ext uri="{BB962C8B-B14F-4D97-AF65-F5344CB8AC3E}">
        <p14:creationId xmlns:p14="http://schemas.microsoft.com/office/powerpoint/2010/main" val="5893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wipe(down)">
                                      <p:cBhvr>
                                        <p:cTn id="10" dur="500"/>
                                        <p:tgtEl>
                                          <p:spTgt spid="1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wipe(down)">
                                      <p:cBhvr>
                                        <p:cTn id="13" dur="500"/>
                                        <p:tgtEl>
                                          <p:spTgt spid="1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wipe(down)">
                                      <p:cBhvr>
                                        <p:cTn id="1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Stupně šedé">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2750</TotalTime>
  <Words>3607</Words>
  <Application>Microsoft Office PowerPoint</Application>
  <PresentationFormat>Předvádění na obrazovce (4:3)</PresentationFormat>
  <Paragraphs>257</Paragraphs>
  <Slides>31</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31</vt:i4>
      </vt:variant>
    </vt:vector>
  </HeadingPairs>
  <TitlesOfParts>
    <vt:vector size="39" baseType="lpstr">
      <vt:lpstr>Arial</vt:lpstr>
      <vt:lpstr>Calibri</vt:lpstr>
      <vt:lpstr>Corbel</vt:lpstr>
      <vt:lpstr>Tahoma</vt:lpstr>
      <vt:lpstr>Times New Roman</vt:lpstr>
      <vt:lpstr>Tunga</vt:lpstr>
      <vt:lpstr>Wingdings</vt:lpstr>
      <vt:lpstr>Mylar</vt:lpstr>
      <vt:lpstr>Sociální psychologie</vt:lpstr>
      <vt:lpstr>Prezentace aplikace PowerPoint</vt:lpstr>
      <vt:lpstr>Prezentace aplikace PowerPoint</vt:lpstr>
      <vt:lpstr>Prezentace aplikace PowerPoint</vt:lpstr>
      <vt:lpstr>Prezentace aplikace PowerPoint</vt:lpstr>
      <vt:lpstr>Vymezení sociální psychologie</vt:lpstr>
      <vt:lpstr>Skupinová dynamika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Další vlivy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„Která z čar na pravém obrázku má stejnou délku jako vzorová čára na levém?“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psychologie</dc:title>
  <dc:creator>Lenovo User</dc:creator>
  <cp:lastModifiedBy>Polackova Iva</cp:lastModifiedBy>
  <cp:revision>262</cp:revision>
  <dcterms:created xsi:type="dcterms:W3CDTF">2011-02-05T10:34:35Z</dcterms:created>
  <dcterms:modified xsi:type="dcterms:W3CDTF">2020-09-24T11:16:55Z</dcterms:modified>
</cp:coreProperties>
</file>