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0" r:id="rId18"/>
    <p:sldId id="279" r:id="rId19"/>
    <p:sldId id="281" r:id="rId20"/>
    <p:sldId id="283" r:id="rId21"/>
    <p:sldId id="282" r:id="rId22"/>
    <p:sldId id="268" r:id="rId23"/>
    <p:sldId id="284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54A6C4-D567-2B54-929C-B018FFF82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155473-821A-C37D-7257-B918B565A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2B3B38-7113-2F1F-695A-C0D9B226B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747015-E447-3875-ACE2-64050524B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A217E8-757D-D006-655A-ABB258324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70EC5-7215-DF55-AE7F-AB5AA75FF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9DD1AC-CCA8-609F-8374-19A2AACCC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66AB65-2400-1E78-6159-DF1212147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B0A680-22F4-7428-EEAB-600792EE9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E223F-D343-5E5D-2E2B-460C75EE0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73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2EDD3E-D9AA-3C42-204F-0D611A9467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B90CB9-35AF-0BEA-5D05-9771CFABA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75BBB0-A8C9-3F06-DC56-4AADCDE70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F7E831-202A-B553-9506-43F25541B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4998D2-A9CD-A449-A92B-0936C31F1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24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E2F26D-2866-508D-66D1-B42ABFCF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5CD8E5-F63F-3D21-21CF-5468E4C10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C2630D-A195-3A69-9680-06B14BEF6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112F4C-4C54-B373-199C-39CE6362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82E569-6FC7-3850-2904-10BB77AC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04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A6B57-132E-560C-B98B-E62082983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35AF65-3DD0-311C-D4D7-64955B98A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DEC330-655E-C01A-DD94-E8DE527A3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F1CB7-4B4D-0A61-402D-D091402E4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F41702-A785-D245-409D-E3310782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7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BFF82-9E4B-6BD1-35B0-5E137DEA3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7A4E4-FA48-F5D3-B304-426407AE03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B342A9-5A0C-A074-D976-6227FD493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929F37-056F-D019-0535-7C8D17232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CF5BC2-0015-33C1-829A-026C3C5B9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CB3BE7-233F-AB7A-8102-F8AF63B4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6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5F1DC-6AB7-1E79-F293-DC3658BA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C7C138-9674-512C-60E1-F1486E8E3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B584CC-ADC1-949C-A2AE-D60368ED1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18A2462-1B1D-1F24-FFA4-4E4537E09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6C52F01-88EC-C524-E88A-ABC472B525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B0F2BA-A915-D241-D666-DBDF6E1AE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475959-90AD-AD3C-2390-AABDAF813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196CAE5-9CBE-2F0A-0DAC-8F75C1A7E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60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DED1F-430F-0FE8-03EA-AE3AEA04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D808BA1-3F45-165A-9BDD-B853B2125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0E128E0-0D86-4A89-A2CB-5AE445583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BE70042-EB60-08A9-DCC2-8FD23C21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C0B282E-CB44-A057-1FC5-D037A9AF4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D29838C-DC68-A8F3-FA4A-FA6D1525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1E8C9F-8364-ED59-4CA2-058F5159F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34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CAA8F-C676-736D-FF53-D13D0C538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4E9B0-AF77-524A-2C94-6212C82E3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46864F-B624-F6F6-B658-873151BAC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FC9B3C-21D5-F5BF-5634-E6B693A00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B9F3E4-02D2-C678-059B-01D9FAD36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1C00DE-AD8B-68CA-A2D0-640C22671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8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32C4E-76F0-347F-A6DA-28DCD6AE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352007-84A7-2A3B-7D78-E3030FBF10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E78E82-6708-79F4-DA06-BE7E5F7E8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78D093-4BBE-42C5-1FCF-8DF2E212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C3BC64-A403-3C29-6598-C4CF098EF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5C26C0-0055-D94D-02B3-A4B5CDAC3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67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accent1">
                <a:lumMod val="60000"/>
                <a:lumOff val="40000"/>
              </a:schemeClr>
            </a:gs>
            <a:gs pos="83000">
              <a:schemeClr val="accent4">
                <a:lumMod val="60000"/>
                <a:lumOff val="40000"/>
              </a:schemeClr>
            </a:gs>
            <a:gs pos="100000">
              <a:schemeClr val="accent6">
                <a:lumMod val="7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6DF1275-D5A8-C1AB-5A20-F55E9563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08AE00-E574-6695-B892-F90C51342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20B0F6-7E2D-77E6-ED31-BE57B7A3FE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22993-0503-4543-888B-D7E6938C69F4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AE8D55-2E31-D57B-E16D-D0F044946C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422E8-183A-26A6-1C9B-7D70E3A5A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18418-FE23-4407-99B3-B0D7E05BF7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89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574E5-9A84-8C8D-7D20-99D7931A48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Symptomatologie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C1918A-632E-B76C-F664-D0F9057EE4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Specifické potřeby ve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4134943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8E86579-7C61-ED79-443F-77469EE61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2800"/>
              <a:t>Chování žáků s SPU a poruchou motorické funkce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62FF860-3CEE-7C6E-427C-2C54065F3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6185" y="1125538"/>
            <a:ext cx="11447584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Odlišnosti </a:t>
            </a:r>
            <a:r>
              <a:rPr lang="cs-CZ" altLang="cs-CZ" sz="2400" b="1" dirty="0"/>
              <a:t>primárně jako součást deficitů dílčích funkcí a sekundárně jako důsledek prožívání neúspěchu</a:t>
            </a:r>
            <a:r>
              <a:rPr lang="cs-CZ" altLang="cs-CZ" sz="2400" dirty="0"/>
              <a:t> (také výraz bezmoci vůči obtížím)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u="sng" dirty="0"/>
              <a:t>Hlavní projevy</a:t>
            </a:r>
            <a:r>
              <a:rPr lang="cs-CZ" altLang="cs-CZ" sz="2400" dirty="0"/>
              <a:t> (ve skutečnosti obranné mechanismy):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Neklid, nesoustředěnost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Infantilita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Zvýšená vzrušivost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Vyhýbání se školní práci</a:t>
            </a:r>
            <a:r>
              <a:rPr lang="cs-CZ" altLang="cs-CZ" sz="2400" dirty="0"/>
              <a:t> (ztrácí a zapomíná sešity, úkoly atp.)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Kompenzační chování</a:t>
            </a:r>
            <a:r>
              <a:rPr lang="cs-CZ" altLang="cs-CZ" sz="2400" dirty="0"/>
              <a:t> (šaškuje, ruší, vytahuje se)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Agresivita a projevy nepřátelství</a:t>
            </a:r>
            <a:r>
              <a:rPr lang="cs-CZ" altLang="cs-CZ" sz="2400" dirty="0"/>
              <a:t> (verbální – výsměch, ponižování, žalování), vzdorovitost, brachiální či instrumentální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Úzkostné stažení se do sebe</a:t>
            </a:r>
            <a:r>
              <a:rPr lang="cs-CZ" altLang="cs-CZ" sz="2400" dirty="0"/>
              <a:t> (může se projevit i psychomotorickými obtížemi – častá nemocnost, bolesti břicha, hlavy, zvracením, poruchami spánku atp.)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D959C-8D4F-605F-B9BE-981BE7FF5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9" y="0"/>
            <a:ext cx="10515600" cy="777875"/>
          </a:xfrm>
        </p:spPr>
        <p:txBody>
          <a:bodyPr/>
          <a:lstStyle/>
          <a:p>
            <a:r>
              <a:rPr lang="cs-CZ" dirty="0"/>
              <a:t>Komunikační znevýhodnění -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C598B9-0A64-3E57-C3B2-CD0764360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769" y="777876"/>
            <a:ext cx="11218985" cy="6080124"/>
          </a:xfrm>
        </p:spPr>
        <p:txBody>
          <a:bodyPr>
            <a:normAutofit fontScale="92500" lnSpcReduction="200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Centrální vady a poruchy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Vývojová dysfázie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Afázie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(narušení již vyvinuté schopnosti – mozkové příhody, úrazy atp.)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Breptavost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(spojeno s drobným organickým poškozením mozku – nález na EEG)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Koktavost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(tonické či 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tonoklonické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křeče svalstva mluvních orgánů, často i drobné organické poškození mozku)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Neurotické vady a poruchy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Mutismus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(při či po psychickém traumatu)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Efektivní mutismus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(vůči konkrétní osobě)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Surdomutismus</a:t>
            </a: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(neurotická ztráta řeči, nápadně živá schopnost odezíráním mimiky)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Vady mluvidel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Huhňavost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– patologicky snížená rezonance (překážka v nosu či nosohltanu)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Palatolálie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– důsledek rozštěpu patra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Poruchy artikulace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Dyslálie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– patologická forma výslovnosti některých hlásek či jejich vynechávání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Dysartie</a:t>
            </a: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– celková porucha artikulace (př. při DMO, postiženy řečové funkce, ne mozková centra)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Poruchy hlasu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Chraptivost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(dysfonie) – patologické změny na hlasivkách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Mutace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Symptomatické vady a poruchy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– vady a poruchy řeči způsobené jiným primárním postižením (př. nedoslýchavost, mentální postižení)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802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2270E-6C5A-48F4-5868-2DD1DE3E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znevýhodnění - přístup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C587DF-08DB-628B-294F-14BB87553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1938"/>
            <a:ext cx="10515600" cy="5240216"/>
          </a:xfrm>
        </p:spPr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Mnoho forem a stupňů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=) různé způsoby ovlivnění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Různá forma tolerance společností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(př. „ráčkování“ – rotacismus je vysoce tolerované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 případě těžších poruch je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okolí komunikačně dezorientováno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Psychické faktory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– nejdůležitější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Snaha příliš nevyužívat alternativní formy komunikace – pokud to ale jinak nejde, pak naopak!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Diferencovaný přístup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– např. u breptavosti usměrňovat, u koktavosti neupozorňovat a neusměrňovat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Poměrně častá obtíž -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logofobie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Především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logopedie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– rozvoj hlavně od 2. pol. 20. st.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Systém praktické logopedické péče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(prof.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Sovák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– rezort školství a zdravotnictví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Školní logoped – ve speciálních školách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Klinický logoped – ve zdravotnických zařízeních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Zvýšené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riziko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sociální izolace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!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Výhoda PC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082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BEFDF-415E-63F6-0FCC-28ADB77E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Pervazivní poruchy - dětský autismus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05A86D-7B8E-B1A1-D91E-326FD6948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Neschopnost navázání kontaktu s ostatními lidmi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(netečnost k projevům, odmítání spolupráce při výuce, rutina/změna, nepřiměřené reakce atp.)</a:t>
            </a:r>
            <a:r>
              <a:rPr lang="en-US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Záliba v neobvyklých předmětech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Vyhýbání se pohledu do očí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Uzavřenost a samotářství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Specifické rituály, obtíže v novém prostředí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Zaujatost mechanickými a jednotvárnými pohyby, točení se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Deficit v oblasti sociálních interakcí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228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CE42C-F97B-83B6-C08D-E0FAA18B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Dětský autismus – prvotní diagnostika (malé dítě)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3C381-6455-5C80-0CFE-6A521EF56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sz="1800" b="1" i="1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Komunikace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Nereaguje na své jméno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Neříká, co chce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Opožděný vývoj jazyka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Nereaguje na pokyny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Někdy působí dojmem, že je neslyšící. Zdá se, že slyší, ale nikoli      ostatní osoby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Neukazuje a nemává na rozloučenou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Říkal/a několik slov, ale nyní přestal/a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r>
              <a:rPr lang="cs-CZ" sz="1800" b="1" i="1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Chování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Záchvaty vzteku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Hyperaktivita/neschopnost spolupracovat/ negativismus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Neví, jak si hrát s hračkami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Zabývá se určitými věcmi stále dokolečka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Chodí po špičkách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Neobvyklá fixace na určité hračky (neustále s sebou nosí nějaký předmět)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Řadí věci do řad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Reaguje přehnaně na určité materiály či zvuky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Zvláštní pohyby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b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551B84-377A-42CB-F51D-F3D06E9607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b="1" i="1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Sociální interakce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Chybí sociální úsměv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Raději si hraje o samotě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Dává přednost sebeobsluze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Je velmi samostatný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Některé věci dělá velmi "brzy"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Špatný oční kontakt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Působí, že žije ve vlastním světě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Nezajímá se o ostatní děti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Ostatní lidi dokáže ignorovat</a:t>
            </a:r>
            <a:r>
              <a:rPr lang="cs-CZ" sz="2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563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B0EDA-5E3B-FA2B-4D82-81332A9E8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Pervazivní poruchy – Aspergerův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B3FDB4-1412-82BE-3419-595D937D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Převážně u chlapců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Podobné příznaky jako autismus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(stereotypní, bizarní zájmy, poruchy sociální interakce a komunikace)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Není ale narušen vývoj řeči a kognitivních funkcí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Zpravidla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nápadný rozptyl mezi </a:t>
            </a:r>
            <a:r>
              <a:rPr lang="cs-CZ" sz="18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subtesty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při měření IQ (podoba s SVP)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Problémy s empatií, 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nicméně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nevyhledávají samotu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Často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schizoidní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porucha osobnosti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Více typů sociálního chování u Aspergerova syndromu: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osamělý, pasivní, aktivní, formální, smíšený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Některé projevy jsou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podobné jako u dětského autismu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444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20E13-4640-7D1B-6F3E-D22D8E318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Mentální retardace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39F962-0909-6D7F-4E12-55B22C1F4B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12277"/>
            <a:ext cx="5181600" cy="4664686"/>
          </a:xfrm>
        </p:spPr>
        <p:txBody>
          <a:bodyPr>
            <a:normAutofit fontScale="92500" lnSpcReduction="20000"/>
          </a:bodyPr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Obtížná adaptace na běžné vnější podmínky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Omezenější potřeba zvídavosti a preference podnětového stereotypu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Závislost na zprostředkování informací jinými lidmi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Uvažování ovlivněno aktuálním děním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Snížená kritičnost a zvýšená sugestibilita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Konkrétní myšlení, zjednodušené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Rigidita a ulpívání v myšlení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Ovlivnění formální i obsahové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Nepřesná výslovnost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Nižší schopnost porozumění běžnému verbálnímu sdělení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Neschopnost pochopit žert, ironii atp.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Jazyková necitlivost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 těžších případech komunikace pouze neverbální</a:t>
            </a:r>
            <a:r>
              <a:rPr lang="cs-CZ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2B4BEB-2BCB-984B-1FA2-BF5AFDB02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65126"/>
            <a:ext cx="5767754" cy="6492874"/>
          </a:xfrm>
        </p:spPr>
        <p:txBody>
          <a:bodyPr>
            <a:normAutofit fontScale="92500" lnSpcReduction="200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Omezená míra schopnosti učení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Převážně mechanické myšlení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Fixace v rigidní podobě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Nižší motivace k učení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Nezbytnost specifických odměn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Zvýšená dráždivost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Pohotovost k afektivním reakcím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Tendence k neodkladnému uspokojování potřeb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Bezprostřední uspokojení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Absence zábran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Velice nízká frustrační tolerance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Neschopnost porozumět obecně platným normám a pochopit jejich podstatu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Odlišné zpracování informací =) i když ví, jak se chovat, vyhodnotí situaci jinak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Časté afekty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Neschopnost vyjádřit se srozumitelným způsobem (bušení hlavou do zdi, křik, sebepoškozování atp.)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198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7287B73-8FC0-CD5F-DA92-1AB54B45B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ADHD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CEA926C-DFD1-276F-2CCE-7993A5DBD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1262"/>
            <a:ext cx="11353800" cy="5191613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b="1" dirty="0"/>
              <a:t>Hyperkinetická porucha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dirty="0"/>
              <a:t>K rozvoji dochází v prvních 5  letech života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dirty="0"/>
              <a:t>Několikrát </a:t>
            </a:r>
            <a:r>
              <a:rPr lang="cs-CZ" altLang="cs-CZ" sz="2800" b="1" dirty="0"/>
              <a:t>častěji u chlapců</a:t>
            </a:r>
            <a:r>
              <a:rPr lang="cs-CZ" altLang="cs-CZ" sz="2800" dirty="0"/>
              <a:t> než u dívek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dirty="0"/>
              <a:t>ADHD má </a:t>
            </a:r>
            <a:r>
              <a:rPr lang="cs-CZ" altLang="cs-CZ" sz="2800" b="1" dirty="0"/>
              <a:t>souvislost s LMD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b="1" dirty="0"/>
              <a:t>Nevyskytuje se osamoceně</a:t>
            </a:r>
            <a:r>
              <a:rPr lang="cs-CZ" altLang="cs-CZ" sz="2800" dirty="0"/>
              <a:t> – přes 40 % jedinců i další poruchy (především SPU), nemá souvislost s úrovní mentálních schopností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altLang="cs-CZ" sz="2800" u="sng" dirty="0"/>
              <a:t>Základní příznaky</a:t>
            </a:r>
            <a:r>
              <a:rPr lang="cs-CZ" altLang="cs-CZ" sz="2800" u="sng" dirty="0">
                <a:latin typeface="Arial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Deficit pozornosti</a:t>
            </a:r>
            <a:r>
              <a:rPr lang="cs-CZ" altLang="cs-CZ" sz="2800" b="1" dirty="0">
                <a:latin typeface="Arial" charset="0"/>
              </a:rPr>
              <a:t> </a:t>
            </a:r>
            <a:r>
              <a:rPr lang="cs-CZ" altLang="cs-CZ" sz="2800" b="1" dirty="0"/>
              <a:t>a následně i motoriky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Impulzivita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Hyperaktivita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altLang="cs-CZ" sz="2800" u="sng" dirty="0"/>
              <a:t>Doporučení pro pedagogickou praxi</a:t>
            </a:r>
            <a:r>
              <a:rPr lang="cs-CZ" altLang="cs-CZ" sz="2800" u="sng" dirty="0">
                <a:latin typeface="Arial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Střídání činností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Velké písmo, krátké texty, komiksy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Spolupráce s odborníkem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Informovanost učitelů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Specializované třídy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Dohled nad plněním úkolů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021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0E293-44C6-06D7-BF5D-3B39DC05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chování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9D056-8F3F-9735-976D-B27D693C1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Nerespektování platných společenských norem</a:t>
            </a:r>
            <a:r>
              <a:rPr lang="en-US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Neschopnost navazovat a udržovat přijatelné sociální vztahy</a:t>
            </a:r>
            <a:r>
              <a:rPr lang="en-US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Bezohlednost vůči okolí, zaměřenost na uspokojování vlastních potřeb bez ohledu na druhé</a:t>
            </a:r>
            <a:r>
              <a:rPr lang="en-US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Chybějící svědomí a pocit viny</a:t>
            </a:r>
            <a:r>
              <a:rPr lang="en-US" b="0" i="0" dirty="0"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11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867" y="365125"/>
            <a:ext cx="11684000" cy="13255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4000" dirty="0"/>
              <a:t>Poruchy chování podle převládající složky osobnosti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643467" y="1557866"/>
            <a:ext cx="10820400" cy="5039783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80000"/>
              </a:lnSpc>
              <a:buFont typeface="Arial" panose="020B0604020202020204" pitchFamily="34" charset="0"/>
              <a:buAutoNum type="arabicParenR"/>
            </a:pPr>
            <a:r>
              <a:rPr lang="cs-CZ" altLang="cs-CZ" sz="2500" b="1" dirty="0"/>
              <a:t>Neurotický jedinec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dirty="0"/>
              <a:t>- Ovlivněný neurotizujícím prostředí, labilní, zkratkovitost, nízká schopnost zvládat akutní zátěž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dirty="0"/>
              <a:t>2) </a:t>
            </a:r>
            <a:r>
              <a:rPr lang="cs-CZ" altLang="cs-CZ" sz="2500" b="1" dirty="0"/>
              <a:t>Jedinec s poruchou osobnosti</a:t>
            </a:r>
            <a:r>
              <a:rPr lang="cs-CZ" altLang="cs-CZ" sz="2500" dirty="0"/>
              <a:t> (psychopatický)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dirty="0"/>
              <a:t>- Biologické dispozice, trvalé povahové odchylky, abnormální struktura osobnosti, nepřizpůsobivost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dirty="0"/>
              <a:t>3) </a:t>
            </a:r>
            <a:r>
              <a:rPr lang="cs-CZ" altLang="cs-CZ" sz="2500" b="1" dirty="0"/>
              <a:t>Jedinec sociálně nepřizpůsobivý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dirty="0"/>
              <a:t>- Sociálně patologické jednání, důsledky závislosti, narušené sociální vztahy po propuštění výkonu ústavní a ochranné výchovy, trestu atp., bezdomovectví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dirty="0"/>
              <a:t>4) </a:t>
            </a:r>
            <a:r>
              <a:rPr lang="cs-CZ" altLang="cs-CZ" sz="2500" b="1" dirty="0"/>
              <a:t>Jedinec s nižší úrovní rozumových schopností</a:t>
            </a:r>
          </a:p>
          <a:p>
            <a:pPr marL="514350" indent="-514350">
              <a:lnSpc>
                <a:spcPct val="80000"/>
              </a:lnSpc>
              <a:buFontTx/>
              <a:buChar char="-"/>
            </a:pPr>
            <a:r>
              <a:rPr lang="cs-CZ" altLang="cs-CZ" sz="2500" dirty="0"/>
              <a:t>Zvýšeně sugestibilní a ovlivnitelný</a:t>
            </a:r>
          </a:p>
          <a:p>
            <a:pPr marL="514350" indent="-514350">
              <a:lnSpc>
                <a:spcPct val="80000"/>
              </a:lnSpc>
              <a:buFontTx/>
              <a:buChar char="-"/>
            </a:pPr>
            <a:r>
              <a:rPr lang="cs-CZ" altLang="cs-CZ" sz="2500" dirty="0"/>
              <a:t>Žije přítomností, slabé volní vlastnosti, postrádá nadhled a reflexi vlastního jednání</a:t>
            </a:r>
          </a:p>
        </p:txBody>
      </p:sp>
    </p:spTree>
    <p:extLst>
      <p:ext uri="{BB962C8B-B14F-4D97-AF65-F5344CB8AC3E}">
        <p14:creationId xmlns:p14="http://schemas.microsoft.com/office/powerpoint/2010/main" val="428107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C774C-8CF6-87B7-8EDC-2E0E07D7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LMD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08A09E-160B-E68B-0388-725860FC3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Symptomy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Poruchy pozornosti a soustředěnosti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Impulzivita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Nerovnoměrný vývoj psychomotorických funkcí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Neklid, nadměrná pohyblivost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Výkyvy nálad a výkonnosti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Motorická neobratnost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746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DD0361-1819-70D7-3EA6-AD93E704FF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05EACA6-4458-EE77-517C-7339BA18C9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7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37A1F-4813-786B-E32B-4AD356AA5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Dyslexie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5AAEEC-BFE3-8307-64E5-0EBD98FB1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Nejrozšířenější –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95% SPU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naprosté většině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kombinace s dysgrafií a dysortografií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Narušené vnímání písmen a prostoru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=) nerozeznává a zaměňuje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písmena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zrcadlově podobná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(b-d, p-d, n-u),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tvarově podobná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(m-n, k-h) a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zvukově podobná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(v-f, s-z, t-d, h-ch)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Obtíže při spojování písmen do slabik a poté se souvislým čtením slov a textu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Průmět do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rychlosti a správnosti čtení a do porozumění čteného textu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22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81FC8-1A74-FF02-EA81-A9807A14D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12493C-8006-87DD-2FA6-E1BB6525B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Neschopnost osvojit si požadovanou úroveň při psaní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Znaky shodné s dyslexií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Neschopnost 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napodobit tvar písmen a jejich správné řazení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Písmo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– neuspořádané, těžkopádné a neobratné</a:t>
            </a:r>
            <a:r>
              <a:rPr lang="en-US" sz="1800" b="0" i="0" dirty="0">
                <a:solidFill>
                  <a:srgbClr val="80808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Neschopnost dodržet výšku písma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C:\Users\kotlik\AppData\Local\Microsoft\Windows\INetCache\Content.MSO\661664B8.tmp">
            <a:extLst>
              <a:ext uri="{FF2B5EF4-FFF2-40B4-BE49-F238E27FC236}">
                <a16:creationId xmlns:a16="http://schemas.microsoft.com/office/drawing/2014/main" id="{CD989C9F-DEDE-ADC1-E98C-BB25A08F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991" y="681037"/>
            <a:ext cx="2727461" cy="218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otlik\AppData\Local\Microsoft\Windows\INetCache\Content.MSO\B6B4B632.tmp">
            <a:extLst>
              <a:ext uri="{FF2B5EF4-FFF2-40B4-BE49-F238E27FC236}">
                <a16:creationId xmlns:a16="http://schemas.microsoft.com/office/drawing/2014/main" id="{011B0FEA-46BD-619B-A096-94452C5C5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991" y="4001294"/>
            <a:ext cx="2727461" cy="204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97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5D24D25-06E9-504A-C113-61CE5472A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7850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4000"/>
              <a:t>Dysortografie</a:t>
            </a:r>
            <a:endParaRPr lang="cs-CZ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7973244-E790-B136-DB8C-494A2D735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9954" y="2215662"/>
            <a:ext cx="9669096" cy="4447076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altLang="cs-CZ" sz="2300" b="1" dirty="0"/>
              <a:t>Specifická porucha pravopisu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300" dirty="0"/>
              <a:t>Nepostihuje celou oblast gramatiky, ale jen specifické </a:t>
            </a:r>
            <a:r>
              <a:rPr lang="cs-CZ" altLang="cs-CZ" sz="2300" dirty="0" err="1"/>
              <a:t>dysortografcké</a:t>
            </a:r>
            <a:r>
              <a:rPr lang="cs-CZ" altLang="cs-CZ" sz="2300" dirty="0"/>
              <a:t> jevy – </a:t>
            </a:r>
            <a:r>
              <a:rPr lang="cs-CZ" altLang="cs-CZ" sz="2300" dirty="0" err="1"/>
              <a:t>vynchávky</a:t>
            </a:r>
            <a:r>
              <a:rPr lang="cs-CZ" altLang="cs-CZ" sz="2300" dirty="0"/>
              <a:t>, </a:t>
            </a:r>
            <a:r>
              <a:rPr lang="cs-CZ" altLang="cs-CZ" sz="2300" dirty="0" err="1"/>
              <a:t>záměmy</a:t>
            </a:r>
            <a:r>
              <a:rPr lang="cs-CZ" altLang="cs-CZ" sz="2300" dirty="0"/>
              <a:t> písmen, </a:t>
            </a:r>
            <a:r>
              <a:rPr lang="cs-CZ" altLang="cs-CZ" sz="2300" dirty="0" err="1"/>
              <a:t>invzerve</a:t>
            </a:r>
            <a:r>
              <a:rPr lang="cs-CZ" altLang="cs-CZ" sz="2300" dirty="0"/>
              <a:t>, </a:t>
            </a:r>
            <a:r>
              <a:rPr lang="cs-CZ" altLang="cs-CZ" sz="2300" dirty="0" err="1"/>
              <a:t>zkolomeniny</a:t>
            </a:r>
            <a:r>
              <a:rPr lang="cs-CZ" altLang="cs-CZ" sz="2300" dirty="0"/>
              <a:t>, vyznačeni </a:t>
            </a:r>
            <a:r>
              <a:rPr lang="cs-CZ" altLang="cs-CZ" sz="2300" dirty="0" err="1"/>
              <a:t>delky</a:t>
            </a:r>
            <a:r>
              <a:rPr lang="cs-CZ" altLang="cs-CZ" sz="2300" dirty="0"/>
              <a:t> </a:t>
            </a:r>
            <a:r>
              <a:rPr lang="cs-CZ" altLang="cs-CZ" sz="2300" dirty="0" err="1"/>
              <a:t>samohlasek</a:t>
            </a:r>
            <a:r>
              <a:rPr lang="cs-CZ" altLang="cs-CZ" sz="2300" dirty="0"/>
              <a:t>, </a:t>
            </a:r>
            <a:r>
              <a:rPr lang="cs-CZ" altLang="cs-CZ" sz="2300" dirty="0" err="1"/>
              <a:t>chiby</a:t>
            </a:r>
            <a:r>
              <a:rPr lang="cs-CZ" altLang="cs-CZ" sz="2300" dirty="0"/>
              <a:t> v měkkosti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300" b="1" dirty="0"/>
              <a:t>hyperaktivní typ</a:t>
            </a:r>
            <a:r>
              <a:rPr lang="cs-CZ" altLang="cs-CZ" sz="2300" dirty="0"/>
              <a:t> – osoba je se psaním hotova dříve, než si stihne vše promyslet a ujasnit, dochází tak k velkým chybám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300" b="1" dirty="0" err="1"/>
              <a:t>hypoaktivní</a:t>
            </a:r>
            <a:r>
              <a:rPr lang="cs-CZ" altLang="cs-CZ" sz="2300" b="1" dirty="0"/>
              <a:t> typ</a:t>
            </a:r>
            <a:r>
              <a:rPr lang="cs-CZ" altLang="cs-CZ" sz="2300" dirty="0"/>
              <a:t> – osoba píše zdlouhavě, trvá jí dlouho, než určitý výraz v paměti vyhledá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300" u="sng" dirty="0"/>
              <a:t>Druhy dysortografie</a:t>
            </a:r>
            <a:r>
              <a:rPr lang="cs-CZ" altLang="cs-CZ" sz="2300" dirty="0"/>
              <a:t>: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300" b="1" dirty="0"/>
              <a:t>Auditivní</a:t>
            </a:r>
            <a:r>
              <a:rPr lang="cs-CZ" altLang="cs-CZ" sz="2300" dirty="0"/>
              <a:t> (zachycení hlásek ve slově, smysl je chápán)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300" b="1" dirty="0"/>
              <a:t>Vizuální</a:t>
            </a:r>
            <a:r>
              <a:rPr lang="cs-CZ" altLang="cs-CZ" sz="2300" dirty="0"/>
              <a:t> (tvarově podobná písmena, minimální oprava)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300" b="1" dirty="0"/>
              <a:t>Motorická</a:t>
            </a:r>
            <a:r>
              <a:rPr lang="cs-CZ" altLang="cs-CZ" sz="2300" dirty="0"/>
              <a:t> (namáhavost a pomalost aktu psaní)</a:t>
            </a:r>
          </a:p>
          <a:p>
            <a:pPr marL="609600" indent="-609600">
              <a:lnSpc>
                <a:spcPct val="80000"/>
              </a:lnSpc>
            </a:pPr>
            <a:endParaRPr lang="cs-CZ" altLang="cs-CZ" sz="2400" dirty="0"/>
          </a:p>
        </p:txBody>
      </p:sp>
      <p:pic>
        <p:nvPicPr>
          <p:cNvPr id="16388" name="Obrázek 3" descr="C:\Users\kotlik\AppData\Local\Microsoft\Windows\INetCache\Content.MSO\1540386.tmp">
            <a:extLst>
              <a:ext uri="{FF2B5EF4-FFF2-40B4-BE49-F238E27FC236}">
                <a16:creationId xmlns:a16="http://schemas.microsoft.com/office/drawing/2014/main" id="{F7F526EF-9970-D0C7-A5EC-A78AA9D97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4" y="23812"/>
            <a:ext cx="3706679" cy="2191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Obrázek 4" descr="C:\Users\kotlik\AppData\Local\Microsoft\Windows\INetCache\Content.MSO\E123E184.tmp">
            <a:extLst>
              <a:ext uri="{FF2B5EF4-FFF2-40B4-BE49-F238E27FC236}">
                <a16:creationId xmlns:a16="http://schemas.microsoft.com/office/drawing/2014/main" id="{659BCD0F-28C0-5CDD-2F0B-314E0A398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61913"/>
            <a:ext cx="3628970" cy="196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237B3E7-BC8C-6A36-315B-C30E5BC5F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1"/>
            <a:ext cx="8229600" cy="836613"/>
          </a:xfrm>
        </p:spPr>
        <p:txBody>
          <a:bodyPr/>
          <a:lstStyle/>
          <a:p>
            <a:pPr eaLnBrk="1" hangingPunct="1"/>
            <a:r>
              <a:rPr lang="cs-CZ" altLang="cs-CZ"/>
              <a:t>Dyskalkulie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C7BE153-ABA3-EED7-DDC9-CDC3F2330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3045" y="1268413"/>
            <a:ext cx="10779369" cy="511175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000" b="1" dirty="0"/>
              <a:t>Specifická porucha matematických schopností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Poměrně vzácná, hlavně genově či perinatálně způsobená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Týká se spíše základních funkcí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u="sng" dirty="0"/>
              <a:t>Druhy</a:t>
            </a:r>
            <a:r>
              <a:rPr lang="cs-CZ" altLang="cs-CZ" sz="2000" dirty="0"/>
              <a:t>: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000" b="1" dirty="0" err="1"/>
              <a:t>Praktognostická</a:t>
            </a:r>
            <a:r>
              <a:rPr lang="cs-CZ" altLang="cs-CZ" sz="2000" b="1" dirty="0"/>
              <a:t> vývojová</a:t>
            </a:r>
            <a:r>
              <a:rPr lang="cs-CZ" altLang="cs-CZ" sz="2000" dirty="0"/>
              <a:t> </a:t>
            </a:r>
            <a:r>
              <a:rPr lang="cs-CZ" altLang="cs-CZ" sz="2000" b="1" dirty="0"/>
              <a:t>dyskalkulie</a:t>
            </a:r>
            <a:r>
              <a:rPr lang="cs-CZ" altLang="cs-CZ" sz="2000" dirty="0"/>
              <a:t> - manipulace s předměty nebo kreslenými symboly (i znaménka), pochopení pojmu číslo, řazení podle velikosti, rozmisťování v prostoru, třídění atp.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000" b="1" dirty="0"/>
              <a:t>Verbální dyskalkulie</a:t>
            </a:r>
            <a:r>
              <a:rPr lang="cs-CZ" altLang="cs-CZ" sz="2000" dirty="0"/>
              <a:t> (označování množství a počtů, sudá/lichá, řady čísel)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000" b="1" dirty="0" err="1"/>
              <a:t>Lexická</a:t>
            </a:r>
            <a:r>
              <a:rPr lang="cs-CZ" altLang="cs-CZ" sz="2000" b="1" dirty="0"/>
              <a:t> dyskalkulie</a:t>
            </a:r>
            <a:r>
              <a:rPr lang="cs-CZ" altLang="cs-CZ" sz="2000" dirty="0"/>
              <a:t> (neschopnost číst číslice, čísla a operační symboly, nulu uprostřed, svislé zápisy, zlomky atp.)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000" b="1" dirty="0"/>
              <a:t>Grafická dyskalkulie</a:t>
            </a:r>
            <a:r>
              <a:rPr lang="cs-CZ" altLang="cs-CZ" sz="2000" dirty="0"/>
              <a:t> (psaní číslic, operačních znaků a kreslení geometrických tvarů, záměny číslic, inverze, psaní nul, rýsování atp.)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000" b="1" dirty="0"/>
              <a:t>Operacionální dyskalkulie</a:t>
            </a:r>
            <a:r>
              <a:rPr lang="cs-CZ" altLang="cs-CZ" sz="2000" dirty="0"/>
              <a:t> (provádění matematických operací, záměny jednotek a pozic)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altLang="cs-CZ" sz="2000" b="1" dirty="0" err="1"/>
              <a:t>Ideognostická</a:t>
            </a:r>
            <a:r>
              <a:rPr lang="cs-CZ" altLang="cs-CZ" sz="2000" b="1" dirty="0"/>
              <a:t> dyskalkulie</a:t>
            </a:r>
            <a:r>
              <a:rPr lang="cs-CZ" altLang="cs-CZ" sz="2000" dirty="0"/>
              <a:t> (chápání vztahů, mezi matematickými pojmy, šablonovitost, hl. problém – slovní úlohy)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D400620-E71D-32B5-ED1C-47F41E457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539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/>
              <a:t>Dysmuzie a dyspinxie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2285E20-0156-1327-664F-861BD95C4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196976"/>
            <a:ext cx="82296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Dysmuzie</a:t>
            </a:r>
            <a:r>
              <a:rPr lang="cs-CZ" altLang="cs-CZ" sz="2400"/>
              <a:t> – vnímání a reprodukce hudby a rytmu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Vzácná, ale bez velkého dopadu na výuku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u="sng"/>
              <a:t>Formy</a:t>
            </a:r>
            <a:r>
              <a:rPr lang="cs-CZ" altLang="cs-CZ" sz="240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1) </a:t>
            </a:r>
            <a:r>
              <a:rPr lang="cs-CZ" altLang="cs-CZ" sz="2400" b="1"/>
              <a:t>Expresivní</a:t>
            </a:r>
            <a:r>
              <a:rPr lang="cs-CZ" altLang="cs-CZ" sz="2400"/>
              <a:t> – reprodukce motivu, který běžně identifikuje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2) </a:t>
            </a:r>
            <a:r>
              <a:rPr lang="cs-CZ" altLang="cs-CZ" sz="2400" b="1"/>
              <a:t>Totální</a:t>
            </a:r>
            <a:r>
              <a:rPr lang="cs-CZ" altLang="cs-CZ" sz="2400"/>
              <a:t> – nechápe, není schopen zapamatovat si hudbu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Dyspinxie</a:t>
            </a:r>
            <a:r>
              <a:rPr lang="cs-CZ" altLang="cs-CZ" sz="2400"/>
              <a:t> – nízká úroveň kresby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Hlavně oblast motoriky</a:t>
            </a:r>
            <a:r>
              <a:rPr lang="cs-CZ" altLang="cs-CZ" sz="2400"/>
              <a:t> – tvrdé, neobratné zacházení s tužkou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Neschopnost převést představu na papír a pochopit perspektivu</a:t>
            </a:r>
          </a:p>
        </p:txBody>
      </p:sp>
      <p:pic>
        <p:nvPicPr>
          <p:cNvPr id="18436" name="Obrázek 3" descr="C:\Users\kotlik\AppData\Local\Microsoft\Windows\INetCache\Content.MSO\E7CFA510.tmp">
            <a:extLst>
              <a:ext uri="{FF2B5EF4-FFF2-40B4-BE49-F238E27FC236}">
                <a16:creationId xmlns:a16="http://schemas.microsoft.com/office/drawing/2014/main" id="{212E8F76-2EB1-624C-6B56-3F3CEA3B2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7770" y="625474"/>
            <a:ext cx="2137876" cy="2943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Obrázek 4" descr="C:\Users\kotlik\AppData\Local\Microsoft\Windows\INetCache\Content.MSO\32FF1D9E.tmp">
            <a:extLst>
              <a:ext uri="{FF2B5EF4-FFF2-40B4-BE49-F238E27FC236}">
                <a16:creationId xmlns:a16="http://schemas.microsoft.com/office/drawing/2014/main" id="{0617D832-B7D6-D068-E79D-39759770E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4132385"/>
            <a:ext cx="2721907" cy="232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96E3D94-9B87-4666-73A3-E5A72D37C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Specifická vývojová porucha motorické funkce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6105B30-C9B0-DD72-5150-195673E0E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Většinou označována jako </a:t>
            </a:r>
            <a:r>
              <a:rPr lang="cs-CZ" altLang="cs-CZ" b="1"/>
              <a:t>dyspraxie</a:t>
            </a:r>
          </a:p>
          <a:p>
            <a:pPr eaLnBrk="1" hangingPunct="1"/>
            <a:r>
              <a:rPr lang="cs-CZ" altLang="cs-CZ"/>
              <a:t>Narušený </a:t>
            </a:r>
            <a:r>
              <a:rPr lang="cs-CZ" altLang="cs-CZ" b="1"/>
              <a:t>vývoj motorické koordinace a jemné motoriky</a:t>
            </a:r>
          </a:p>
          <a:p>
            <a:pPr eaLnBrk="1" hangingPunct="1"/>
            <a:r>
              <a:rPr lang="cs-CZ" altLang="cs-CZ" b="1"/>
              <a:t>Hlavně složité úkony</a:t>
            </a:r>
            <a:r>
              <a:rPr lang="cs-CZ" altLang="cs-CZ"/>
              <a:t> – pomalost, nešikovnost, neupravenost</a:t>
            </a:r>
          </a:p>
          <a:p>
            <a:pPr eaLnBrk="1" hangingPunct="1"/>
            <a:r>
              <a:rPr lang="cs-CZ" altLang="cs-CZ" b="1"/>
              <a:t>Nevzhlednost výrobků</a:t>
            </a:r>
          </a:p>
          <a:p>
            <a:pPr eaLnBrk="1" hangingPunct="1"/>
            <a:r>
              <a:rPr lang="cs-CZ" altLang="cs-CZ" b="1"/>
              <a:t>Zřetelné při pohybových hrách, ale i základní úkony</a:t>
            </a:r>
            <a:r>
              <a:rPr lang="cs-CZ" altLang="cs-CZ"/>
              <a:t> (tkaničky, knoflíky apod.)</a:t>
            </a:r>
          </a:p>
          <a:p>
            <a:pPr eaLnBrk="1" hangingPunct="1"/>
            <a:r>
              <a:rPr lang="cs-CZ" altLang="cs-CZ" b="1"/>
              <a:t>Příčiny v oblasti motoriky, ale i psychiky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FEB6BAB-DE74-D7CE-4435-416E7A01E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Odlišnosti v psychomotorických funkcích u žáků s SPU a poruchou motorické funkce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2B80E15-7D78-5D13-6275-07045DBF3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9615" y="1600200"/>
            <a:ext cx="11271739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Poruchy pozornosti</a:t>
            </a:r>
            <a:r>
              <a:rPr lang="cs-CZ" altLang="cs-CZ" sz="2000" dirty="0"/>
              <a:t> – jeden ze základních symptomů, souvisí s únavou, roztržitost i distribuce pozornosti, schopnost pojmout více podnětů za sebou jdoucích, nereagování na výzvy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Poruchy aktivity</a:t>
            </a:r>
            <a:r>
              <a:rPr lang="cs-CZ" altLang="cs-CZ" sz="2000" dirty="0"/>
              <a:t> – mohou souviset i s ADHD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Zvýšená unavitelnost</a:t>
            </a:r>
            <a:r>
              <a:rPr lang="cs-CZ" altLang="cs-CZ" sz="2000" dirty="0"/>
              <a:t> – nápadně brzy nastupující únava (umocňuje ostatní obtíže), důležité motivovat dítě, střídat zátěž a odpočinek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Deficity paměti</a:t>
            </a:r>
            <a:r>
              <a:rPr lang="cs-CZ" altLang="cs-CZ" sz="2000" dirty="0"/>
              <a:t> – formy zrakové i sluchové paměti, dlouhodobé i krátkodobé, pamatování si řad, častá zapomnětlivost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Oblast motoriky</a:t>
            </a:r>
            <a:r>
              <a:rPr lang="cs-CZ" altLang="cs-CZ" sz="2000" dirty="0"/>
              <a:t> – hlavně koordinace a jemná motorika, problémy v psaní, kreslení rýsování a TV; neschopnost vyvíjet adekvátní tlak na pero, nevhodný úchop náčiní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Jazyk a řeč</a:t>
            </a:r>
            <a:r>
              <a:rPr lang="cs-CZ" altLang="cs-CZ" sz="2000" dirty="0"/>
              <a:t> – jazykový cit, výslovnost, artikulační neobratnost (složitější souhláskové shluky či dvojhlásky, víceslabičná slova)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Emoční labilita</a:t>
            </a:r>
            <a:r>
              <a:rPr lang="cs-CZ" altLang="cs-CZ" sz="2000" dirty="0"/>
              <a:t> – překvapivé a nečekané projevy chování, návrat k dětským vzorcům (plačtivost, upoutání pozornosti vyrušováním či zlobením, náladovost, přecitlivělost k výtkám; možnost i výskytu sociálních a emocionálních problémů – př. frustrace z neschopnosti plnit školní požadavky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68BDC9F21CCD4F991383B4A146D0FF" ma:contentTypeVersion="10" ma:contentTypeDescription="Vytvoří nový dokument" ma:contentTypeScope="" ma:versionID="ae0ef138b0dfdf0d408b1715382823bf">
  <xsd:schema xmlns:xsd="http://www.w3.org/2001/XMLSchema" xmlns:xs="http://www.w3.org/2001/XMLSchema" xmlns:p="http://schemas.microsoft.com/office/2006/metadata/properties" xmlns:ns2="228725d4-f737-4c48-a89a-171ca9a10a81" xmlns:ns3="775da2cd-27fe-406f-9766-e880ee8b4481" targetNamespace="http://schemas.microsoft.com/office/2006/metadata/properties" ma:root="true" ma:fieldsID="f392acfe1496920c78838d3b40e352c7" ns2:_="" ns3:_="">
    <xsd:import namespace="228725d4-f737-4c48-a89a-171ca9a10a81"/>
    <xsd:import namespace="775da2cd-27fe-406f-9766-e880ee8b44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8725d4-f737-4c48-a89a-171ca9a10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da2cd-27fe-406f-9766-e880ee8b448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4B5459-61E6-4C0F-AD24-F2E0C6843F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BE5FA65-4D25-4177-B5BB-ABE4491D50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150C60-E185-4A60-819A-0EE1FEAC23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8725d4-f737-4c48-a89a-171ca9a10a81"/>
    <ds:schemaRef ds:uri="775da2cd-27fe-406f-9766-e880ee8b44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1895</Words>
  <Application>Microsoft Office PowerPoint</Application>
  <PresentationFormat>Widescreen</PresentationFormat>
  <Paragraphs>195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Motiv Office</vt:lpstr>
      <vt:lpstr>Symptomatologie</vt:lpstr>
      <vt:lpstr>LMD</vt:lpstr>
      <vt:lpstr>Dyslexie</vt:lpstr>
      <vt:lpstr>Dysgrafie</vt:lpstr>
      <vt:lpstr>Dysortografie</vt:lpstr>
      <vt:lpstr>Dyskalkulie</vt:lpstr>
      <vt:lpstr>Dysmuzie a dyspinxie</vt:lpstr>
      <vt:lpstr>Specifická vývojová porucha motorické funkce</vt:lpstr>
      <vt:lpstr>Odlišnosti v psychomotorických funkcích u žáků s SPU a poruchou motorické funkce</vt:lpstr>
      <vt:lpstr>Chování žáků s SPU a poruchou motorické funkce</vt:lpstr>
      <vt:lpstr>Komunikační znevýhodnění - klasifikace</vt:lpstr>
      <vt:lpstr>Komunikační znevýhodnění - přístup</vt:lpstr>
      <vt:lpstr>Pervazivní poruchy - dětský autismus</vt:lpstr>
      <vt:lpstr>Dětský autismus – prvotní diagnostika (malé dítě)</vt:lpstr>
      <vt:lpstr>Pervazivní poruchy – Aspergerův syndrom</vt:lpstr>
      <vt:lpstr>Mentální retardace</vt:lpstr>
      <vt:lpstr>ADHD</vt:lpstr>
      <vt:lpstr>Poruchy chování</vt:lpstr>
      <vt:lpstr>Poruchy chování podle převládající složky osobnosti</vt:lpstr>
      <vt:lpstr>Děkuji za pozornost!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Symptomatologie</dc:title>
  <dc:creator>Kamil Kotlík</dc:creator>
  <cp:lastModifiedBy>Kamil Kotlík</cp:lastModifiedBy>
  <cp:revision>4</cp:revision>
  <dcterms:created xsi:type="dcterms:W3CDTF">2024-02-08T18:02:28Z</dcterms:created>
  <dcterms:modified xsi:type="dcterms:W3CDTF">2024-03-11T20:01:06Z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0x0101003168BDC9F21CCD4F991383B4A146D0FF</vt:lpwstr>
  </property>
</Properties>
</file>