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58" r:id="rId10"/>
    <p:sldId id="270" r:id="rId11"/>
    <p:sldId id="266" r:id="rId12"/>
    <p:sldId id="267" r:id="rId13"/>
    <p:sldId id="268" r:id="rId14"/>
    <p:sldId id="269" r:id="rId15"/>
    <p:sldId id="271"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B10B8B2A-4FF8-45DD-8763-EA89A6E3E45F}"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0B8B2A-4FF8-45DD-8763-EA89A6E3E45F}"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0B8B2A-4FF8-45DD-8763-EA89A6E3E45F}"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0B8B2A-4FF8-45DD-8763-EA89A6E3E45F}"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B10B8B2A-4FF8-45DD-8763-EA89A6E3E45F}"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10B8B2A-4FF8-45DD-8763-EA89A6E3E45F}" type="datetimeFigureOut">
              <a:rPr lang="cs-CZ" smtClean="0"/>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10B8B2A-4FF8-45DD-8763-EA89A6E3E45F}" type="datetimeFigureOut">
              <a:rPr lang="cs-CZ" smtClean="0"/>
              <a:t>26.11.2019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B10B8B2A-4FF8-45DD-8763-EA89A6E3E45F}" type="datetimeFigureOut">
              <a:rPr lang="cs-CZ" smtClean="0"/>
              <a:t>26.11.2019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10B8B2A-4FF8-45DD-8763-EA89A6E3E45F}" type="datetimeFigureOut">
              <a:rPr lang="cs-CZ" smtClean="0"/>
              <a:t>26.11.2019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10B8B2A-4FF8-45DD-8763-EA89A6E3E45F}" type="datetimeFigureOut">
              <a:rPr lang="cs-CZ" smtClean="0"/>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10B8B2A-4FF8-45DD-8763-EA89A6E3E45F}" type="datetimeFigureOut">
              <a:rPr lang="cs-CZ" smtClean="0"/>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970DFE-5F96-48B8-AC33-2F643C51FCAF}"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B8B2A-4FF8-45DD-8763-EA89A6E3E45F}" type="datetimeFigureOut">
              <a:rPr lang="cs-CZ" smtClean="0"/>
              <a:t>26.11.2019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70DFE-5F96-48B8-AC33-2F643C51FCAF}"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ADORNO: ART AND SOCIETY</a:t>
            </a:r>
            <a:endParaRPr lang="cs-CZ" dirty="0"/>
          </a:p>
        </p:txBody>
      </p:sp>
      <p:sp>
        <p:nvSpPr>
          <p:cNvPr id="3" name="Podnadpis 2"/>
          <p:cNvSpPr>
            <a:spLocks noGrp="1"/>
          </p:cNvSpPr>
          <p:nvPr>
            <p:ph type="subTitle" idx="1"/>
          </p:nvPr>
        </p:nvSpPr>
        <p:spPr/>
        <p:txBody>
          <a:bodyPr/>
          <a:lstStyle/>
          <a:p>
            <a:r>
              <a:rPr lang="cs-CZ" dirty="0" smtClean="0"/>
              <a:t>VII</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aturn-devouring-his-son-by-francisco-de-goya.jpg"/>
          <p:cNvPicPr>
            <a:picLocks noGrp="1" noChangeAspect="1"/>
          </p:cNvPicPr>
          <p:nvPr>
            <p:ph idx="1"/>
          </p:nvPr>
        </p:nvPicPr>
        <p:blipFill>
          <a:blip r:embed="rId2" cstate="print"/>
          <a:stretch>
            <a:fillRect/>
          </a:stretch>
        </p:blipFill>
        <p:spPr>
          <a:xfrm>
            <a:off x="2987824" y="332656"/>
            <a:ext cx="3522452" cy="633813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a:t>C</a:t>
            </a:r>
            <a:r>
              <a:rPr lang="cs-CZ" dirty="0" err="1" smtClean="0"/>
              <a:t>ognitive</a:t>
            </a:r>
            <a:r>
              <a:rPr lang="cs-CZ" dirty="0" smtClean="0"/>
              <a:t> </a:t>
            </a:r>
            <a:r>
              <a:rPr lang="cs-CZ" dirty="0" err="1"/>
              <a:t>V</a:t>
            </a:r>
            <a:r>
              <a:rPr lang="cs-CZ" dirty="0" err="1" smtClean="0"/>
              <a:t>alue</a:t>
            </a:r>
            <a:r>
              <a:rPr lang="cs-CZ" dirty="0" smtClean="0"/>
              <a:t> </a:t>
            </a:r>
            <a:r>
              <a:rPr lang="cs-CZ" dirty="0" err="1" smtClean="0"/>
              <a:t>of</a:t>
            </a:r>
            <a:r>
              <a:rPr lang="cs-CZ" dirty="0" smtClean="0"/>
              <a:t> </a:t>
            </a:r>
            <a:r>
              <a:rPr lang="cs-CZ" dirty="0" err="1"/>
              <a:t>A</a:t>
            </a:r>
            <a:r>
              <a:rPr lang="cs-CZ" dirty="0" err="1" smtClean="0"/>
              <a:t>rt</a:t>
            </a:r>
            <a:endParaRPr lang="cs-CZ" dirty="0"/>
          </a:p>
        </p:txBody>
      </p:sp>
      <p:sp>
        <p:nvSpPr>
          <p:cNvPr id="3" name="Zástupný symbol pro obsah 2"/>
          <p:cNvSpPr>
            <a:spLocks noGrp="1"/>
          </p:cNvSpPr>
          <p:nvPr>
            <p:ph idx="1"/>
          </p:nvPr>
        </p:nvSpPr>
        <p:spPr/>
        <p:txBody>
          <a:bodyPr>
            <a:normAutofit fontScale="92500"/>
          </a:bodyPr>
          <a:lstStyle/>
          <a:p>
            <a:r>
              <a:rPr lang="en-GB" dirty="0" smtClean="0"/>
              <a:t>Knowledge =&gt; Experience </a:t>
            </a:r>
          </a:p>
          <a:p>
            <a:r>
              <a:rPr lang="en-GB" dirty="0" err="1" smtClean="0"/>
              <a:t>Erkenntnis</a:t>
            </a:r>
            <a:r>
              <a:rPr lang="en-GB" dirty="0" smtClean="0"/>
              <a:t> =&gt; </a:t>
            </a:r>
            <a:r>
              <a:rPr lang="en-GB" dirty="0" err="1" smtClean="0"/>
              <a:t>Erfahrung</a:t>
            </a:r>
            <a:r>
              <a:rPr lang="en-GB" dirty="0" smtClean="0"/>
              <a:t> </a:t>
            </a:r>
          </a:p>
          <a:p>
            <a:pPr>
              <a:buNone/>
            </a:pPr>
            <a:endParaRPr lang="en-GB" dirty="0" smtClean="0"/>
          </a:p>
          <a:p>
            <a:r>
              <a:rPr lang="en-GB" dirty="0" smtClean="0"/>
              <a:t>Non-conceptual, non-discursive knowledge</a:t>
            </a:r>
          </a:p>
          <a:p>
            <a:r>
              <a:rPr lang="en-GB" dirty="0" smtClean="0"/>
              <a:t>Without abstraction or rational concepts </a:t>
            </a:r>
          </a:p>
          <a:p>
            <a:pPr>
              <a:buNone/>
            </a:pPr>
            <a:endParaRPr lang="en-GB" dirty="0" smtClean="0"/>
          </a:p>
          <a:p>
            <a:r>
              <a:rPr lang="en-GB" dirty="0" smtClean="0"/>
              <a:t>Identification with or succumbing to the artwork</a:t>
            </a:r>
          </a:p>
          <a:p>
            <a:r>
              <a:rPr lang="en-GB" dirty="0" err="1" smtClean="0"/>
              <a:t>Suppresion</a:t>
            </a:r>
            <a:r>
              <a:rPr lang="en-GB" dirty="0" smtClean="0"/>
              <a:t> of subject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r>
              <a:rPr lang="cs-CZ" dirty="0" smtClean="0"/>
              <a:t>„</a:t>
            </a:r>
            <a:r>
              <a:rPr lang="cs-CZ" dirty="0" err="1" smtClean="0"/>
              <a:t>One</a:t>
            </a:r>
            <a:r>
              <a:rPr lang="cs-CZ" dirty="0" smtClean="0"/>
              <a:t> </a:t>
            </a:r>
            <a:r>
              <a:rPr lang="cs-CZ" dirty="0" err="1" smtClean="0"/>
              <a:t>takes</a:t>
            </a:r>
            <a:r>
              <a:rPr lang="cs-CZ" dirty="0" smtClean="0"/>
              <a:t> on </a:t>
            </a:r>
            <a:r>
              <a:rPr lang="cs-CZ" dirty="0" err="1" smtClean="0"/>
              <a:t>that</a:t>
            </a:r>
            <a:r>
              <a:rPr lang="cs-CZ" dirty="0" smtClean="0"/>
              <a:t> </a:t>
            </a:r>
            <a:r>
              <a:rPr lang="cs-CZ" dirty="0" err="1" smtClean="0"/>
              <a:t>same</a:t>
            </a:r>
            <a:r>
              <a:rPr lang="cs-CZ" dirty="0" smtClean="0"/>
              <a:t> </a:t>
            </a:r>
            <a:r>
              <a:rPr lang="cs-CZ" dirty="0" err="1" smtClean="0"/>
              <a:t>responsibility</a:t>
            </a:r>
            <a:r>
              <a:rPr lang="cs-CZ" dirty="0" smtClean="0"/>
              <a:t> as a </a:t>
            </a:r>
            <a:r>
              <a:rPr lang="cs-CZ" dirty="0" err="1" smtClean="0"/>
              <a:t>listener</a:t>
            </a:r>
            <a:r>
              <a:rPr lang="cs-CZ" dirty="0" smtClean="0"/>
              <a:t> – </a:t>
            </a:r>
            <a:r>
              <a:rPr lang="cs-CZ" dirty="0" err="1" smtClean="0"/>
              <a:t>or</a:t>
            </a:r>
            <a:r>
              <a:rPr lang="cs-CZ" dirty="0" smtClean="0"/>
              <a:t> a </a:t>
            </a:r>
            <a:r>
              <a:rPr lang="cs-CZ" dirty="0" err="1" smtClean="0"/>
              <a:t>viewer</a:t>
            </a:r>
            <a:r>
              <a:rPr lang="cs-CZ" dirty="0" smtClean="0"/>
              <a:t> </a:t>
            </a:r>
            <a:r>
              <a:rPr lang="cs-CZ" dirty="0" err="1" smtClean="0"/>
              <a:t>or</a:t>
            </a:r>
            <a:r>
              <a:rPr lang="cs-CZ" dirty="0" smtClean="0"/>
              <a:t> a </a:t>
            </a:r>
            <a:r>
              <a:rPr lang="cs-CZ" dirty="0" err="1" smtClean="0"/>
              <a:t>spectator</a:t>
            </a:r>
            <a:r>
              <a:rPr lang="cs-CZ" dirty="0" smtClean="0"/>
              <a:t> – </a:t>
            </a:r>
            <a:r>
              <a:rPr lang="cs-CZ" dirty="0" err="1" smtClean="0"/>
              <a:t>which</a:t>
            </a:r>
            <a:r>
              <a:rPr lang="cs-CZ" dirty="0" smtClean="0"/>
              <a:t>, as I </a:t>
            </a:r>
            <a:r>
              <a:rPr lang="cs-CZ" dirty="0" err="1" smtClean="0"/>
              <a:t>once</a:t>
            </a:r>
            <a:r>
              <a:rPr lang="cs-CZ" dirty="0" smtClean="0"/>
              <a:t> </a:t>
            </a:r>
            <a:r>
              <a:rPr lang="cs-CZ" dirty="0" err="1" smtClean="0"/>
              <a:t>told</a:t>
            </a:r>
            <a:r>
              <a:rPr lang="cs-CZ" dirty="0" smtClean="0"/>
              <a:t> </a:t>
            </a:r>
            <a:r>
              <a:rPr lang="cs-CZ" dirty="0" err="1" smtClean="0"/>
              <a:t>you</a:t>
            </a:r>
            <a:r>
              <a:rPr lang="cs-CZ" dirty="0" smtClean="0"/>
              <a:t>, </a:t>
            </a:r>
            <a:r>
              <a:rPr lang="cs-CZ" dirty="0" err="1" smtClean="0"/>
              <a:t>the</a:t>
            </a:r>
            <a:r>
              <a:rPr lang="cs-CZ" dirty="0" smtClean="0"/>
              <a:t> </a:t>
            </a:r>
            <a:r>
              <a:rPr lang="cs-CZ" dirty="0" err="1" smtClean="0"/>
              <a:t>work</a:t>
            </a:r>
            <a:r>
              <a:rPr lang="cs-CZ" dirty="0" smtClean="0"/>
              <a:t> </a:t>
            </a:r>
            <a:r>
              <a:rPr lang="cs-CZ" dirty="0" err="1" smtClean="0"/>
              <a:t>itself</a:t>
            </a:r>
            <a:r>
              <a:rPr lang="cs-CZ" dirty="0" smtClean="0"/>
              <a:t> </a:t>
            </a:r>
            <a:r>
              <a:rPr lang="cs-CZ" dirty="0" err="1" smtClean="0"/>
              <a:t>bears</a:t>
            </a:r>
            <a:r>
              <a:rPr lang="cs-CZ" dirty="0" smtClean="0"/>
              <a:t> </a:t>
            </a:r>
            <a:r>
              <a:rPr lang="cs-CZ" dirty="0" err="1" smtClean="0"/>
              <a:t>at</a:t>
            </a:r>
            <a:r>
              <a:rPr lang="cs-CZ" dirty="0" smtClean="0"/>
              <a:t> </a:t>
            </a:r>
            <a:r>
              <a:rPr lang="cs-CZ" dirty="0" err="1" smtClean="0"/>
              <a:t>every</a:t>
            </a:r>
            <a:r>
              <a:rPr lang="cs-CZ" dirty="0" smtClean="0"/>
              <a:t> moment, </a:t>
            </a:r>
            <a:r>
              <a:rPr lang="cs-CZ" dirty="0" err="1" smtClean="0"/>
              <a:t>and</a:t>
            </a:r>
            <a:r>
              <a:rPr lang="cs-CZ" dirty="0" smtClean="0"/>
              <a:t> </a:t>
            </a:r>
            <a:r>
              <a:rPr lang="cs-CZ" dirty="0" err="1" smtClean="0"/>
              <a:t>faces</a:t>
            </a:r>
            <a:r>
              <a:rPr lang="cs-CZ" dirty="0" smtClean="0"/>
              <a:t> </a:t>
            </a:r>
            <a:r>
              <a:rPr lang="cs-CZ" dirty="0" err="1" smtClean="0"/>
              <a:t>it</a:t>
            </a:r>
            <a:r>
              <a:rPr lang="cs-CZ" dirty="0" smtClean="0"/>
              <a:t> </a:t>
            </a:r>
            <a:r>
              <a:rPr lang="cs-CZ" dirty="0" err="1" smtClean="0"/>
              <a:t>with</a:t>
            </a:r>
            <a:r>
              <a:rPr lang="cs-CZ" dirty="0" smtClean="0"/>
              <a:t> such </a:t>
            </a:r>
            <a:r>
              <a:rPr lang="cs-CZ" dirty="0" err="1" smtClean="0"/>
              <a:t>concentration</a:t>
            </a:r>
            <a:r>
              <a:rPr lang="cs-CZ" dirty="0" smtClean="0"/>
              <a:t> </a:t>
            </a:r>
            <a:r>
              <a:rPr lang="cs-CZ" dirty="0" err="1" smtClean="0"/>
              <a:t>that</a:t>
            </a:r>
            <a:r>
              <a:rPr lang="cs-CZ" dirty="0" smtClean="0"/>
              <a:t> </a:t>
            </a:r>
            <a:r>
              <a:rPr lang="cs-CZ" dirty="0" err="1" smtClean="0"/>
              <a:t>one</a:t>
            </a:r>
            <a:r>
              <a:rPr lang="cs-CZ" dirty="0" smtClean="0"/>
              <a:t> </a:t>
            </a:r>
            <a:r>
              <a:rPr lang="cs-CZ" dirty="0" err="1" smtClean="0"/>
              <a:t>is</a:t>
            </a:r>
            <a:r>
              <a:rPr lang="cs-CZ" dirty="0" smtClean="0"/>
              <a:t> </a:t>
            </a:r>
            <a:r>
              <a:rPr lang="cs-CZ" dirty="0" err="1" smtClean="0"/>
              <a:t>capable</a:t>
            </a:r>
            <a:r>
              <a:rPr lang="cs-CZ" dirty="0" smtClean="0"/>
              <a:t> </a:t>
            </a:r>
            <a:r>
              <a:rPr lang="cs-CZ" dirty="0" err="1" smtClean="0"/>
              <a:t>of</a:t>
            </a:r>
            <a:r>
              <a:rPr lang="cs-CZ" dirty="0" smtClean="0"/>
              <a:t> </a:t>
            </a:r>
            <a:r>
              <a:rPr lang="cs-CZ" dirty="0" err="1" smtClean="0"/>
              <a:t>carrying</a:t>
            </a:r>
            <a:r>
              <a:rPr lang="cs-CZ" dirty="0" smtClean="0"/>
              <a:t> </a:t>
            </a:r>
            <a:r>
              <a:rPr lang="cs-CZ" dirty="0" err="1" smtClean="0"/>
              <a:t>out</a:t>
            </a:r>
            <a:r>
              <a:rPr lang="cs-CZ" dirty="0" smtClean="0"/>
              <a:t> </a:t>
            </a:r>
            <a:r>
              <a:rPr lang="cs-CZ" dirty="0" err="1" smtClean="0"/>
              <a:t>the</a:t>
            </a:r>
            <a:r>
              <a:rPr lang="cs-CZ" dirty="0" smtClean="0"/>
              <a:t> </a:t>
            </a:r>
            <a:r>
              <a:rPr lang="cs-CZ" dirty="0" err="1" smtClean="0"/>
              <a:t>same</a:t>
            </a:r>
            <a:r>
              <a:rPr lang="cs-CZ" dirty="0" smtClean="0"/>
              <a:t> </a:t>
            </a:r>
            <a:r>
              <a:rPr lang="cs-CZ" dirty="0" err="1" smtClean="0"/>
              <a:t>synthesis</a:t>
            </a:r>
            <a:r>
              <a:rPr lang="cs-CZ" dirty="0" smtClean="0"/>
              <a:t>, </a:t>
            </a:r>
            <a:r>
              <a:rPr lang="cs-CZ" dirty="0" err="1" smtClean="0"/>
              <a:t>the</a:t>
            </a:r>
            <a:r>
              <a:rPr lang="cs-CZ" dirty="0" smtClean="0"/>
              <a:t> </a:t>
            </a:r>
            <a:r>
              <a:rPr lang="cs-CZ" dirty="0" err="1" smtClean="0"/>
              <a:t>same</a:t>
            </a:r>
            <a:r>
              <a:rPr lang="cs-CZ" dirty="0" smtClean="0"/>
              <a:t> </a:t>
            </a:r>
            <a:r>
              <a:rPr lang="cs-CZ" dirty="0" err="1" smtClean="0"/>
              <a:t>unification</a:t>
            </a:r>
            <a:r>
              <a:rPr lang="cs-CZ" dirty="0" smtClean="0"/>
              <a:t>, </a:t>
            </a:r>
            <a:r>
              <a:rPr lang="cs-CZ" dirty="0" err="1" smtClean="0"/>
              <a:t>of</a:t>
            </a:r>
            <a:r>
              <a:rPr lang="cs-CZ" dirty="0" smtClean="0"/>
              <a:t> </a:t>
            </a:r>
            <a:r>
              <a:rPr lang="cs-CZ" dirty="0" err="1" smtClean="0"/>
              <a:t>diverging</a:t>
            </a:r>
            <a:r>
              <a:rPr lang="cs-CZ" dirty="0" smtClean="0"/>
              <a:t> </a:t>
            </a:r>
            <a:r>
              <a:rPr lang="cs-CZ" dirty="0" err="1" smtClean="0"/>
              <a:t>yet</a:t>
            </a:r>
            <a:r>
              <a:rPr lang="cs-CZ" dirty="0" smtClean="0"/>
              <a:t> </a:t>
            </a:r>
            <a:r>
              <a:rPr lang="cs-CZ" dirty="0" err="1" smtClean="0"/>
              <a:t>connected</a:t>
            </a:r>
            <a:r>
              <a:rPr lang="cs-CZ" dirty="0" smtClean="0"/>
              <a:t> </a:t>
            </a:r>
            <a:r>
              <a:rPr lang="cs-CZ" dirty="0" err="1" smtClean="0"/>
              <a:t>aspects</a:t>
            </a:r>
            <a:r>
              <a:rPr lang="cs-CZ" dirty="0" smtClean="0"/>
              <a:t> </a:t>
            </a:r>
            <a:r>
              <a:rPr lang="cs-CZ" dirty="0" err="1" smtClean="0"/>
              <a:t>of</a:t>
            </a:r>
            <a:r>
              <a:rPr lang="cs-CZ" dirty="0" smtClean="0"/>
              <a:t> </a:t>
            </a:r>
            <a:r>
              <a:rPr lang="cs-CZ" dirty="0" err="1" smtClean="0"/>
              <a:t>the</a:t>
            </a:r>
            <a:r>
              <a:rPr lang="cs-CZ" dirty="0" smtClean="0"/>
              <a:t> </a:t>
            </a:r>
            <a:r>
              <a:rPr lang="cs-CZ" dirty="0" err="1" smtClean="0"/>
              <a:t>work</a:t>
            </a:r>
            <a:r>
              <a:rPr lang="cs-CZ" dirty="0" smtClean="0"/>
              <a:t> </a:t>
            </a:r>
            <a:r>
              <a:rPr lang="cs-CZ" dirty="0" err="1" smtClean="0"/>
              <a:t>that</a:t>
            </a:r>
            <a:r>
              <a:rPr lang="cs-CZ" dirty="0" smtClean="0"/>
              <a:t> </a:t>
            </a:r>
            <a:r>
              <a:rPr lang="cs-CZ" dirty="0" err="1" smtClean="0"/>
              <a:t>takes</a:t>
            </a:r>
            <a:r>
              <a:rPr lang="cs-CZ" dirty="0" smtClean="0"/>
              <a:t> </a:t>
            </a:r>
            <a:r>
              <a:rPr lang="cs-CZ" dirty="0" err="1" smtClean="0"/>
              <a:t>place</a:t>
            </a:r>
            <a:r>
              <a:rPr lang="cs-CZ" dirty="0" smtClean="0"/>
              <a:t> in </a:t>
            </a:r>
            <a:r>
              <a:rPr lang="cs-CZ" dirty="0" err="1" smtClean="0"/>
              <a:t>the</a:t>
            </a:r>
            <a:r>
              <a:rPr lang="cs-CZ" dirty="0" smtClean="0"/>
              <a:t> </a:t>
            </a:r>
            <a:r>
              <a:rPr lang="cs-CZ" dirty="0" err="1" smtClean="0"/>
              <a:t>work</a:t>
            </a:r>
            <a:r>
              <a:rPr lang="cs-CZ" dirty="0" smtClean="0"/>
              <a:t> </a:t>
            </a:r>
            <a:r>
              <a:rPr lang="cs-CZ" dirty="0" err="1" smtClean="0"/>
              <a:t>itself</a:t>
            </a:r>
            <a:r>
              <a:rPr lang="cs-CZ" dirty="0" smtClean="0"/>
              <a:t>.“</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Truth</a:t>
            </a:r>
            <a:r>
              <a:rPr lang="cs-CZ" dirty="0" smtClean="0"/>
              <a:t> </a:t>
            </a:r>
            <a:r>
              <a:rPr lang="cs-CZ" dirty="0" err="1" smtClean="0"/>
              <a:t>of</a:t>
            </a:r>
            <a:r>
              <a:rPr lang="cs-CZ" dirty="0" smtClean="0"/>
              <a:t> </a:t>
            </a:r>
            <a:r>
              <a:rPr lang="cs-CZ" dirty="0" err="1" smtClean="0"/>
              <a:t>Art</a:t>
            </a:r>
            <a:endParaRPr lang="cs-CZ" dirty="0"/>
          </a:p>
        </p:txBody>
      </p:sp>
      <p:sp>
        <p:nvSpPr>
          <p:cNvPr id="3" name="Zástupný symbol pro obsah 2"/>
          <p:cNvSpPr>
            <a:spLocks noGrp="1"/>
          </p:cNvSpPr>
          <p:nvPr>
            <p:ph idx="1"/>
          </p:nvPr>
        </p:nvSpPr>
        <p:spPr/>
        <p:txBody>
          <a:bodyPr/>
          <a:lstStyle/>
          <a:p>
            <a:r>
              <a:rPr lang="cs-CZ" dirty="0" err="1" smtClean="0"/>
              <a:t>Connection</a:t>
            </a:r>
            <a:r>
              <a:rPr lang="cs-CZ" dirty="0" smtClean="0"/>
              <a:t> </a:t>
            </a:r>
            <a:r>
              <a:rPr lang="cs-CZ" dirty="0" err="1" smtClean="0"/>
              <a:t>of</a:t>
            </a:r>
            <a:r>
              <a:rPr lang="cs-CZ" dirty="0" smtClean="0"/>
              <a:t> </a:t>
            </a:r>
            <a:r>
              <a:rPr lang="cs-CZ" dirty="0" err="1" smtClean="0"/>
              <a:t>the</a:t>
            </a:r>
            <a:r>
              <a:rPr lang="cs-CZ" dirty="0" smtClean="0"/>
              <a:t> unity </a:t>
            </a:r>
            <a:r>
              <a:rPr lang="cs-CZ" dirty="0" err="1" smtClean="0"/>
              <a:t>of</a:t>
            </a:r>
            <a:r>
              <a:rPr lang="cs-CZ" dirty="0" smtClean="0"/>
              <a:t> </a:t>
            </a:r>
            <a:r>
              <a:rPr lang="cs-CZ" dirty="0" err="1" smtClean="0"/>
              <a:t>truth</a:t>
            </a:r>
            <a:r>
              <a:rPr lang="cs-CZ" dirty="0" smtClean="0"/>
              <a:t> </a:t>
            </a:r>
            <a:r>
              <a:rPr lang="cs-CZ" dirty="0" err="1" smtClean="0"/>
              <a:t>with</a:t>
            </a:r>
            <a:r>
              <a:rPr lang="cs-CZ" dirty="0" smtClean="0"/>
              <a:t> </a:t>
            </a:r>
            <a:r>
              <a:rPr lang="cs-CZ" dirty="0" err="1" smtClean="0"/>
              <a:t>the</a:t>
            </a:r>
            <a:r>
              <a:rPr lang="cs-CZ" dirty="0" smtClean="0"/>
              <a:t> multiplicity </a:t>
            </a:r>
            <a:r>
              <a:rPr lang="cs-CZ" dirty="0" err="1" smtClean="0"/>
              <a:t>of</a:t>
            </a:r>
            <a:r>
              <a:rPr lang="cs-CZ" dirty="0" smtClean="0"/>
              <a:t> </a:t>
            </a:r>
            <a:r>
              <a:rPr lang="cs-CZ" dirty="0" err="1" smtClean="0"/>
              <a:t>the</a:t>
            </a:r>
            <a:r>
              <a:rPr lang="cs-CZ" dirty="0" smtClean="0"/>
              <a:t> non-</a:t>
            </a:r>
            <a:r>
              <a:rPr lang="cs-CZ" dirty="0" err="1" smtClean="0"/>
              <a:t>identical</a:t>
            </a:r>
            <a:endParaRPr lang="cs-CZ" dirty="0" smtClean="0"/>
          </a:p>
          <a:p>
            <a:r>
              <a:rPr lang="cs-CZ" dirty="0" err="1" smtClean="0"/>
              <a:t>Artistic</a:t>
            </a:r>
            <a:r>
              <a:rPr lang="cs-CZ" dirty="0" smtClean="0"/>
              <a:t> </a:t>
            </a:r>
            <a:r>
              <a:rPr lang="cs-CZ" dirty="0" err="1" smtClean="0"/>
              <a:t>truth</a:t>
            </a:r>
            <a:r>
              <a:rPr lang="cs-CZ" dirty="0" smtClean="0"/>
              <a:t> </a:t>
            </a:r>
            <a:r>
              <a:rPr lang="cs-CZ" dirty="0" err="1" smtClean="0"/>
              <a:t>is</a:t>
            </a:r>
            <a:r>
              <a:rPr lang="cs-CZ" dirty="0" smtClean="0"/>
              <a:t> not a </a:t>
            </a:r>
            <a:r>
              <a:rPr lang="cs-CZ" dirty="0" err="1" smtClean="0"/>
              <a:t>general</a:t>
            </a:r>
            <a:r>
              <a:rPr lang="cs-CZ" dirty="0" smtClean="0"/>
              <a:t> </a:t>
            </a:r>
            <a:r>
              <a:rPr lang="cs-CZ" dirty="0" err="1" smtClean="0"/>
              <a:t>concept</a:t>
            </a:r>
            <a:r>
              <a:rPr lang="cs-CZ" dirty="0" smtClean="0"/>
              <a:t> </a:t>
            </a:r>
          </a:p>
          <a:p>
            <a:r>
              <a:rPr lang="cs-CZ" dirty="0" err="1" smtClean="0"/>
              <a:t>Based</a:t>
            </a:r>
            <a:r>
              <a:rPr lang="cs-CZ" dirty="0" smtClean="0"/>
              <a:t> on </a:t>
            </a:r>
            <a:r>
              <a:rPr lang="cs-CZ" dirty="0" err="1" smtClean="0"/>
              <a:t>particular</a:t>
            </a:r>
            <a:r>
              <a:rPr lang="cs-CZ" dirty="0" smtClean="0"/>
              <a:t> </a:t>
            </a:r>
            <a:r>
              <a:rPr lang="cs-CZ" dirty="0" err="1" smtClean="0"/>
              <a:t>elements</a:t>
            </a:r>
            <a:r>
              <a:rPr lang="cs-CZ" dirty="0" smtClean="0"/>
              <a:t>, </a:t>
            </a:r>
            <a:r>
              <a:rPr lang="cs-CZ" dirty="0" err="1" smtClean="0"/>
              <a:t>interconnections</a:t>
            </a:r>
            <a:r>
              <a:rPr lang="cs-CZ" dirty="0" smtClean="0"/>
              <a:t>, </a:t>
            </a:r>
            <a:r>
              <a:rPr lang="cs-CZ" dirty="0" err="1" smtClean="0"/>
              <a:t>content</a:t>
            </a:r>
            <a:r>
              <a:rPr lang="cs-CZ" dirty="0" smtClean="0"/>
              <a:t>, </a:t>
            </a:r>
            <a:r>
              <a:rPr lang="cs-CZ" dirty="0" err="1" smtClean="0"/>
              <a:t>technique</a:t>
            </a:r>
            <a:r>
              <a:rPr lang="cs-CZ" dirty="0" smtClean="0"/>
              <a:t> </a:t>
            </a:r>
            <a:r>
              <a:rPr lang="cs-CZ" dirty="0" err="1" smtClean="0"/>
              <a:t>etc</a:t>
            </a:r>
            <a:r>
              <a:rPr lang="cs-CZ" dirty="0" smtClean="0"/>
              <a:t>. </a:t>
            </a:r>
            <a:r>
              <a:rPr lang="cs-CZ" dirty="0" err="1" smtClean="0"/>
              <a:t>of</a:t>
            </a:r>
            <a:r>
              <a:rPr lang="cs-CZ" dirty="0" smtClean="0"/>
              <a:t> a </a:t>
            </a:r>
            <a:r>
              <a:rPr lang="cs-CZ" dirty="0" err="1" smtClean="0"/>
              <a:t>concrete</a:t>
            </a:r>
            <a:r>
              <a:rPr lang="cs-CZ" dirty="0" smtClean="0"/>
              <a:t> </a:t>
            </a:r>
            <a:r>
              <a:rPr lang="cs-CZ" dirty="0" err="1" smtClean="0"/>
              <a:t>artwork</a:t>
            </a:r>
            <a:endParaRPr lang="cs-CZ" dirty="0" smtClean="0"/>
          </a:p>
          <a:p>
            <a:r>
              <a:rPr lang="cs-CZ" dirty="0" err="1" smtClean="0"/>
              <a:t>Artwork</a:t>
            </a:r>
            <a:r>
              <a:rPr lang="cs-CZ" dirty="0" smtClean="0"/>
              <a:t> has to </a:t>
            </a:r>
            <a:r>
              <a:rPr lang="cs-CZ" dirty="0" err="1" smtClean="0"/>
              <a:t>achieve</a:t>
            </a:r>
            <a:r>
              <a:rPr lang="cs-CZ" dirty="0" smtClean="0"/>
              <a:t> </a:t>
            </a:r>
            <a:r>
              <a:rPr lang="cs-CZ" dirty="0" err="1" smtClean="0"/>
              <a:t>integrality</a:t>
            </a:r>
            <a:r>
              <a:rPr lang="cs-CZ" dirty="0" smtClean="0"/>
              <a:t> </a:t>
            </a:r>
            <a:r>
              <a:rPr lang="cs-CZ" dirty="0" err="1" smtClean="0"/>
              <a:t>and</a:t>
            </a:r>
            <a:r>
              <a:rPr lang="cs-CZ" dirty="0" smtClean="0"/>
              <a:t> unity </a:t>
            </a:r>
          </a:p>
          <a:p>
            <a:r>
              <a:rPr lang="cs-CZ" dirty="0" err="1" smtClean="0"/>
              <a:t>Truth</a:t>
            </a:r>
            <a:r>
              <a:rPr lang="cs-CZ" dirty="0" smtClean="0"/>
              <a:t> </a:t>
            </a:r>
            <a:r>
              <a:rPr lang="cs-CZ" dirty="0" err="1" smtClean="0"/>
              <a:t>requires</a:t>
            </a:r>
            <a:r>
              <a:rPr lang="cs-CZ" dirty="0" smtClean="0"/>
              <a:t> </a:t>
            </a:r>
            <a:r>
              <a:rPr lang="cs-CZ" dirty="0" err="1" smtClean="0"/>
              <a:t>articulation</a:t>
            </a:r>
            <a:r>
              <a:rPr lang="cs-CZ" dirty="0" smtClean="0"/>
              <a:t> </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The</a:t>
            </a:r>
            <a:r>
              <a:rPr lang="cs-CZ" dirty="0" smtClean="0"/>
              <a:t> </a:t>
            </a:r>
            <a:r>
              <a:rPr lang="cs-CZ" dirty="0" err="1" smtClean="0"/>
              <a:t>artwork</a:t>
            </a:r>
            <a:r>
              <a:rPr lang="cs-CZ" dirty="0" smtClean="0"/>
              <a:t> </a:t>
            </a:r>
            <a:r>
              <a:rPr lang="cs-CZ" dirty="0" err="1" smtClean="0"/>
              <a:t>highlights</a:t>
            </a:r>
            <a:r>
              <a:rPr lang="cs-CZ" dirty="0" smtClean="0"/>
              <a:t> </a:t>
            </a:r>
            <a:r>
              <a:rPr lang="cs-CZ" dirty="0" err="1" smtClean="0"/>
              <a:t>its</a:t>
            </a:r>
            <a:r>
              <a:rPr lang="cs-CZ" dirty="0" smtClean="0"/>
              <a:t> </a:t>
            </a:r>
            <a:r>
              <a:rPr lang="cs-CZ" dirty="0" err="1" smtClean="0"/>
              <a:t>contradictory</a:t>
            </a:r>
            <a:r>
              <a:rPr lang="cs-CZ" dirty="0" smtClean="0"/>
              <a:t> </a:t>
            </a:r>
            <a:r>
              <a:rPr lang="cs-CZ" dirty="0" err="1" smtClean="0"/>
              <a:t>moments</a:t>
            </a:r>
            <a:r>
              <a:rPr lang="cs-CZ" dirty="0" smtClean="0"/>
              <a:t>, </a:t>
            </a:r>
            <a:r>
              <a:rPr lang="cs-CZ" dirty="0" err="1" smtClean="0"/>
              <a:t>antagonisms</a:t>
            </a:r>
            <a:r>
              <a:rPr lang="cs-CZ" dirty="0" smtClean="0"/>
              <a:t> are </a:t>
            </a:r>
            <a:r>
              <a:rPr lang="cs-CZ" dirty="0" err="1" smtClean="0"/>
              <a:t>brought</a:t>
            </a:r>
            <a:r>
              <a:rPr lang="cs-CZ" dirty="0" smtClean="0"/>
              <a:t> to </a:t>
            </a:r>
            <a:r>
              <a:rPr lang="cs-CZ" dirty="0" err="1" smtClean="0"/>
              <a:t>the</a:t>
            </a:r>
            <a:r>
              <a:rPr lang="cs-CZ" dirty="0" smtClean="0"/>
              <a:t> </a:t>
            </a:r>
            <a:r>
              <a:rPr lang="cs-CZ" dirty="0" err="1" smtClean="0"/>
              <a:t>surface</a:t>
            </a:r>
            <a:r>
              <a:rPr lang="cs-CZ" dirty="0" smtClean="0"/>
              <a:t> </a:t>
            </a:r>
          </a:p>
          <a:p>
            <a:r>
              <a:rPr lang="cs-CZ" dirty="0" smtClean="0"/>
              <a:t>By </a:t>
            </a:r>
            <a:r>
              <a:rPr lang="cs-CZ" dirty="0" err="1" smtClean="0"/>
              <a:t>virtue</a:t>
            </a:r>
            <a:r>
              <a:rPr lang="cs-CZ" dirty="0" smtClean="0"/>
              <a:t> </a:t>
            </a:r>
            <a:r>
              <a:rPr lang="cs-CZ" dirty="0" err="1" smtClean="0"/>
              <a:t>of</a:t>
            </a:r>
            <a:r>
              <a:rPr lang="cs-CZ" dirty="0" smtClean="0"/>
              <a:t> a </a:t>
            </a:r>
            <a:r>
              <a:rPr lang="cs-CZ" dirty="0" err="1" smtClean="0"/>
              <a:t>nonrepressive</a:t>
            </a:r>
            <a:r>
              <a:rPr lang="cs-CZ" dirty="0" smtClean="0"/>
              <a:t> </a:t>
            </a:r>
            <a:r>
              <a:rPr lang="cs-CZ" dirty="0" err="1" smtClean="0"/>
              <a:t>synthesis</a:t>
            </a:r>
            <a:r>
              <a:rPr lang="cs-CZ" dirty="0" smtClean="0"/>
              <a:t> </a:t>
            </a:r>
            <a:r>
              <a:rPr lang="cs-CZ" dirty="0" err="1" smtClean="0"/>
              <a:t>of</a:t>
            </a:r>
            <a:r>
              <a:rPr lang="cs-CZ" dirty="0" smtClean="0"/>
              <a:t> </a:t>
            </a:r>
            <a:r>
              <a:rPr lang="cs-CZ" dirty="0" err="1" smtClean="0"/>
              <a:t>antagonisms</a:t>
            </a:r>
            <a:r>
              <a:rPr lang="cs-CZ" dirty="0" smtClean="0"/>
              <a:t>, </a:t>
            </a:r>
            <a:r>
              <a:rPr lang="cs-CZ" dirty="0" err="1" smtClean="0"/>
              <a:t>artworks</a:t>
            </a:r>
            <a:r>
              <a:rPr lang="cs-CZ" dirty="0" smtClean="0"/>
              <a:t> </a:t>
            </a:r>
            <a:r>
              <a:rPr lang="cs-CZ" dirty="0" err="1" smtClean="0"/>
              <a:t>oppose</a:t>
            </a:r>
            <a:r>
              <a:rPr lang="cs-CZ" dirty="0" smtClean="0"/>
              <a:t> a </a:t>
            </a:r>
            <a:r>
              <a:rPr lang="cs-CZ" dirty="0" err="1" smtClean="0"/>
              <a:t>world</a:t>
            </a:r>
            <a:r>
              <a:rPr lang="cs-CZ" dirty="0" smtClean="0"/>
              <a:t> </a:t>
            </a:r>
            <a:r>
              <a:rPr lang="cs-CZ" dirty="0" err="1" smtClean="0"/>
              <a:t>where</a:t>
            </a:r>
            <a:r>
              <a:rPr lang="cs-CZ" dirty="0" smtClean="0"/>
              <a:t> </a:t>
            </a:r>
            <a:r>
              <a:rPr lang="cs-CZ" dirty="0" err="1" smtClean="0"/>
              <a:t>antagonisms</a:t>
            </a:r>
            <a:r>
              <a:rPr lang="cs-CZ" dirty="0" smtClean="0"/>
              <a:t> are </a:t>
            </a:r>
            <a:r>
              <a:rPr lang="cs-CZ" dirty="0" err="1" smtClean="0"/>
              <a:t>forcibly</a:t>
            </a:r>
            <a:r>
              <a:rPr lang="cs-CZ" dirty="0" smtClean="0"/>
              <a:t> </a:t>
            </a:r>
            <a:r>
              <a:rPr lang="cs-CZ" dirty="0" err="1" smtClean="0"/>
              <a:t>integrated</a:t>
            </a:r>
            <a:r>
              <a:rPr lang="cs-CZ" dirty="0" smtClean="0"/>
              <a:t> </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incent_van_Gogh_-_Wheatfield_with_crows_-_Google_Art_Project.jpg"/>
          <p:cNvPicPr>
            <a:picLocks noGrp="1" noChangeAspect="1"/>
          </p:cNvPicPr>
          <p:nvPr>
            <p:ph idx="1"/>
          </p:nvPr>
        </p:nvPicPr>
        <p:blipFill>
          <a:blip r:embed="rId2" cstate="print"/>
          <a:stretch>
            <a:fillRect/>
          </a:stretch>
        </p:blipFill>
        <p:spPr>
          <a:xfrm>
            <a:off x="323528" y="1844824"/>
            <a:ext cx="8549053" cy="406525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Non-identity</a:t>
            </a:r>
            <a:endParaRPr lang="cs-CZ" dirty="0"/>
          </a:p>
        </p:txBody>
      </p:sp>
      <p:sp>
        <p:nvSpPr>
          <p:cNvPr id="3" name="Zástupný symbol pro obsah 2"/>
          <p:cNvSpPr>
            <a:spLocks noGrp="1"/>
          </p:cNvSpPr>
          <p:nvPr>
            <p:ph idx="1"/>
          </p:nvPr>
        </p:nvSpPr>
        <p:spPr/>
        <p:txBody>
          <a:bodyPr>
            <a:normAutofit fontScale="92500"/>
          </a:bodyPr>
          <a:lstStyle/>
          <a:p>
            <a:r>
              <a:rPr lang="en-GB" dirty="0" smtClean="0"/>
              <a:t>Everything alien and unknown, undifferentiated</a:t>
            </a:r>
          </a:p>
          <a:p>
            <a:r>
              <a:rPr lang="en-GB" dirty="0" smtClean="0"/>
              <a:t>Fear of nature </a:t>
            </a:r>
          </a:p>
          <a:p>
            <a:r>
              <a:rPr lang="en-GB" dirty="0" smtClean="0"/>
              <a:t>Works of art respect the unique identity of the non-identical (via non-violent aesthetic synthesis)</a:t>
            </a:r>
          </a:p>
          <a:p>
            <a:r>
              <a:rPr lang="en-GB" dirty="0" smtClean="0"/>
              <a:t>Artistic form as an identity that makes the </a:t>
            </a:r>
            <a:r>
              <a:rPr lang="en-GB" dirty="0" err="1" smtClean="0"/>
              <a:t>nonidentical</a:t>
            </a:r>
            <a:r>
              <a:rPr lang="en-GB" dirty="0" smtClean="0"/>
              <a:t> less alien but lets it remain distinct</a:t>
            </a:r>
          </a:p>
          <a:p>
            <a:r>
              <a:rPr lang="en-GB" dirty="0" smtClean="0"/>
              <a:t>Artworks express the non-identical in non-conceptual fashion </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Suffering</a:t>
            </a:r>
            <a:r>
              <a:rPr lang="cs-CZ" dirty="0" smtClean="0"/>
              <a:t> </a:t>
            </a:r>
            <a:endParaRPr lang="cs-CZ" dirty="0"/>
          </a:p>
        </p:txBody>
      </p:sp>
      <p:sp>
        <p:nvSpPr>
          <p:cNvPr id="3" name="Zástupný symbol pro obsah 2"/>
          <p:cNvSpPr>
            <a:spLocks noGrp="1"/>
          </p:cNvSpPr>
          <p:nvPr>
            <p:ph idx="1"/>
          </p:nvPr>
        </p:nvSpPr>
        <p:spPr/>
        <p:txBody>
          <a:bodyPr/>
          <a:lstStyle/>
          <a:p>
            <a:r>
              <a:rPr lang="en-GB" dirty="0" smtClean="0"/>
              <a:t>Hope for emancipation tied with suffering</a:t>
            </a:r>
          </a:p>
          <a:p>
            <a:pPr>
              <a:buFont typeface="Symbol"/>
              <a:buChar char="Þ"/>
            </a:pPr>
            <a:r>
              <a:rPr lang="en-GB" dirty="0" smtClean="0"/>
              <a:t>Suffering calls for the transformative praxis that would resolve the antagonisms registered by suffering</a:t>
            </a:r>
          </a:p>
          <a:p>
            <a:r>
              <a:rPr lang="en-GB" dirty="0" smtClean="0"/>
              <a:t>Art is always the voice of the victims</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buNone/>
            </a:pPr>
            <a:r>
              <a:rPr lang="en-GB" dirty="0" smtClean="0"/>
              <a:t>„Surely it would be better for art to vanish altogether than to forget suffering, which is art‘s expression and which gives substance to its form.“</a:t>
            </a:r>
          </a:p>
          <a:p>
            <a:pPr>
              <a:buNone/>
            </a:pPr>
            <a:r>
              <a:rPr lang="en-GB" dirty="0" smtClean="0"/>
              <a:t>„Suffering remains foreign to knowledge; though knowledge can subordinate it conceptually and provide means for its amelioration, knowledge can scarcely express it though its own means of experience […] Suffering conceptualized remains mute and inconsequential, as is obvious in post-Hitler Germany.“</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a:buNone/>
            </a:pPr>
            <a:r>
              <a:rPr lang="en-GB" dirty="0" smtClean="0"/>
              <a:t>„If, as I told you, art opposes the immediacy of nature largely through the constitution of its special area, then it always already contains the opposing force, that which controls nature – in a certain sense, the triumphant element. And if one is very sensitive to these matters, one may even suffer due to the fact that the might of lordly rule is greatest precisely in the most authentic works of art, namely the works that hold the greatest power over humans, and, in these so-called authentic works of art, this might turn into a certain suggestive force, a certain element of not letting one go, of coercion, that to some extent mirrors the coercion to which humans have subjected both external and internal nature – that is to say, themselves. I do, at any rate, think that, if one‘s eye or </a:t>
            </a:r>
            <a:r>
              <a:rPr lang="en-GB" dirty="0" err="1" smtClean="0"/>
              <a:t>sensorium</a:t>
            </a:r>
            <a:r>
              <a:rPr lang="en-GB" dirty="0" smtClean="0"/>
              <a:t> for the works is sufficiently developed, this aspect of giving a voice to the other, to the suppressed, will also reveal itself in what we call positive, authentic and suggestive works of art.“ </a:t>
            </a:r>
          </a:p>
          <a:p>
            <a:pPr>
              <a:buNone/>
            </a:pPr>
            <a:r>
              <a:rPr lang="en-GB" dirty="0" smtClean="0"/>
              <a:t>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849px-František_Kupka_-_Katedrála_-_Google_Art_Project.jpg"/>
          <p:cNvPicPr>
            <a:picLocks noGrp="1" noChangeAspect="1"/>
          </p:cNvPicPr>
          <p:nvPr>
            <p:ph idx="1"/>
          </p:nvPr>
        </p:nvPicPr>
        <p:blipFill>
          <a:blip r:embed="rId2" cstate="print"/>
          <a:stretch>
            <a:fillRect/>
          </a:stretch>
        </p:blipFill>
        <p:spPr>
          <a:xfrm>
            <a:off x="2267744" y="476672"/>
            <a:ext cx="4959858" cy="597636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descr="richter_abstraktes_bild_1988.jpg"/>
          <p:cNvPicPr>
            <a:picLocks noGrp="1" noChangeAspect="1"/>
          </p:cNvPicPr>
          <p:nvPr>
            <p:ph idx="1"/>
          </p:nvPr>
        </p:nvPicPr>
        <p:blipFill>
          <a:blip r:embed="rId2" cstate="print"/>
          <a:stretch>
            <a:fillRect/>
          </a:stretch>
        </p:blipFill>
        <p:spPr>
          <a:xfrm>
            <a:off x="899592" y="548680"/>
            <a:ext cx="7606919" cy="58888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1280px-Caspar_David_Friedrich_-_Der_Mönch_am_Meer_-_Google_Art_Project.jpg"/>
          <p:cNvPicPr>
            <a:picLocks noGrp="1" noChangeAspect="1"/>
          </p:cNvPicPr>
          <p:nvPr>
            <p:ph idx="1"/>
          </p:nvPr>
        </p:nvPicPr>
        <p:blipFill>
          <a:blip r:embed="rId2" cstate="print"/>
          <a:stretch>
            <a:fillRect/>
          </a:stretch>
        </p:blipFill>
        <p:spPr>
          <a:xfrm>
            <a:off x="539552" y="908720"/>
            <a:ext cx="8290560" cy="527227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GB" dirty="0" smtClean="0"/>
              <a:t>More and more dissonance is needed in order to express the suppressed </a:t>
            </a:r>
          </a:p>
          <a:p>
            <a:pPr>
              <a:buNone/>
            </a:pPr>
            <a:r>
              <a:rPr lang="en-GB" dirty="0" smtClean="0"/>
              <a:t>	- contradictions </a:t>
            </a:r>
          </a:p>
          <a:p>
            <a:pPr>
              <a:buNone/>
            </a:pPr>
            <a:r>
              <a:rPr lang="en-GB" dirty="0" smtClean="0"/>
              <a:t>	- ugliness</a:t>
            </a:r>
          </a:p>
          <a:p>
            <a:pPr>
              <a:buNone/>
            </a:pPr>
            <a:r>
              <a:rPr lang="en-GB" dirty="0" smtClean="0"/>
              <a:t>	- black</a:t>
            </a:r>
            <a:r>
              <a:rPr lang="cs-CZ" dirty="0" err="1" smtClean="0"/>
              <a:t>ness</a:t>
            </a:r>
            <a:r>
              <a:rPr lang="cs-CZ" dirty="0" smtClean="0"/>
              <a:t> </a:t>
            </a:r>
            <a:r>
              <a:rPr lang="en-GB" dirty="0" smtClean="0"/>
              <a:t> </a:t>
            </a:r>
            <a:endParaRPr lang="en-GB"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553</Words>
  <Application>Microsoft Office PowerPoint</Application>
  <PresentationFormat>Předvádění na obrazovce (4:3)</PresentationFormat>
  <Paragraphs>38</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sady Office</vt:lpstr>
      <vt:lpstr>ADORNO: ART AND SOCIETY</vt:lpstr>
      <vt:lpstr>Non-identity</vt:lpstr>
      <vt:lpstr>Suffering </vt:lpstr>
      <vt:lpstr>Snímek 4</vt:lpstr>
      <vt:lpstr>Snímek 5</vt:lpstr>
      <vt:lpstr>Snímek 6</vt:lpstr>
      <vt:lpstr>Snímek 7</vt:lpstr>
      <vt:lpstr>Snímek 8</vt:lpstr>
      <vt:lpstr>Snímek 9</vt:lpstr>
      <vt:lpstr>Snímek 10</vt:lpstr>
      <vt:lpstr>The Cognitive Value of Art</vt:lpstr>
      <vt:lpstr>Snímek 12</vt:lpstr>
      <vt:lpstr>The Truth of Art</vt:lpstr>
      <vt:lpstr>Snímek 14</vt:lpstr>
      <vt:lpstr>Snímek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ADORNO: ART AND SOCIETY</dc:title>
  <dc:creator>Vlastník</dc:creator>
  <cp:lastModifiedBy>Vlastník</cp:lastModifiedBy>
  <cp:revision>25</cp:revision>
  <dcterms:created xsi:type="dcterms:W3CDTF">2019-11-26T14:43:01Z</dcterms:created>
  <dcterms:modified xsi:type="dcterms:W3CDTF">2019-11-27T10:14:09Z</dcterms:modified>
</cp:coreProperties>
</file>