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1" r:id="rId3"/>
    <p:sldId id="265" r:id="rId4"/>
    <p:sldId id="268" r:id="rId5"/>
    <p:sldId id="266" r:id="rId6"/>
    <p:sldId id="273" r:id="rId7"/>
    <p:sldId id="272" r:id="rId8"/>
    <p:sldId id="257" r:id="rId9"/>
    <p:sldId id="285" r:id="rId10"/>
    <p:sldId id="258" r:id="rId11"/>
    <p:sldId id="276" r:id="rId12"/>
    <p:sldId id="269" r:id="rId13"/>
    <p:sldId id="277" r:id="rId14"/>
    <p:sldId id="262" r:id="rId15"/>
    <p:sldId id="259" r:id="rId16"/>
    <p:sldId id="270" r:id="rId17"/>
    <p:sldId id="271" r:id="rId18"/>
    <p:sldId id="278" r:id="rId19"/>
    <p:sldId id="260" r:id="rId20"/>
    <p:sldId id="283" r:id="rId21"/>
    <p:sldId id="284" r:id="rId22"/>
    <p:sldId id="279" r:id="rId23"/>
    <p:sldId id="274" r:id="rId24"/>
    <p:sldId id="275" r:id="rId25"/>
    <p:sldId id="263" r:id="rId26"/>
    <p:sldId id="281" r:id="rId27"/>
    <p:sldId id="264" r:id="rId28"/>
    <p:sldId id="282" r:id="rId29"/>
    <p:sldId id="280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20" autoAdjust="0"/>
  </p:normalViewPr>
  <p:slideViewPr>
    <p:cSldViewPr snapToGrid="0">
      <p:cViewPr varScale="1">
        <p:scale>
          <a:sx n="86" d="100"/>
          <a:sy n="86" d="100"/>
        </p:scale>
        <p:origin x="53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4BA52-6F86-4D55-8EA4-2554B9949866}" type="datetimeFigureOut">
              <a:rPr lang="cs-CZ" smtClean="0"/>
              <a:t>16.05.2019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B5BCD-C65D-4664-8C85-571BDA7921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9370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B5BCD-C65D-4664-8C85-571BDA7921D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6713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5F8A11-936A-44B6-B033-446C09DDE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A49345A-AAC8-462E-885C-0342A7625D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B13A643-1D92-42DD-81FE-7135DC7C5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28B1-6E40-478E-A93F-69D3C3384AE8}" type="datetimeFigureOut">
              <a:rPr lang="cs-CZ" smtClean="0"/>
              <a:t>16.05.2019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E9EAEBB-3264-492F-8044-0A7576F05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C2AB328-0592-4A6E-A51E-2CB32ED38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F0B8-9739-4AF6-AB08-C70EE5EDB5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591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7A4B4-EDF0-4F1F-B4A4-8A455B351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FD21389-0FC2-4B99-B81F-0535C3A7FA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BB9B06-71C3-4D22-ADFD-530E8C848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28B1-6E40-478E-A93F-69D3C3384AE8}" type="datetimeFigureOut">
              <a:rPr lang="cs-CZ" smtClean="0"/>
              <a:t>16.05.2019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1C5F3E-0BB6-456F-B3F1-23A6DF382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6E49E2E-03BA-49E7-86CC-0DF756DE7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F0B8-9739-4AF6-AB08-C70EE5EDB5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0081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4B1E5E1-51F6-4220-A0E8-B67EFEF903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D7AB8A2-3277-4F5D-A25C-127CFDF0E4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283FAF-65B2-4739-9F28-FE68E2F1F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28B1-6E40-478E-A93F-69D3C3384AE8}" type="datetimeFigureOut">
              <a:rPr lang="cs-CZ" smtClean="0"/>
              <a:t>16.05.2019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5753620-F981-4B0C-B1E1-448620668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D0E6A7F-4602-4B45-BE31-BE2DB01AA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F0B8-9739-4AF6-AB08-C70EE5EDB5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5736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ACB2BC-3F88-42AE-8957-11055D0C9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3B35DA-7D79-4E89-A633-DD453A3D9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12FDD36-AD1B-4C2C-9FCC-7E03A16C5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28B1-6E40-478E-A93F-69D3C3384AE8}" type="datetimeFigureOut">
              <a:rPr lang="cs-CZ" smtClean="0"/>
              <a:t>16.05.2019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DF87ED-0C77-4182-9031-610F9D2ED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B7685A-CD28-44C0-AB1E-DA2E94CF5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F0B8-9739-4AF6-AB08-C70EE5EDB5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459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089017-CB6E-485A-BDA8-0E3BE13F8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75048CA-22F4-477B-8BD1-591CA7393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880F4AA-82FE-47A2-A526-3F9A0CCF7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28B1-6E40-478E-A93F-69D3C3384AE8}" type="datetimeFigureOut">
              <a:rPr lang="cs-CZ" smtClean="0"/>
              <a:t>16.05.2019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DA33B8-6B27-45A8-AE3D-967806862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255C33E-F59D-4B06-AE7F-3673FC6CD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F0B8-9739-4AF6-AB08-C70EE5EDB5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0726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CAF2AA-B9E8-4E6C-9211-0FA62D64C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9107DA-C28C-45A8-931A-9A40D8254E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2035A12-22A9-4B10-B76C-5BB27696B0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A0E74C8-6DAC-4694-9502-59760282E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28B1-6E40-478E-A93F-69D3C3384AE8}" type="datetimeFigureOut">
              <a:rPr lang="cs-CZ" smtClean="0"/>
              <a:t>16.05.2019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38C2DDC-5029-4FD5-8258-F37DA5939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31BB126-59B0-4265-8189-E45283DAB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F0B8-9739-4AF6-AB08-C70EE5EDB5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5549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D95E8A-B384-4759-B509-62BC3B975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C00CD95-13C3-42BE-A948-5C255E93F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C09664A-C6F4-4E9B-B08E-42AFE8F455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5EDAB3E-D83D-4200-BDDA-0C8D550B99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AB73B38-BC7E-4070-BB43-5BA6F7D8B9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47EA534-FE9D-46DE-9E5D-22BBDC2D2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28B1-6E40-478E-A93F-69D3C3384AE8}" type="datetimeFigureOut">
              <a:rPr lang="cs-CZ" smtClean="0"/>
              <a:t>16.05.2019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A46499D-3D5C-47C3-A450-47E7F55D8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323D741-3B2C-4987-9107-371BF5440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F0B8-9739-4AF6-AB08-C70EE5EDB5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7063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293657-EFD1-4AF4-807F-A2D243436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A96F835-DE07-46A7-9363-CC1FB99D8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28B1-6E40-478E-A93F-69D3C3384AE8}" type="datetimeFigureOut">
              <a:rPr lang="cs-CZ" smtClean="0"/>
              <a:t>16.05.2019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003A2C7-09FA-4061-8FFE-3D4A957A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CF3159D-2B48-46D4-B437-5085AEE6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F0B8-9739-4AF6-AB08-C70EE5EDB5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2579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FE1143B-5A2D-4551-A02F-E517FFBD9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28B1-6E40-478E-A93F-69D3C3384AE8}" type="datetimeFigureOut">
              <a:rPr lang="cs-CZ" smtClean="0"/>
              <a:t>16.05.2019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2FA7999-29AB-4CFD-B192-F3C9FC180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0586BF1-2D44-421D-B68D-365D5732F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F0B8-9739-4AF6-AB08-C70EE5EDB5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7876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038A6D-F3E9-4720-8C4C-308B185A8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532265-8192-4FA7-88A2-CA47CDE55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DAFF7CD-A9A2-4C27-8A5D-A90D4041E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ACA2B74-F640-4CEB-99BE-68E814700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28B1-6E40-478E-A93F-69D3C3384AE8}" type="datetimeFigureOut">
              <a:rPr lang="cs-CZ" smtClean="0"/>
              <a:t>16.05.2019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B19B5D4-A4AC-4C83-8DB0-41301D6B3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67E6198-4528-4C16-8482-AD12B610C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F0B8-9739-4AF6-AB08-C70EE5EDB5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5886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6772D6-4AFC-4237-A07C-4465A24B3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F44BC76-524C-4BFB-B64D-AABBDE6C13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0BF44FB-B2A1-4D37-B684-518FF2069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7EEE294-73E5-4722-BEA0-468B7261F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28B1-6E40-478E-A93F-69D3C3384AE8}" type="datetimeFigureOut">
              <a:rPr lang="cs-CZ" smtClean="0"/>
              <a:t>16.05.2019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E8202B3-12B7-4C9F-8E28-43438241E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F3334F6-E8C7-47C7-A0BE-81F687FAB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F0B8-9739-4AF6-AB08-C70EE5EDB5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4711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3A64470-3D76-4142-A5F5-6EA6AD1AF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F6E0A3C-64F1-423B-9FCF-B75F2F845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0897140-2118-4B88-8242-F73D629F56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828B1-6E40-478E-A93F-69D3C3384AE8}" type="datetimeFigureOut">
              <a:rPr lang="cs-CZ" smtClean="0"/>
              <a:t>16.05.2019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C216E46-3D66-4413-B8B3-93CFF165D0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A18401-F76E-439E-B627-FE004C72CF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8F0B8-9739-4AF6-AB08-C70EE5EDB5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7999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www.quantpsy.org/rmsea/rmsea.ht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davidakenny.net/cm/causalm.htm" TargetMode="External"/><Relationship Id="rId2" Type="http://schemas.openxmlformats.org/officeDocument/2006/relationships/hyperlink" Target="http://lavaan.ugent.be/tutorial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hyperlink" Target="https://www.ncrm.ac.uk/resources/online/SEM2016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class/ed260/index1999.html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log.efpsa.org/2015/12/14/structural-equation-modeling-what-is-it-what-does-it-have-in-common-with-hippie-music-and-why-does-it-eat-cake-to-get-rid-of-measurement-error/" TargetMode="External"/><Relationship Id="rId5" Type="http://schemas.openxmlformats.org/officeDocument/2006/relationships/hyperlink" Target="http://www.stanford.edu/class/ed260/ballad.mp3" TargetMode="External"/><Relationship Id="rId4" Type="http://schemas.openxmlformats.org/officeDocument/2006/relationships/hyperlink" Target="https://web.stanford.edu/class/ed260/ballad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objekt&#10;&#10;Popis byl vytvořen automaticky">
            <a:extLst>
              <a:ext uri="{FF2B5EF4-FFF2-40B4-BE49-F238E27FC236}">
                <a16:creationId xmlns:a16="http://schemas.microsoft.com/office/drawing/2014/main" id="{B1DE3DF3-E085-408E-A043-09E2A3C3E7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4" r="12188"/>
          <a:stretch/>
        </p:blipFill>
        <p:spPr>
          <a:xfrm>
            <a:off x="387658" y="0"/>
            <a:ext cx="11416683" cy="700928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6ED8107-75AE-42A1-8352-C24065B07C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8506" y="900013"/>
            <a:ext cx="6628660" cy="1542417"/>
          </a:xfrm>
        </p:spPr>
        <p:txBody>
          <a:bodyPr>
            <a:normAutofit fontScale="90000"/>
          </a:bodyPr>
          <a:lstStyle/>
          <a:p>
            <a:r>
              <a:rPr lang="cs-CZ" sz="5400" b="1" dirty="0" err="1"/>
              <a:t>Structural</a:t>
            </a:r>
            <a:r>
              <a:rPr lang="cs-CZ" sz="5400" b="1" dirty="0"/>
              <a:t> </a:t>
            </a:r>
            <a:r>
              <a:rPr lang="cs-CZ" sz="5400" b="1" dirty="0" err="1"/>
              <a:t>equation</a:t>
            </a:r>
            <a:r>
              <a:rPr lang="cs-CZ" sz="5400" b="1" dirty="0"/>
              <a:t> modeling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E7D229-1C4C-47F1-9BF6-D9DEB8954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0836" y="2442430"/>
            <a:ext cx="9144000" cy="1655762"/>
          </a:xfrm>
        </p:spPr>
        <p:txBody>
          <a:bodyPr>
            <a:normAutofit/>
          </a:bodyPr>
          <a:lstStyle/>
          <a:p>
            <a:r>
              <a:rPr lang="cs-CZ" sz="4000" dirty="0"/>
              <a:t>Jiri Stipl</a:t>
            </a:r>
          </a:p>
        </p:txBody>
      </p:sp>
    </p:spTree>
    <p:extLst>
      <p:ext uri="{BB962C8B-B14F-4D97-AF65-F5344CB8AC3E}">
        <p14:creationId xmlns:p14="http://schemas.microsoft.com/office/powerpoint/2010/main" val="997664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3FF9AF8A-A7EF-402A-AC57-A7E5FEBCD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685" y="29855"/>
            <a:ext cx="3794315" cy="259238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C1142E5-5CCB-47F4-B549-269850A82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684" y="2957514"/>
            <a:ext cx="3794316" cy="236516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3CA7AD7-5A01-4EC0-8F8A-293C2A1AF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Model </a:t>
            </a:r>
            <a:r>
              <a:rPr lang="cs-CZ" dirty="0" err="1"/>
              <a:t>identification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5DF0C4-A9CB-4FB4-B7C3-04626897D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9975"/>
          </a:xfrm>
        </p:spPr>
        <p:txBody>
          <a:bodyPr>
            <a:normAutofit lnSpcReduction="10000"/>
          </a:bodyPr>
          <a:lstStyle/>
          <a:p>
            <a:r>
              <a:rPr lang="cs-CZ" dirty="0" err="1"/>
              <a:t>Property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model – not </a:t>
            </a:r>
            <a:r>
              <a:rPr lang="cs-CZ" dirty="0" err="1"/>
              <a:t>dependant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data</a:t>
            </a:r>
          </a:p>
          <a:p>
            <a:r>
              <a:rPr lang="en-US" dirty="0"/>
              <a:t>= whether it is possible to estimate model parameters</a:t>
            </a:r>
            <a:endParaRPr lang="cs-CZ" dirty="0"/>
          </a:p>
          <a:p>
            <a:r>
              <a:rPr lang="cs-CZ" dirty="0" err="1"/>
              <a:t>df</a:t>
            </a:r>
            <a:r>
              <a:rPr lang="cs-CZ" dirty="0"/>
              <a:t> = n(n + 1)/2 </a:t>
            </a:r>
            <a:endParaRPr lang="en-US" dirty="0"/>
          </a:p>
          <a:p>
            <a:r>
              <a:rPr lang="en-US" dirty="0"/>
              <a:t>t-rule = t ≤ </a:t>
            </a:r>
            <a:r>
              <a:rPr lang="cs-CZ" dirty="0" err="1"/>
              <a:t>df</a:t>
            </a:r>
            <a:endParaRPr lang="en-US" dirty="0"/>
          </a:p>
          <a:p>
            <a:r>
              <a:rPr lang="en-US" dirty="0"/>
              <a:t>t	= number of unknown parameters</a:t>
            </a:r>
          </a:p>
          <a:p>
            <a:r>
              <a:rPr lang="en-US" dirty="0"/>
              <a:t>n	= number of manifest variables</a:t>
            </a:r>
          </a:p>
          <a:p>
            <a:r>
              <a:rPr lang="en-US" dirty="0"/>
              <a:t>true =&gt; model can be estimated</a:t>
            </a:r>
            <a:endParaRPr lang="cs-CZ" dirty="0"/>
          </a:p>
          <a:p>
            <a:r>
              <a:rPr lang="en-US" dirty="0"/>
              <a:t>t </a:t>
            </a:r>
            <a:r>
              <a:rPr lang="cs-CZ" dirty="0"/>
              <a:t>&gt;</a:t>
            </a:r>
            <a:r>
              <a:rPr lang="en-US" dirty="0"/>
              <a:t> </a:t>
            </a:r>
            <a:r>
              <a:rPr lang="cs-CZ" dirty="0" err="1"/>
              <a:t>df</a:t>
            </a:r>
            <a:r>
              <a:rPr lang="cs-CZ" dirty="0"/>
              <a:t>	</a:t>
            </a:r>
            <a:r>
              <a:rPr lang="cs-CZ" dirty="0" err="1"/>
              <a:t>under-identified</a:t>
            </a:r>
            <a:r>
              <a:rPr lang="cs-CZ" dirty="0"/>
              <a:t>	</a:t>
            </a:r>
            <a:r>
              <a:rPr lang="cs-CZ" dirty="0" err="1"/>
              <a:t>can‘t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estimated</a:t>
            </a:r>
            <a:endParaRPr lang="cs-CZ" dirty="0"/>
          </a:p>
          <a:p>
            <a:r>
              <a:rPr lang="en-US" dirty="0"/>
              <a:t>t </a:t>
            </a:r>
            <a:r>
              <a:rPr lang="cs-CZ" dirty="0"/>
              <a:t>=</a:t>
            </a:r>
            <a:r>
              <a:rPr lang="en-US" dirty="0"/>
              <a:t> </a:t>
            </a:r>
            <a:r>
              <a:rPr lang="cs-CZ" dirty="0" err="1"/>
              <a:t>df</a:t>
            </a:r>
            <a:r>
              <a:rPr lang="cs-CZ" dirty="0"/>
              <a:t>	just </a:t>
            </a:r>
            <a:r>
              <a:rPr lang="cs-CZ" dirty="0" err="1"/>
              <a:t>identified</a:t>
            </a:r>
            <a:r>
              <a:rPr lang="cs-CZ" dirty="0"/>
              <a:t>	</a:t>
            </a:r>
            <a:r>
              <a:rPr lang="cs-CZ" dirty="0" err="1"/>
              <a:t>everything</a:t>
            </a:r>
            <a:r>
              <a:rPr lang="cs-CZ" dirty="0"/>
              <a:t> </a:t>
            </a:r>
            <a:r>
              <a:rPr lang="cs-CZ" dirty="0" err="1"/>
              <a:t>connected</a:t>
            </a:r>
            <a:endParaRPr lang="cs-CZ" dirty="0"/>
          </a:p>
          <a:p>
            <a:r>
              <a:rPr lang="en-US" dirty="0"/>
              <a:t>t </a:t>
            </a:r>
            <a:r>
              <a:rPr lang="cs-CZ" dirty="0"/>
              <a:t>&lt;</a:t>
            </a:r>
            <a:r>
              <a:rPr lang="en-US" dirty="0"/>
              <a:t> </a:t>
            </a:r>
            <a:r>
              <a:rPr lang="cs-CZ" dirty="0" err="1"/>
              <a:t>df</a:t>
            </a:r>
            <a:r>
              <a:rPr lang="cs-CZ" dirty="0"/>
              <a:t>	</a:t>
            </a:r>
            <a:r>
              <a:rPr lang="cs-CZ" dirty="0" err="1"/>
              <a:t>over-identified</a:t>
            </a:r>
            <a:r>
              <a:rPr lang="cs-CZ" dirty="0"/>
              <a:t>	</a:t>
            </a:r>
            <a:r>
              <a:rPr lang="cs-CZ" dirty="0" err="1"/>
              <a:t>the</a:t>
            </a:r>
            <a:r>
              <a:rPr lang="cs-CZ" dirty="0"/>
              <a:t> model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want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93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BFF2F206-4E88-4352-9BE1-8EA5AFB4B6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" t="5436" b="14307"/>
          <a:stretch/>
        </p:blipFill>
        <p:spPr>
          <a:xfrm>
            <a:off x="5544766" y="2838090"/>
            <a:ext cx="6294599" cy="392263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A7084B8-B321-4BAB-92A6-553AFB940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Scaling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A3AF40-F15B-415A-9B99-BC765067F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Latent</a:t>
            </a:r>
            <a:r>
              <a:rPr lang="cs-CZ" dirty="0"/>
              <a:t> </a:t>
            </a:r>
            <a:r>
              <a:rPr lang="cs-CZ" dirty="0" err="1"/>
              <a:t>variables</a:t>
            </a:r>
            <a:r>
              <a:rPr lang="cs-CZ" dirty="0"/>
              <a:t> </a:t>
            </a:r>
            <a:r>
              <a:rPr lang="cs-CZ" dirty="0" err="1"/>
              <a:t>don‘t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any </a:t>
            </a:r>
            <a:r>
              <a:rPr lang="cs-CZ" dirty="0" err="1"/>
              <a:t>measurment</a:t>
            </a:r>
            <a:r>
              <a:rPr lang="cs-CZ" dirty="0"/>
              <a:t> </a:t>
            </a:r>
            <a:r>
              <a:rPr lang="cs-CZ" dirty="0" err="1"/>
              <a:t>units</a:t>
            </a:r>
            <a:endParaRPr lang="cs-CZ" dirty="0"/>
          </a:p>
          <a:p>
            <a:r>
              <a:rPr lang="cs-CZ" dirty="0" err="1"/>
              <a:t>Solution</a:t>
            </a:r>
            <a:r>
              <a:rPr lang="cs-CZ" dirty="0"/>
              <a:t> 1: fix </a:t>
            </a:r>
            <a:r>
              <a:rPr lang="cs-CZ" dirty="0" err="1"/>
              <a:t>loading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indicators</a:t>
            </a:r>
            <a:r>
              <a:rPr lang="cs-CZ" dirty="0"/>
              <a:t> to 1</a:t>
            </a:r>
          </a:p>
          <a:p>
            <a:r>
              <a:rPr lang="cs-CZ" dirty="0" err="1"/>
              <a:t>Solution</a:t>
            </a:r>
            <a:r>
              <a:rPr lang="cs-CZ" dirty="0"/>
              <a:t> 2: fix variance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factor</a:t>
            </a:r>
            <a:r>
              <a:rPr lang="cs-CZ" dirty="0"/>
              <a:t> to 1</a:t>
            </a:r>
          </a:p>
          <a:p>
            <a:pPr lvl="1"/>
            <a:r>
              <a:rPr lang="cs-CZ" dirty="0" err="1"/>
              <a:t>Prefered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5979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AED589-4A09-468E-B181-7FF391F65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Assumptions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SEM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1B7918-1B78-49DD-B560-D9CC61D83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sampling distribution of the </a:t>
            </a:r>
            <a:r>
              <a:rPr lang="en-US" u="sng" dirty="0"/>
              <a:t>estimate</a:t>
            </a:r>
            <a:r>
              <a:rPr lang="cs-CZ" u="sng" dirty="0"/>
              <a:t>d </a:t>
            </a:r>
            <a:r>
              <a:rPr lang="cs-CZ" u="sng" dirty="0" err="1"/>
              <a:t>parameter</a:t>
            </a:r>
            <a:r>
              <a:rPr lang="cs-CZ" u="sng" dirty="0"/>
              <a:t>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normal</a:t>
            </a:r>
            <a:endParaRPr lang="cs-CZ" dirty="0"/>
          </a:p>
          <a:p>
            <a:pPr lvl="1"/>
            <a:r>
              <a:rPr lang="cs-CZ" dirty="0" err="1"/>
              <a:t>usually</a:t>
            </a:r>
            <a:r>
              <a:rPr lang="cs-CZ" dirty="0"/>
              <a:t> not a </a:t>
            </a:r>
            <a:r>
              <a:rPr lang="cs-CZ" dirty="0" err="1"/>
              <a:t>problem</a:t>
            </a:r>
            <a:r>
              <a:rPr lang="cs-CZ" dirty="0"/>
              <a:t> in </a:t>
            </a:r>
            <a:r>
              <a:rPr lang="cs-CZ" dirty="0" err="1"/>
              <a:t>adequate</a:t>
            </a:r>
            <a:r>
              <a:rPr lang="cs-CZ" dirty="0"/>
              <a:t> </a:t>
            </a:r>
            <a:r>
              <a:rPr lang="cs-CZ" dirty="0" err="1"/>
              <a:t>samples</a:t>
            </a:r>
            <a:endParaRPr lang="cs-CZ" dirty="0"/>
          </a:p>
          <a:p>
            <a:r>
              <a:rPr lang="cs-CZ" dirty="0" err="1"/>
              <a:t>multivariate</a:t>
            </a:r>
            <a:r>
              <a:rPr lang="cs-CZ" dirty="0"/>
              <a:t> normality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benefitial</a:t>
            </a:r>
            <a:r>
              <a:rPr lang="cs-CZ" dirty="0"/>
              <a:t>, but </a:t>
            </a:r>
            <a:r>
              <a:rPr lang="cs-CZ" dirty="0" err="1"/>
              <a:t>often</a:t>
            </a:r>
            <a:r>
              <a:rPr lang="cs-CZ" dirty="0"/>
              <a:t> </a:t>
            </a:r>
            <a:r>
              <a:rPr lang="cs-CZ" dirty="0" err="1"/>
              <a:t>violated</a:t>
            </a:r>
            <a:r>
              <a:rPr lang="cs-CZ" dirty="0"/>
              <a:t> </a:t>
            </a:r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tested</a:t>
            </a:r>
            <a:endParaRPr lang="cs-CZ" dirty="0"/>
          </a:p>
          <a:p>
            <a:r>
              <a:rPr lang="cs-CZ" dirty="0"/>
              <a:t>Linearity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relationships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variables</a:t>
            </a:r>
            <a:endParaRPr lang="cs-CZ" dirty="0"/>
          </a:p>
          <a:p>
            <a:r>
              <a:rPr lang="cs-CZ" dirty="0" err="1"/>
              <a:t>Indicators</a:t>
            </a:r>
            <a:r>
              <a:rPr lang="cs-CZ" dirty="0"/>
              <a:t> </a:t>
            </a:r>
            <a:r>
              <a:rPr lang="cs-CZ" dirty="0" err="1"/>
              <a:t>measured</a:t>
            </a:r>
            <a:r>
              <a:rPr lang="cs-CZ" dirty="0"/>
              <a:t> </a:t>
            </a:r>
            <a:r>
              <a:rPr lang="cs-CZ" dirty="0" err="1"/>
              <a:t>without</a:t>
            </a:r>
            <a:r>
              <a:rPr lang="cs-CZ" dirty="0"/>
              <a:t> </a:t>
            </a:r>
            <a:r>
              <a:rPr lang="cs-CZ" dirty="0" err="1"/>
              <a:t>error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1025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EFB2AB-CDC2-4E74-9F07-FDB2973C0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Sample </a:t>
            </a:r>
            <a:r>
              <a:rPr lang="cs-CZ" dirty="0" err="1"/>
              <a:t>size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AC8F57-1F7D-4509-BA93-98E618D79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15 </a:t>
            </a:r>
            <a:r>
              <a:rPr lang="cs-CZ" dirty="0" err="1"/>
              <a:t>cases</a:t>
            </a:r>
            <a:r>
              <a:rPr lang="cs-CZ" dirty="0"/>
              <a:t> per </a:t>
            </a:r>
            <a:r>
              <a:rPr lang="cs-CZ" dirty="0" err="1"/>
              <a:t>variable</a:t>
            </a:r>
            <a:r>
              <a:rPr lang="cs-CZ" dirty="0"/>
              <a:t> – standard</a:t>
            </a:r>
          </a:p>
          <a:p>
            <a:r>
              <a:rPr lang="cs-CZ" dirty="0" err="1"/>
              <a:t>Power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 </a:t>
            </a:r>
            <a:r>
              <a:rPr lang="cs-CZ" dirty="0" err="1"/>
              <a:t>based</a:t>
            </a:r>
            <a:r>
              <a:rPr lang="cs-CZ" dirty="0"/>
              <a:t> on RMSEA</a:t>
            </a:r>
          </a:p>
          <a:p>
            <a:pPr lvl="1"/>
            <a:r>
              <a:rPr lang="cs-CZ" dirty="0">
                <a:hlinkClick r:id="rId2"/>
              </a:rPr>
              <a:t>online </a:t>
            </a:r>
            <a:r>
              <a:rPr lang="cs-CZ" dirty="0" err="1">
                <a:hlinkClick r:id="rId2"/>
              </a:rPr>
              <a:t>calculator</a:t>
            </a:r>
            <a:endParaRPr lang="cs-CZ" dirty="0"/>
          </a:p>
        </p:txBody>
      </p:sp>
      <p:pic>
        <p:nvPicPr>
          <p:cNvPr id="5" name="Obrázek 4" descr="Obsah obrázku muž, nošení, text&#10;&#10;Popis byl vytvořen automaticky">
            <a:extLst>
              <a:ext uri="{FF2B5EF4-FFF2-40B4-BE49-F238E27FC236}">
                <a16:creationId xmlns:a16="http://schemas.microsoft.com/office/drawing/2014/main" id="{717673BB-905E-43F6-BFEB-668B9F7B52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435" y="365125"/>
            <a:ext cx="4537616" cy="453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1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DD2F30-DFCC-45E4-81E5-FDE116484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Model </a:t>
            </a:r>
            <a:r>
              <a:rPr lang="cs-CZ" dirty="0" err="1"/>
              <a:t>estimation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D019A7-C8B6-4D47-8D09-2C7C63CA6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65042" cy="4351338"/>
          </a:xfrm>
        </p:spPr>
        <p:txBody>
          <a:bodyPr/>
          <a:lstStyle/>
          <a:p>
            <a:r>
              <a:rPr lang="cs-CZ" dirty="0" err="1"/>
              <a:t>Usually</a:t>
            </a:r>
            <a:r>
              <a:rPr lang="cs-CZ" dirty="0"/>
              <a:t> Maximum </a:t>
            </a:r>
            <a:r>
              <a:rPr lang="cs-CZ" dirty="0" err="1"/>
              <a:t>likelihood</a:t>
            </a:r>
            <a:r>
              <a:rPr lang="cs-CZ" dirty="0"/>
              <a:t> (ML), </a:t>
            </a:r>
            <a:r>
              <a:rPr lang="cs-CZ" dirty="0" err="1"/>
              <a:t>less</a:t>
            </a:r>
            <a:r>
              <a:rPr lang="cs-CZ" dirty="0"/>
              <a:t> </a:t>
            </a:r>
            <a:r>
              <a:rPr lang="cs-CZ" dirty="0" err="1"/>
              <a:t>often</a:t>
            </a:r>
            <a:r>
              <a:rPr lang="cs-CZ" dirty="0"/>
              <a:t> </a:t>
            </a:r>
            <a:r>
              <a:rPr lang="cs-CZ" dirty="0" err="1"/>
              <a:t>Weighted</a:t>
            </a:r>
            <a:r>
              <a:rPr lang="cs-CZ" dirty="0"/>
              <a:t> least </a:t>
            </a:r>
            <a:r>
              <a:rPr lang="cs-CZ" dirty="0" err="1"/>
              <a:t>squares</a:t>
            </a:r>
            <a:r>
              <a:rPr lang="cs-CZ" dirty="0"/>
              <a:t> (WLS)</a:t>
            </a:r>
          </a:p>
          <a:p>
            <a:r>
              <a:rPr lang="cs-CZ" dirty="0" err="1"/>
              <a:t>Expected</a:t>
            </a:r>
            <a:r>
              <a:rPr lang="cs-CZ" dirty="0"/>
              <a:t> </a:t>
            </a:r>
            <a:r>
              <a:rPr lang="cs-CZ" dirty="0" err="1"/>
              <a:t>covariance</a:t>
            </a:r>
            <a:r>
              <a:rPr lang="cs-CZ" dirty="0"/>
              <a:t> matrix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tested</a:t>
            </a:r>
            <a:r>
              <a:rPr lang="cs-CZ" dirty="0"/>
              <a:t> </a:t>
            </a:r>
            <a:r>
              <a:rPr lang="cs-CZ" dirty="0" err="1"/>
              <a:t>against</a:t>
            </a:r>
            <a:r>
              <a:rPr lang="cs-CZ" dirty="0"/>
              <a:t> </a:t>
            </a:r>
            <a:r>
              <a:rPr lang="cs-CZ" dirty="0" err="1"/>
              <a:t>covariance</a:t>
            </a:r>
            <a:r>
              <a:rPr lang="cs-CZ" dirty="0"/>
              <a:t> matrix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data</a:t>
            </a:r>
          </a:p>
          <a:p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estimated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1.) data </a:t>
            </a:r>
            <a:r>
              <a:rPr lang="cs-CZ" dirty="0" err="1"/>
              <a:t>or</a:t>
            </a:r>
            <a:r>
              <a:rPr lang="cs-CZ" dirty="0"/>
              <a:t> 2.) variance-</a:t>
            </a:r>
            <a:r>
              <a:rPr lang="cs-CZ" dirty="0" err="1"/>
              <a:t>covariance</a:t>
            </a:r>
            <a:r>
              <a:rPr lang="cs-CZ" dirty="0"/>
              <a:t> matrix</a:t>
            </a:r>
          </a:p>
          <a:p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estimated</a:t>
            </a:r>
            <a:r>
              <a:rPr lang="cs-CZ" dirty="0"/>
              <a:t> </a:t>
            </a:r>
            <a:r>
              <a:rPr lang="cs-CZ" dirty="0" err="1"/>
              <a:t>even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missing</a:t>
            </a:r>
            <a:r>
              <a:rPr lang="cs-CZ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3512911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18B1CE-70C5-4D57-9E6E-5D5A64871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Global</a:t>
            </a:r>
            <a:r>
              <a:rPr lang="cs-CZ" dirty="0"/>
              <a:t> fit </a:t>
            </a:r>
            <a:r>
              <a:rPr lang="cs-CZ" dirty="0" err="1"/>
              <a:t>measures</a:t>
            </a:r>
            <a:r>
              <a:rPr lang="cs-CZ" dirty="0"/>
              <a:t> 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479D8E-B5E8-4314-8EED-C1A244697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</a:t>
            </a:r>
            <a:r>
              <a:rPr lang="cs-CZ" dirty="0" err="1"/>
              <a:t>chi</a:t>
            </a:r>
            <a:r>
              <a:rPr lang="cs-CZ" dirty="0"/>
              <a:t> square test</a:t>
            </a:r>
          </a:p>
          <a:p>
            <a:pPr lvl="1"/>
            <a:r>
              <a:rPr lang="cs-CZ" dirty="0"/>
              <a:t>p &lt; 0.01 =&gt; matrix </a:t>
            </a:r>
            <a:r>
              <a:rPr lang="cs-CZ" dirty="0" err="1"/>
              <a:t>of</a:t>
            </a:r>
            <a:r>
              <a:rPr lang="cs-CZ" dirty="0"/>
              <a:t> model </a:t>
            </a:r>
            <a:r>
              <a:rPr lang="cs-CZ" dirty="0" err="1"/>
              <a:t>parameters</a:t>
            </a:r>
            <a:r>
              <a:rPr lang="cs-CZ" dirty="0"/>
              <a:t> </a:t>
            </a:r>
            <a:r>
              <a:rPr lang="cs-CZ" dirty="0" err="1"/>
              <a:t>differs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parameters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data</a:t>
            </a:r>
          </a:p>
          <a:p>
            <a:pPr lvl="1"/>
            <a:r>
              <a:rPr lang="cs-CZ" dirty="0"/>
              <a:t>Sample </a:t>
            </a:r>
            <a:r>
              <a:rPr lang="cs-CZ" dirty="0" err="1"/>
              <a:t>size</a:t>
            </a:r>
            <a:r>
              <a:rPr lang="cs-CZ" dirty="0"/>
              <a:t> </a:t>
            </a:r>
            <a:r>
              <a:rPr lang="cs-CZ" dirty="0" err="1"/>
              <a:t>depandent</a:t>
            </a:r>
            <a:r>
              <a:rPr lang="cs-CZ" dirty="0"/>
              <a:t> =&gt; sample </a:t>
            </a:r>
            <a:r>
              <a:rPr lang="cs-CZ" dirty="0" err="1"/>
              <a:t>size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„</a:t>
            </a:r>
            <a:r>
              <a:rPr lang="cs-CZ" dirty="0" err="1"/>
              <a:t>enemy</a:t>
            </a:r>
            <a:r>
              <a:rPr lang="cs-CZ" dirty="0"/>
              <a:t>“</a:t>
            </a:r>
          </a:p>
          <a:p>
            <a:pPr lvl="1"/>
            <a:r>
              <a:rPr lang="cs-CZ" dirty="0"/>
              <a:t> </a:t>
            </a:r>
            <a:r>
              <a:rPr lang="cs-CZ" dirty="0" err="1"/>
              <a:t>too</a:t>
            </a:r>
            <a:r>
              <a:rPr lang="cs-CZ" dirty="0"/>
              <a:t> </a:t>
            </a:r>
            <a:r>
              <a:rPr lang="cs-CZ" dirty="0" err="1"/>
              <a:t>conservatiove</a:t>
            </a:r>
            <a:endParaRPr lang="cs-CZ" dirty="0"/>
          </a:p>
          <a:p>
            <a:pPr lvl="1"/>
            <a:r>
              <a:rPr lang="cs-CZ" dirty="0" err="1"/>
              <a:t>Does</a:t>
            </a:r>
            <a:r>
              <a:rPr lang="cs-CZ" dirty="0"/>
              <a:t> not </a:t>
            </a:r>
            <a:r>
              <a:rPr lang="cs-CZ" dirty="0" err="1"/>
              <a:t>consider</a:t>
            </a:r>
            <a:r>
              <a:rPr lang="cs-CZ" dirty="0"/>
              <a:t> model </a:t>
            </a:r>
            <a:r>
              <a:rPr lang="cs-CZ" dirty="0" err="1"/>
              <a:t>complexity</a:t>
            </a:r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  <p:pic>
        <p:nvPicPr>
          <p:cNvPr id="5" name="Obrázek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B5080C46-B8FD-4F12-BD63-7FB3599E3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569" y="4011126"/>
            <a:ext cx="6569515" cy="268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18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364668-DEFF-47BA-B57D-68C4AE788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Global</a:t>
            </a:r>
            <a:r>
              <a:rPr lang="cs-CZ" dirty="0"/>
              <a:t> fit </a:t>
            </a:r>
            <a:r>
              <a:rPr lang="cs-CZ" dirty="0" err="1"/>
              <a:t>measures</a:t>
            </a:r>
            <a:r>
              <a:rPr lang="cs-CZ" dirty="0"/>
              <a:t> 2 – </a:t>
            </a:r>
            <a:r>
              <a:rPr lang="cs-CZ" dirty="0" err="1"/>
              <a:t>relative</a:t>
            </a:r>
            <a:r>
              <a:rPr lang="cs-CZ" dirty="0"/>
              <a:t> </a:t>
            </a:r>
            <a:r>
              <a:rPr lang="cs-CZ" dirty="0" err="1"/>
              <a:t>indexes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39DA08-008B-47C1-AABF-B2CEB32D5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Or </a:t>
            </a:r>
            <a:r>
              <a:rPr lang="cs-CZ" dirty="0" err="1"/>
              <a:t>comparative</a:t>
            </a:r>
            <a:r>
              <a:rPr lang="cs-CZ" dirty="0"/>
              <a:t> fit </a:t>
            </a:r>
            <a:r>
              <a:rPr lang="cs-CZ" dirty="0" err="1"/>
              <a:t>indexes</a:t>
            </a:r>
            <a:endParaRPr lang="cs-CZ" dirty="0"/>
          </a:p>
          <a:p>
            <a:r>
              <a:rPr lang="cs-CZ" dirty="0" err="1"/>
              <a:t>Comparing</a:t>
            </a:r>
            <a:r>
              <a:rPr lang="cs-CZ" dirty="0"/>
              <a:t> model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worst</a:t>
            </a:r>
            <a:r>
              <a:rPr lang="cs-CZ" dirty="0"/>
              <a:t> fit</a:t>
            </a:r>
          </a:p>
          <a:p>
            <a:r>
              <a:rPr lang="cs-CZ" dirty="0" err="1"/>
              <a:t>Hypothesized</a:t>
            </a:r>
            <a:r>
              <a:rPr lang="cs-CZ" dirty="0"/>
              <a:t> model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compared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null</a:t>
            </a:r>
            <a:r>
              <a:rPr lang="cs-CZ" dirty="0"/>
              <a:t> model</a:t>
            </a:r>
          </a:p>
          <a:p>
            <a:pPr lvl="1"/>
            <a:r>
              <a:rPr lang="cs-CZ" dirty="0" err="1"/>
              <a:t>Null</a:t>
            </a:r>
            <a:r>
              <a:rPr lang="cs-CZ" dirty="0"/>
              <a:t> model = </a:t>
            </a:r>
            <a:r>
              <a:rPr lang="cs-CZ" dirty="0" err="1"/>
              <a:t>all</a:t>
            </a:r>
            <a:r>
              <a:rPr lang="cs-CZ" dirty="0"/>
              <a:t>  </a:t>
            </a:r>
            <a:r>
              <a:rPr lang="cs-CZ" dirty="0" err="1"/>
              <a:t>parameters</a:t>
            </a:r>
            <a:r>
              <a:rPr lang="cs-CZ" dirty="0"/>
              <a:t> </a:t>
            </a:r>
            <a:r>
              <a:rPr lang="cs-CZ" dirty="0" err="1"/>
              <a:t>fixed</a:t>
            </a:r>
            <a:r>
              <a:rPr lang="cs-CZ" dirty="0"/>
              <a:t> to </a:t>
            </a:r>
            <a:r>
              <a:rPr lang="cs-CZ" dirty="0" err="1"/>
              <a:t>zero</a:t>
            </a:r>
            <a:endParaRPr lang="cs-CZ" dirty="0"/>
          </a:p>
          <a:p>
            <a:r>
              <a:rPr lang="cs-CZ" dirty="0" err="1"/>
              <a:t>Comparative</a:t>
            </a:r>
            <a:r>
              <a:rPr lang="cs-CZ" dirty="0"/>
              <a:t> fit index (CFI) 	&lt;0;1&gt;		&gt; .95  .90</a:t>
            </a:r>
          </a:p>
          <a:p>
            <a:r>
              <a:rPr lang="cs-CZ" dirty="0" err="1"/>
              <a:t>Tucker</a:t>
            </a:r>
            <a:r>
              <a:rPr lang="cs-CZ" dirty="0"/>
              <a:t>-Lewis Index (TLI) 	&lt;0;1&gt;	 	&gt; .95  .90</a:t>
            </a:r>
          </a:p>
          <a:p>
            <a:pPr lvl="1"/>
            <a:r>
              <a:rPr lang="cs-CZ" dirty="0"/>
              <a:t>More </a:t>
            </a:r>
            <a:r>
              <a:rPr lang="cs-CZ" dirty="0" err="1"/>
              <a:t>conservative</a:t>
            </a:r>
            <a:r>
              <a:rPr lang="cs-CZ" dirty="0"/>
              <a:t> </a:t>
            </a:r>
            <a:r>
              <a:rPr lang="cs-CZ" dirty="0" err="1"/>
              <a:t>then</a:t>
            </a:r>
            <a:r>
              <a:rPr lang="cs-CZ" dirty="0"/>
              <a:t> CFI</a:t>
            </a:r>
          </a:p>
          <a:p>
            <a:pPr lvl="1"/>
            <a:r>
              <a:rPr lang="cs-CZ" dirty="0" err="1"/>
              <a:t>Accounts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model </a:t>
            </a:r>
            <a:r>
              <a:rPr lang="cs-CZ" dirty="0" err="1"/>
              <a:t>complexity</a:t>
            </a:r>
            <a:endParaRPr lang="cs-CZ" dirty="0"/>
          </a:p>
          <a:p>
            <a:pPr lvl="1"/>
            <a:r>
              <a:rPr lang="cs-CZ" dirty="0" err="1"/>
              <a:t>Sometimes</a:t>
            </a:r>
            <a:r>
              <a:rPr lang="cs-CZ" dirty="0"/>
              <a:t> </a:t>
            </a:r>
            <a:r>
              <a:rPr lang="cs-CZ" dirty="0" err="1"/>
              <a:t>called</a:t>
            </a:r>
            <a:r>
              <a:rPr lang="cs-CZ" dirty="0"/>
              <a:t> Non-</a:t>
            </a:r>
            <a:r>
              <a:rPr lang="cs-CZ" dirty="0" err="1"/>
              <a:t>Normed</a:t>
            </a:r>
            <a:r>
              <a:rPr lang="cs-CZ" dirty="0"/>
              <a:t> Fit Index (NNFI)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2788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0D0C12-95C8-43B5-98F3-DA1F0A677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Global</a:t>
            </a:r>
            <a:r>
              <a:rPr lang="cs-CZ" dirty="0"/>
              <a:t> fit </a:t>
            </a:r>
            <a:r>
              <a:rPr lang="cs-CZ" dirty="0" err="1"/>
              <a:t>measures</a:t>
            </a:r>
            <a:r>
              <a:rPr lang="cs-CZ" dirty="0"/>
              <a:t> 3 – </a:t>
            </a:r>
            <a:r>
              <a:rPr lang="cs-CZ" dirty="0" err="1"/>
              <a:t>Absolute</a:t>
            </a:r>
            <a:r>
              <a:rPr lang="cs-CZ" dirty="0"/>
              <a:t> </a:t>
            </a:r>
            <a:r>
              <a:rPr lang="cs-CZ" dirty="0" err="1"/>
              <a:t>indexes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BD23A8-D031-4A8A-BAA8-6A949DC1D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24411" cy="4351338"/>
          </a:xfrm>
        </p:spPr>
        <p:txBody>
          <a:bodyPr/>
          <a:lstStyle/>
          <a:p>
            <a:r>
              <a:rPr lang="cs-CZ" dirty="0" err="1"/>
              <a:t>Comparing</a:t>
            </a:r>
            <a:r>
              <a:rPr lang="cs-CZ" dirty="0"/>
              <a:t> model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perfect</a:t>
            </a:r>
            <a:r>
              <a:rPr lang="cs-CZ" dirty="0"/>
              <a:t> fit</a:t>
            </a:r>
          </a:p>
          <a:p>
            <a:r>
              <a:rPr lang="en-US" dirty="0"/>
              <a:t>Root mean square error of </a:t>
            </a:r>
            <a:r>
              <a:rPr lang="en-US" dirty="0" err="1"/>
              <a:t>aproximation</a:t>
            </a:r>
            <a:r>
              <a:rPr lang="en-US" dirty="0"/>
              <a:t> (RMSEA)  </a:t>
            </a:r>
            <a:r>
              <a:rPr lang="cs-CZ" dirty="0"/>
              <a:t>		</a:t>
            </a:r>
            <a:r>
              <a:rPr lang="en-US" dirty="0"/>
              <a:t>&lt; .06</a:t>
            </a:r>
          </a:p>
          <a:p>
            <a:pPr lvl="1"/>
            <a:r>
              <a:rPr lang="en-US" dirty="0"/>
              <a:t>Does not compare with null model</a:t>
            </a:r>
          </a:p>
          <a:p>
            <a:pPr lvl="1"/>
            <a:r>
              <a:rPr lang="en-US" dirty="0"/>
              <a:t>Account for model complexity</a:t>
            </a:r>
          </a:p>
          <a:p>
            <a:r>
              <a:rPr lang="en-US" dirty="0"/>
              <a:t>Standardized root mean square (SRMR)</a:t>
            </a:r>
            <a:r>
              <a:rPr lang="cs-CZ" dirty="0"/>
              <a:t> 			&lt;0; &gt;</a:t>
            </a:r>
            <a:r>
              <a:rPr lang="en-US" dirty="0"/>
              <a:t> </a:t>
            </a:r>
            <a:r>
              <a:rPr lang="cs-CZ" dirty="0"/>
              <a:t>	</a:t>
            </a:r>
            <a:r>
              <a:rPr lang="en-US" dirty="0"/>
              <a:t>&lt; .0</a:t>
            </a:r>
            <a:r>
              <a:rPr lang="cs-CZ" dirty="0"/>
              <a:t>6  .08 </a:t>
            </a:r>
            <a:endParaRPr lang="en-US" dirty="0"/>
          </a:p>
          <a:p>
            <a:pPr lvl="1"/>
            <a:r>
              <a:rPr lang="cs-CZ" dirty="0" err="1"/>
              <a:t>Standardized</a:t>
            </a:r>
            <a:r>
              <a:rPr lang="cs-CZ" dirty="0"/>
              <a:t> </a:t>
            </a:r>
            <a:r>
              <a:rPr lang="cs-CZ" dirty="0" err="1"/>
              <a:t>difference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observed</a:t>
            </a:r>
            <a:r>
              <a:rPr lang="cs-CZ" dirty="0"/>
              <a:t> and model </a:t>
            </a:r>
            <a:r>
              <a:rPr lang="cs-CZ" dirty="0" err="1"/>
              <a:t>corr</a:t>
            </a:r>
            <a:r>
              <a:rPr lang="cs-CZ" dirty="0"/>
              <a:t> matrix</a:t>
            </a:r>
          </a:p>
          <a:p>
            <a:pPr lvl="1"/>
            <a:r>
              <a:rPr lang="cs-CZ" dirty="0" err="1"/>
              <a:t>Does</a:t>
            </a:r>
            <a:r>
              <a:rPr lang="cs-CZ" dirty="0"/>
              <a:t> not </a:t>
            </a:r>
            <a:r>
              <a:rPr lang="cs-CZ" dirty="0" err="1"/>
              <a:t>account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model </a:t>
            </a:r>
            <a:r>
              <a:rPr lang="cs-CZ" dirty="0" err="1"/>
              <a:t>complexity</a:t>
            </a: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4110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68494E-93BC-411E-A479-2CB15DD89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Global</a:t>
            </a:r>
            <a:r>
              <a:rPr lang="cs-CZ" dirty="0"/>
              <a:t> fit testing 4 – model </a:t>
            </a:r>
            <a:r>
              <a:rPr lang="cs-CZ" dirty="0" err="1"/>
              <a:t>comparison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0756DD-838A-4D8A-983E-5FFAC5044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Akaike’s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Criteria</a:t>
            </a:r>
            <a:r>
              <a:rPr lang="cs-CZ" dirty="0"/>
              <a:t> (AIC)</a:t>
            </a:r>
          </a:p>
          <a:p>
            <a:r>
              <a:rPr lang="cs-CZ" dirty="0" err="1"/>
              <a:t>Consistent</a:t>
            </a:r>
            <a:r>
              <a:rPr lang="cs-CZ" dirty="0"/>
              <a:t> AIC (CAIC)</a:t>
            </a:r>
          </a:p>
          <a:p>
            <a:r>
              <a:rPr lang="cs-CZ" dirty="0" err="1"/>
              <a:t>Bayes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Criteria</a:t>
            </a:r>
            <a:r>
              <a:rPr lang="cs-CZ" dirty="0"/>
              <a:t> (BIC)</a:t>
            </a:r>
          </a:p>
          <a:p>
            <a:r>
              <a:rPr lang="en-US" dirty="0"/>
              <a:t>Better model has lower value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9567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DE23AB-44F6-406C-A888-48B92C20D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Local</a:t>
            </a:r>
            <a:r>
              <a:rPr lang="cs-CZ" dirty="0"/>
              <a:t> fit testing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FDFDDF-4DB9-460F-B474-DCF3D47FF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Alway</a:t>
            </a:r>
            <a:r>
              <a:rPr lang="en-US" dirty="0"/>
              <a:t> check the local fit using the standardized residual matrix and</a:t>
            </a:r>
            <a:r>
              <a:rPr lang="cs-CZ" dirty="0"/>
              <a:t> </a:t>
            </a:r>
            <a:r>
              <a:rPr lang="en-US" dirty="0"/>
              <a:t>modification indices</a:t>
            </a:r>
            <a:endParaRPr lang="cs-CZ" dirty="0"/>
          </a:p>
          <a:p>
            <a:r>
              <a:rPr lang="cs-CZ" dirty="0"/>
              <a:t>T-</a:t>
            </a:r>
            <a:r>
              <a:rPr lang="cs-CZ" dirty="0" err="1"/>
              <a:t>values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difference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parameters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zero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3134877-C7BB-4F88-A3EB-9E20B58C2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03517"/>
            <a:ext cx="9709522" cy="171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692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objekt&#10;&#10;Popis byl vytvořen automaticky">
            <a:extLst>
              <a:ext uri="{FF2B5EF4-FFF2-40B4-BE49-F238E27FC236}">
                <a16:creationId xmlns:a16="http://schemas.microsoft.com/office/drawing/2014/main" id="{C59FCE35-312B-48E8-B36A-FC8892D5E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62" y="0"/>
            <a:ext cx="4744507" cy="185558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5850184-D6DD-488D-A739-25C8EA8CD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SEM?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AA2E28-919A-4739-8C11-7A160CBA7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SEM </a:t>
            </a:r>
            <a:r>
              <a:rPr lang="cs-CZ" dirty="0" err="1"/>
              <a:t>is</a:t>
            </a:r>
            <a:r>
              <a:rPr lang="cs-CZ" dirty="0"/>
              <a:t> a framework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statistical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, not a single </a:t>
            </a:r>
            <a:r>
              <a:rPr lang="cs-CZ" dirty="0" err="1"/>
              <a:t>method</a:t>
            </a:r>
            <a:endParaRPr lang="cs-CZ" dirty="0"/>
          </a:p>
          <a:p>
            <a:r>
              <a:rPr lang="cs-CZ" dirty="0" err="1"/>
              <a:t>Combines</a:t>
            </a:r>
            <a:r>
              <a:rPr lang="cs-CZ" dirty="0"/>
              <a:t> </a:t>
            </a:r>
            <a:r>
              <a:rPr lang="cs-CZ" dirty="0" err="1"/>
              <a:t>measurement</a:t>
            </a:r>
            <a:r>
              <a:rPr lang="cs-CZ" dirty="0"/>
              <a:t> model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path</a:t>
            </a:r>
            <a:r>
              <a:rPr lang="cs-CZ" dirty="0"/>
              <a:t> </a:t>
            </a:r>
            <a:r>
              <a:rPr lang="cs-CZ" dirty="0" err="1"/>
              <a:t>analysis</a:t>
            </a:r>
            <a:endParaRPr lang="cs-CZ" dirty="0"/>
          </a:p>
          <a:p>
            <a:r>
              <a:rPr lang="cs-CZ" dirty="0" err="1"/>
              <a:t>Path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latent</a:t>
            </a:r>
            <a:r>
              <a:rPr lang="cs-CZ" dirty="0"/>
              <a:t> </a:t>
            </a:r>
            <a:r>
              <a:rPr lang="cs-CZ" dirty="0" err="1"/>
              <a:t>variables</a:t>
            </a:r>
            <a:endParaRPr lang="cs-CZ" dirty="0"/>
          </a:p>
          <a:p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focus</a:t>
            </a:r>
            <a:r>
              <a:rPr lang="cs-CZ" dirty="0"/>
              <a:t>: </a:t>
            </a:r>
            <a:r>
              <a:rPr lang="cs-CZ" dirty="0" err="1"/>
              <a:t>relationships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latent</a:t>
            </a:r>
            <a:r>
              <a:rPr lang="cs-CZ" dirty="0"/>
              <a:t> </a:t>
            </a:r>
            <a:r>
              <a:rPr lang="cs-CZ" dirty="0" err="1"/>
              <a:t>variables</a:t>
            </a:r>
            <a:endParaRPr lang="cs-CZ" dirty="0"/>
          </a:p>
          <a:p>
            <a:r>
              <a:rPr lang="cs-CZ" dirty="0" err="1"/>
              <a:t>Well</a:t>
            </a:r>
            <a:r>
              <a:rPr lang="cs-CZ" dirty="0"/>
              <a:t> </a:t>
            </a:r>
            <a:r>
              <a:rPr lang="cs-CZ" dirty="0" err="1"/>
              <a:t>established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fields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psychology, </a:t>
            </a:r>
            <a:r>
              <a:rPr lang="cs-CZ" dirty="0" err="1"/>
              <a:t>education</a:t>
            </a:r>
            <a:r>
              <a:rPr lang="cs-CZ" dirty="0"/>
              <a:t> and </a:t>
            </a:r>
            <a:r>
              <a:rPr lang="cs-CZ" dirty="0" err="1"/>
              <a:t>others</a:t>
            </a:r>
            <a:endParaRPr lang="cs-CZ" dirty="0"/>
          </a:p>
          <a:p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called</a:t>
            </a:r>
            <a:r>
              <a:rPr lang="cs-CZ" dirty="0"/>
              <a:t>: </a:t>
            </a:r>
            <a:r>
              <a:rPr lang="cs-CZ" dirty="0" err="1"/>
              <a:t>analysis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covariance</a:t>
            </a:r>
            <a:r>
              <a:rPr lang="cs-CZ" dirty="0"/>
              <a:t> </a:t>
            </a:r>
            <a:r>
              <a:rPr lang="cs-CZ" dirty="0" err="1"/>
              <a:t>structures</a:t>
            </a:r>
            <a:r>
              <a:rPr lang="cs-CZ" dirty="0"/>
              <a:t>, </a:t>
            </a:r>
            <a:r>
              <a:rPr lang="cs-CZ" dirty="0" err="1"/>
              <a:t>causal</a:t>
            </a:r>
            <a:r>
              <a:rPr lang="cs-CZ" dirty="0"/>
              <a:t> modeling, </a:t>
            </a:r>
            <a:r>
              <a:rPr lang="cs-CZ" dirty="0" err="1"/>
              <a:t>simultaneous</a:t>
            </a:r>
            <a:r>
              <a:rPr lang="cs-CZ" dirty="0"/>
              <a:t> </a:t>
            </a:r>
            <a:r>
              <a:rPr lang="cs-CZ" dirty="0" err="1"/>
              <a:t>equations</a:t>
            </a:r>
            <a:r>
              <a:rPr lang="cs-CZ" dirty="0"/>
              <a:t> modeling</a:t>
            </a:r>
          </a:p>
          <a:p>
            <a:r>
              <a:rPr lang="cs-CZ" dirty="0" err="1"/>
              <a:t>Exists</a:t>
            </a:r>
            <a:r>
              <a:rPr lang="cs-CZ" dirty="0"/>
              <a:t> </a:t>
            </a:r>
            <a:r>
              <a:rPr lang="cs-CZ" dirty="0" err="1"/>
              <a:t>since</a:t>
            </a:r>
            <a:r>
              <a:rPr lang="cs-CZ" dirty="0"/>
              <a:t> </a:t>
            </a:r>
            <a:r>
              <a:rPr lang="cs-CZ" dirty="0" err="1"/>
              <a:t>late</a:t>
            </a:r>
            <a:r>
              <a:rPr lang="cs-CZ" dirty="0"/>
              <a:t> 1960s</a:t>
            </a:r>
          </a:p>
        </p:txBody>
      </p:sp>
    </p:spTree>
    <p:extLst>
      <p:ext uri="{BB962C8B-B14F-4D97-AF65-F5344CB8AC3E}">
        <p14:creationId xmlns:p14="http://schemas.microsoft.com/office/powerpoint/2010/main" val="3662875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BEF0F3-DCFE-4A6F-B442-2CA1139AF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Heywood</a:t>
            </a:r>
            <a:r>
              <a:rPr lang="cs-CZ" dirty="0"/>
              <a:t> </a:t>
            </a:r>
            <a:r>
              <a:rPr lang="cs-CZ" dirty="0" err="1"/>
              <a:t>cases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99DA46-1ECB-4287-9ABC-998634CC0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type of model fit problem </a:t>
            </a:r>
          </a:p>
          <a:p>
            <a:r>
              <a:rPr lang="en-US" dirty="0"/>
              <a:t>Correlation out of &lt;-1,1&gt; interval</a:t>
            </a:r>
          </a:p>
          <a:p>
            <a:pPr lvl="1"/>
            <a:r>
              <a:rPr lang="en-US" dirty="0"/>
              <a:t>Usually caused by </a:t>
            </a:r>
            <a:r>
              <a:rPr lang="en-US" dirty="0" err="1"/>
              <a:t>multicolin</a:t>
            </a:r>
            <a:r>
              <a:rPr lang="cs-CZ" dirty="0"/>
              <a:t>e</a:t>
            </a:r>
            <a:r>
              <a:rPr lang="en-US" dirty="0"/>
              <a:t>arity</a:t>
            </a:r>
          </a:p>
          <a:p>
            <a:pPr lvl="1"/>
            <a:r>
              <a:rPr lang="en-US" dirty="0"/>
              <a:t>Solution =&gt; produce single factor from highly correlated variables</a:t>
            </a:r>
          </a:p>
          <a:p>
            <a:r>
              <a:rPr lang="en-US" dirty="0"/>
              <a:t>Negative variance</a:t>
            </a:r>
          </a:p>
          <a:p>
            <a:pPr lvl="1"/>
            <a:r>
              <a:rPr lang="en-US" dirty="0"/>
              <a:t>Usually caused by </a:t>
            </a:r>
            <a:r>
              <a:rPr lang="en-US" dirty="0" err="1"/>
              <a:t>underidentification</a:t>
            </a:r>
            <a:r>
              <a:rPr lang="en-US" dirty="0"/>
              <a:t>, misspecification, small sample size, variables with very different scales</a:t>
            </a:r>
          </a:p>
          <a:p>
            <a:pPr lvl="1"/>
            <a:r>
              <a:rPr lang="en-US" dirty="0"/>
              <a:t>Various solutions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7895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7C85F2-CFBB-4148-B31E-A9B84EBB0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Heywood</a:t>
            </a:r>
            <a:r>
              <a:rPr lang="cs-CZ" dirty="0"/>
              <a:t> </a:t>
            </a:r>
            <a:r>
              <a:rPr lang="cs-CZ" dirty="0" err="1"/>
              <a:t>cases</a:t>
            </a:r>
            <a:r>
              <a:rPr lang="cs-CZ" dirty="0"/>
              <a:t> - </a:t>
            </a:r>
            <a:r>
              <a:rPr lang="cs-CZ" dirty="0" err="1"/>
              <a:t>example</a:t>
            </a:r>
            <a:endParaRPr lang="cs-CZ" dirty="0"/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E8622218-0B21-44D5-9D35-127A1BEBC6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545" y="1793202"/>
            <a:ext cx="7080193" cy="4597870"/>
          </a:xfrm>
        </p:spPr>
      </p:pic>
      <p:sp>
        <p:nvSpPr>
          <p:cNvPr id="5" name="Rámeček 4">
            <a:extLst>
              <a:ext uri="{FF2B5EF4-FFF2-40B4-BE49-F238E27FC236}">
                <a16:creationId xmlns:a16="http://schemas.microsoft.com/office/drawing/2014/main" id="{A0252D4F-E702-40E5-846E-9B9E658DCC9D}"/>
              </a:ext>
            </a:extLst>
          </p:cNvPr>
          <p:cNvSpPr/>
          <p:nvPr/>
        </p:nvSpPr>
        <p:spPr>
          <a:xfrm>
            <a:off x="5346970" y="3307404"/>
            <a:ext cx="749030" cy="63229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875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21B95F-C299-452D-928E-9172AD11E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Modification</a:t>
            </a:r>
            <a:r>
              <a:rPr lang="cs-CZ" dirty="0"/>
              <a:t> </a:t>
            </a:r>
            <a:r>
              <a:rPr lang="cs-CZ" dirty="0" err="1"/>
              <a:t>indices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D01884-BF3F-4C93-9ED4-ABDB061D7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SEM software </a:t>
            </a:r>
            <a:r>
              <a:rPr lang="cs-CZ" dirty="0" err="1"/>
              <a:t>generated</a:t>
            </a:r>
            <a:r>
              <a:rPr lang="cs-CZ" dirty="0"/>
              <a:t> list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possible</a:t>
            </a:r>
            <a:r>
              <a:rPr lang="cs-CZ" dirty="0"/>
              <a:t> </a:t>
            </a:r>
            <a:r>
              <a:rPr lang="cs-CZ" dirty="0" err="1"/>
              <a:t>modifications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model</a:t>
            </a:r>
          </a:p>
          <a:p>
            <a:r>
              <a:rPr lang="cs-CZ" dirty="0" err="1"/>
              <a:t>modificationindices</a:t>
            </a:r>
            <a:r>
              <a:rPr lang="cs-CZ" dirty="0"/>
              <a:t>(</a:t>
            </a:r>
            <a:r>
              <a:rPr lang="cs-CZ" dirty="0" err="1"/>
              <a:t>model.fit</a:t>
            </a:r>
            <a:r>
              <a:rPr lang="cs-CZ" dirty="0"/>
              <a:t>, sort = TRUE)  /</a:t>
            </a:r>
            <a:r>
              <a:rPr lang="cs-CZ" dirty="0" err="1"/>
              <a:t>lavaan</a:t>
            </a:r>
            <a:endParaRPr lang="cs-CZ" dirty="0"/>
          </a:p>
          <a:p>
            <a:r>
              <a:rPr lang="cs-CZ" dirty="0"/>
              <a:t>mi = </a:t>
            </a:r>
            <a:r>
              <a:rPr lang="cs-CZ" dirty="0" err="1"/>
              <a:t>modification</a:t>
            </a:r>
            <a:r>
              <a:rPr lang="cs-CZ" dirty="0"/>
              <a:t> index</a:t>
            </a:r>
          </a:p>
          <a:p>
            <a:pPr lvl="1"/>
            <a:r>
              <a:rPr lang="cs-CZ" dirty="0" err="1"/>
              <a:t>Chi</a:t>
            </a:r>
            <a:r>
              <a:rPr lang="cs-CZ" dirty="0"/>
              <a:t>-square </a:t>
            </a:r>
            <a:r>
              <a:rPr lang="cs-CZ" dirty="0" err="1"/>
              <a:t>decrease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including</a:t>
            </a:r>
            <a:endParaRPr lang="cs-CZ" dirty="0"/>
          </a:p>
          <a:p>
            <a:r>
              <a:rPr lang="cs-CZ" dirty="0" err="1"/>
              <a:t>Highly</a:t>
            </a:r>
            <a:r>
              <a:rPr lang="cs-CZ" dirty="0"/>
              <a:t> </a:t>
            </a:r>
            <a:r>
              <a:rPr lang="cs-CZ" dirty="0" err="1"/>
              <a:t>exploratory</a:t>
            </a:r>
            <a:r>
              <a:rPr lang="cs-CZ" dirty="0"/>
              <a:t> – </a:t>
            </a:r>
            <a:r>
              <a:rPr lang="cs-CZ" dirty="0" err="1"/>
              <a:t>needs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theoretically</a:t>
            </a:r>
            <a:r>
              <a:rPr lang="cs-CZ" dirty="0"/>
              <a:t> </a:t>
            </a:r>
            <a:r>
              <a:rPr lang="cs-CZ" dirty="0" err="1"/>
              <a:t>justifiable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AD7B563-016C-48DD-90C6-1753DBFC77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03"/>
          <a:stretch/>
        </p:blipFill>
        <p:spPr>
          <a:xfrm>
            <a:off x="1069869" y="4566926"/>
            <a:ext cx="7986581" cy="133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740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0DF8F7-02E6-4DF4-B413-6E1961F99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SEM – </a:t>
            </a:r>
            <a:r>
              <a:rPr lang="cs-CZ" dirty="0" err="1"/>
              <a:t>positives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672A3C-360F-4E8C-AB02-F559E793F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Nice </a:t>
            </a:r>
            <a:r>
              <a:rPr lang="cs-CZ" dirty="0" err="1"/>
              <a:t>graphs</a:t>
            </a:r>
            <a:endParaRPr lang="cs-CZ" dirty="0"/>
          </a:p>
          <a:p>
            <a:r>
              <a:rPr lang="cs-CZ" dirty="0" err="1"/>
              <a:t>Incorporating</a:t>
            </a:r>
            <a:r>
              <a:rPr lang="cs-CZ" dirty="0"/>
              <a:t> </a:t>
            </a:r>
            <a:r>
              <a:rPr lang="cs-CZ" dirty="0" err="1"/>
              <a:t>error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latent</a:t>
            </a:r>
            <a:r>
              <a:rPr lang="cs-CZ" dirty="0"/>
              <a:t> </a:t>
            </a:r>
            <a:r>
              <a:rPr lang="cs-CZ" dirty="0" err="1"/>
              <a:t>variables</a:t>
            </a:r>
            <a:endParaRPr lang="cs-CZ" dirty="0"/>
          </a:p>
          <a:p>
            <a:r>
              <a:rPr lang="cs-CZ" dirty="0" err="1"/>
              <a:t>One</a:t>
            </a:r>
            <a:r>
              <a:rPr lang="cs-CZ" dirty="0"/>
              <a:t> model </a:t>
            </a:r>
            <a:r>
              <a:rPr lang="cs-CZ" dirty="0" err="1"/>
              <a:t>for</a:t>
            </a:r>
            <a:r>
              <a:rPr lang="cs-CZ" dirty="0"/>
              <a:t> set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hypotheses</a:t>
            </a:r>
            <a:endParaRPr lang="cs-CZ" dirty="0"/>
          </a:p>
          <a:p>
            <a:r>
              <a:rPr lang="cs-CZ" dirty="0" err="1"/>
              <a:t>Can</a:t>
            </a:r>
            <a:r>
              <a:rPr lang="cs-CZ" dirty="0"/>
              <a:t> handle </a:t>
            </a:r>
            <a:r>
              <a:rPr lang="cs-CZ" dirty="0" err="1"/>
              <a:t>missing</a:t>
            </a:r>
            <a:r>
              <a:rPr lang="cs-CZ" dirty="0"/>
              <a:t> data,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series</a:t>
            </a:r>
            <a:r>
              <a:rPr lang="cs-CZ" dirty="0"/>
              <a:t>, </a:t>
            </a:r>
            <a:r>
              <a:rPr lang="cs-CZ" dirty="0" err="1"/>
              <a:t>multiple</a:t>
            </a:r>
            <a:r>
              <a:rPr lang="cs-CZ" dirty="0"/>
              <a:t> </a:t>
            </a:r>
            <a:r>
              <a:rPr lang="cs-CZ" dirty="0" err="1"/>
              <a:t>group</a:t>
            </a:r>
            <a:r>
              <a:rPr lang="cs-CZ" dirty="0"/>
              <a:t> data, </a:t>
            </a:r>
            <a:r>
              <a:rPr lang="cs-CZ" dirty="0" err="1"/>
              <a:t>hiarchical</a:t>
            </a:r>
            <a:r>
              <a:rPr lang="cs-CZ" dirty="0"/>
              <a:t> </a:t>
            </a:r>
            <a:r>
              <a:rPr lang="cs-CZ" dirty="0" err="1"/>
              <a:t>structures</a:t>
            </a:r>
            <a:r>
              <a:rPr lang="cs-CZ" dirty="0"/>
              <a:t>,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estimated</a:t>
            </a:r>
            <a:r>
              <a:rPr lang="cs-CZ" dirty="0"/>
              <a:t> via </a:t>
            </a:r>
            <a:r>
              <a:rPr lang="cs-CZ" dirty="0" err="1"/>
              <a:t>bayesian</a:t>
            </a:r>
            <a:r>
              <a:rPr lang="cs-CZ" dirty="0"/>
              <a:t> </a:t>
            </a:r>
            <a:r>
              <a:rPr lang="cs-CZ" dirty="0" err="1"/>
              <a:t>methods</a:t>
            </a:r>
            <a:r>
              <a:rPr lang="cs-CZ" dirty="0"/>
              <a:t> =&gt; </a:t>
            </a:r>
            <a:r>
              <a:rPr lang="cs-CZ" dirty="0" err="1"/>
              <a:t>highly</a:t>
            </a:r>
            <a:r>
              <a:rPr lang="cs-CZ" dirty="0"/>
              <a:t> </a:t>
            </a:r>
            <a:r>
              <a:rPr lang="cs-CZ" dirty="0" err="1"/>
              <a:t>fexible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392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366980-2A8A-4F48-9302-CED58C671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SEM - </a:t>
            </a:r>
            <a:r>
              <a:rPr lang="cs-CZ" dirty="0" err="1"/>
              <a:t>negatives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CAF4A0-1024-4C48-9AF8-5C1FF66ED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Often</a:t>
            </a:r>
            <a:r>
              <a:rPr lang="cs-CZ" dirty="0"/>
              <a:t> </a:t>
            </a:r>
            <a:r>
              <a:rPr lang="cs-CZ" dirty="0" err="1"/>
              <a:t>misused</a:t>
            </a:r>
            <a:r>
              <a:rPr lang="cs-CZ" dirty="0"/>
              <a:t> as </a:t>
            </a:r>
            <a:r>
              <a:rPr lang="cs-CZ" dirty="0" err="1"/>
              <a:t>ground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causal</a:t>
            </a:r>
            <a:r>
              <a:rPr lang="cs-CZ" dirty="0"/>
              <a:t> inference in </a:t>
            </a:r>
            <a:r>
              <a:rPr lang="cs-CZ" dirty="0" err="1"/>
              <a:t>nonexperimental</a:t>
            </a:r>
            <a:r>
              <a:rPr lang="cs-CZ" dirty="0"/>
              <a:t> </a:t>
            </a:r>
            <a:r>
              <a:rPr lang="cs-CZ" dirty="0" err="1"/>
              <a:t>studies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 descr="Obsah obrázku interiér, zeď, osoba, žena&#10;&#10;Popis byl vytvořen automaticky">
            <a:extLst>
              <a:ext uri="{FF2B5EF4-FFF2-40B4-BE49-F238E27FC236}">
                <a16:creationId xmlns:a16="http://schemas.microsoft.com/office/drawing/2014/main" id="{F73967EC-D1F3-4630-B28D-E0F439C74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145" y="3405786"/>
            <a:ext cx="4698211" cy="277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51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4724BD-3CC2-45B6-A7E0-5E56BAC99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Statistical</a:t>
            </a:r>
            <a:r>
              <a:rPr lang="cs-CZ" dirty="0"/>
              <a:t> software </a:t>
            </a:r>
            <a:r>
              <a:rPr lang="cs-CZ" dirty="0" err="1"/>
              <a:t>for</a:t>
            </a:r>
            <a:r>
              <a:rPr lang="cs-CZ" dirty="0"/>
              <a:t> SEM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57D456-28F8-4990-932A-5C2C13955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LISREL </a:t>
            </a:r>
            <a:endParaRPr lang="cs-CZ" dirty="0"/>
          </a:p>
          <a:p>
            <a:pPr lvl="1"/>
            <a:r>
              <a:rPr lang="cs-CZ" dirty="0"/>
              <a:t>By </a:t>
            </a:r>
            <a:r>
              <a:rPr lang="en-US" dirty="0" err="1"/>
              <a:t>Jöreskog</a:t>
            </a:r>
            <a:r>
              <a:rPr lang="en-US" dirty="0"/>
              <a:t> </a:t>
            </a:r>
            <a:r>
              <a:rPr lang="cs-CZ" dirty="0"/>
              <a:t>in </a:t>
            </a:r>
            <a:r>
              <a:rPr lang="en-US" dirty="0"/>
              <a:t>1979 </a:t>
            </a:r>
            <a:endParaRPr lang="cs-CZ" dirty="0"/>
          </a:p>
          <a:p>
            <a:r>
              <a:rPr lang="cs-CZ" dirty="0"/>
              <a:t>EQS</a:t>
            </a:r>
          </a:p>
          <a:p>
            <a:r>
              <a:rPr lang="cs-CZ" dirty="0"/>
              <a:t>AMOS</a:t>
            </a:r>
          </a:p>
          <a:p>
            <a:pPr lvl="1"/>
            <a:r>
              <a:rPr lang="cs-CZ" dirty="0" err="1"/>
              <a:t>Graphical</a:t>
            </a:r>
            <a:r>
              <a:rPr lang="cs-CZ" dirty="0"/>
              <a:t> and </a:t>
            </a:r>
            <a:r>
              <a:rPr lang="cs-CZ" dirty="0" err="1"/>
              <a:t>intuitive</a:t>
            </a:r>
            <a:endParaRPr lang="cs-CZ" dirty="0"/>
          </a:p>
          <a:p>
            <a:pPr lvl="1"/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used</a:t>
            </a:r>
            <a:r>
              <a:rPr lang="cs-CZ" dirty="0"/>
              <a:t> </a:t>
            </a:r>
            <a:r>
              <a:rPr lang="cs-CZ" dirty="0" err="1"/>
              <a:t>within</a:t>
            </a:r>
            <a:r>
              <a:rPr lang="cs-CZ" dirty="0"/>
              <a:t> SPSS</a:t>
            </a:r>
          </a:p>
          <a:p>
            <a:r>
              <a:rPr lang="cs-CZ" dirty="0" err="1"/>
              <a:t>Mplus</a:t>
            </a:r>
            <a:endParaRPr lang="cs-CZ" dirty="0"/>
          </a:p>
          <a:p>
            <a:r>
              <a:rPr lang="cs-CZ" dirty="0"/>
              <a:t>R: sem, </a:t>
            </a:r>
            <a:r>
              <a:rPr lang="cs-CZ" dirty="0" err="1"/>
              <a:t>lavaan</a:t>
            </a:r>
            <a:r>
              <a:rPr lang="cs-CZ" dirty="0"/>
              <a:t>, </a:t>
            </a:r>
            <a:r>
              <a:rPr lang="cs-CZ" dirty="0" err="1"/>
              <a:t>blavaan</a:t>
            </a:r>
            <a:endParaRPr lang="cs-CZ" dirty="0"/>
          </a:p>
        </p:txBody>
      </p:sp>
      <p:pic>
        <p:nvPicPr>
          <p:cNvPr id="5" name="Obrázek 4" descr="Obsah obrázku klipart&#10;&#10;Popis byl vytvořen automaticky">
            <a:extLst>
              <a:ext uri="{FF2B5EF4-FFF2-40B4-BE49-F238E27FC236}">
                <a16:creationId xmlns:a16="http://schemas.microsoft.com/office/drawing/2014/main" id="{3B4D2BF8-6685-435C-8BA5-454E66203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801" y="1825625"/>
            <a:ext cx="3533775" cy="147637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EA7212B-A520-45F8-8679-22804ED22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584" y="1326187"/>
            <a:ext cx="1885950" cy="1885950"/>
          </a:xfrm>
          <a:prstGeom prst="rect">
            <a:avLst/>
          </a:prstGeom>
        </p:spPr>
      </p:pic>
      <p:pic>
        <p:nvPicPr>
          <p:cNvPr id="9" name="Obrázek 8" descr="Obsah obrázku objekt&#10;&#10;Popis byl vytvořen automaticky">
            <a:extLst>
              <a:ext uri="{FF2B5EF4-FFF2-40B4-BE49-F238E27FC236}">
                <a16:creationId xmlns:a16="http://schemas.microsoft.com/office/drawing/2014/main" id="{7232CBFE-2E6E-42E6-847A-33D7726A23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820" y="3791744"/>
            <a:ext cx="2095500" cy="2095500"/>
          </a:xfrm>
          <a:prstGeom prst="rect">
            <a:avLst/>
          </a:prstGeom>
        </p:spPr>
      </p:pic>
      <p:pic>
        <p:nvPicPr>
          <p:cNvPr id="11" name="Obrázek 10" descr="Obsah obrázku klipart&#10;&#10;Popis byl vytvořen automaticky">
            <a:extLst>
              <a:ext uri="{FF2B5EF4-FFF2-40B4-BE49-F238E27FC236}">
                <a16:creationId xmlns:a16="http://schemas.microsoft.com/office/drawing/2014/main" id="{B7A541F3-51FD-405E-9E09-F45A2E74F7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184" y="4183391"/>
            <a:ext cx="360997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575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02A6D3-6834-43DA-B92F-3D481DA16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Learn</a:t>
            </a:r>
            <a:r>
              <a:rPr lang="cs-CZ" dirty="0"/>
              <a:t> SEM and </a:t>
            </a:r>
            <a:r>
              <a:rPr lang="cs-CZ" dirty="0" err="1"/>
              <a:t>lavaan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711BD1-4516-47B9-B951-CE7C69BDF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384" y="1488332"/>
            <a:ext cx="8511702" cy="468863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Kline (20</a:t>
            </a:r>
            <a:r>
              <a:rPr lang="cs-CZ" dirty="0"/>
              <a:t>10</a:t>
            </a:r>
            <a:r>
              <a:rPr lang="en-US" dirty="0"/>
              <a:t>) Principles and Practice of Structural Equation Modeling. (</a:t>
            </a:r>
            <a:r>
              <a:rPr lang="cs-CZ" dirty="0"/>
              <a:t>3</a:t>
            </a:r>
            <a:r>
              <a:rPr lang="en-US" dirty="0" err="1"/>
              <a:t>nd</a:t>
            </a:r>
            <a:r>
              <a:rPr lang="en-US" dirty="0"/>
              <a:t> Edition) Guilford Press.</a:t>
            </a:r>
            <a:endParaRPr lang="cs-CZ" dirty="0"/>
          </a:p>
          <a:p>
            <a:pPr lvl="1"/>
            <a:r>
              <a:rPr lang="cs-CZ" dirty="0"/>
              <a:t>General, not </a:t>
            </a:r>
            <a:r>
              <a:rPr lang="cs-CZ" dirty="0" err="1"/>
              <a:t>bound</a:t>
            </a:r>
            <a:r>
              <a:rPr lang="cs-CZ" dirty="0"/>
              <a:t> to any software</a:t>
            </a:r>
          </a:p>
          <a:p>
            <a:pPr lvl="1"/>
            <a:r>
              <a:rPr lang="cs-CZ" dirty="0"/>
              <a:t>Not </a:t>
            </a:r>
            <a:r>
              <a:rPr lang="cs-CZ" dirty="0" err="1"/>
              <a:t>math</a:t>
            </a:r>
            <a:r>
              <a:rPr lang="cs-CZ" dirty="0"/>
              <a:t> </a:t>
            </a:r>
            <a:r>
              <a:rPr lang="cs-CZ" dirty="0" err="1"/>
              <a:t>heavy</a:t>
            </a:r>
            <a:endParaRPr lang="cs-CZ" dirty="0"/>
          </a:p>
          <a:p>
            <a:r>
              <a:rPr lang="cs-CZ" dirty="0" err="1">
                <a:hlinkClick r:id="rId2"/>
              </a:rPr>
              <a:t>Lavaan</a:t>
            </a:r>
            <a:r>
              <a:rPr lang="cs-CZ" dirty="0">
                <a:hlinkClick r:id="rId2"/>
              </a:rPr>
              <a:t> </a:t>
            </a:r>
            <a:r>
              <a:rPr lang="cs-CZ" dirty="0" err="1">
                <a:hlinkClick r:id="rId2"/>
              </a:rPr>
              <a:t>tutorial</a:t>
            </a:r>
            <a:endParaRPr lang="cs-CZ" dirty="0"/>
          </a:p>
          <a:p>
            <a:r>
              <a:rPr lang="cs-CZ" dirty="0" err="1"/>
              <a:t>DataCamp</a:t>
            </a:r>
            <a:endParaRPr lang="cs-CZ" dirty="0"/>
          </a:p>
          <a:p>
            <a:r>
              <a:rPr lang="cs-CZ" dirty="0">
                <a:hlinkClick r:id="rId3"/>
              </a:rPr>
              <a:t>David </a:t>
            </a:r>
            <a:r>
              <a:rPr lang="cs-CZ" dirty="0" err="1">
                <a:hlinkClick r:id="rId3"/>
              </a:rPr>
              <a:t>Kenny's</a:t>
            </a:r>
            <a:r>
              <a:rPr lang="cs-CZ" dirty="0">
                <a:hlinkClick r:id="rId3"/>
              </a:rPr>
              <a:t> </a:t>
            </a:r>
            <a:r>
              <a:rPr lang="cs-CZ" dirty="0" err="1">
                <a:hlinkClick r:id="rId3"/>
              </a:rPr>
              <a:t>website</a:t>
            </a:r>
            <a:endParaRPr lang="cs-CZ" dirty="0"/>
          </a:p>
          <a:p>
            <a:pPr lvl="1"/>
            <a:r>
              <a:rPr lang="cs-CZ" dirty="0" err="1"/>
              <a:t>Looks</a:t>
            </a:r>
            <a:r>
              <a:rPr lang="cs-CZ" dirty="0"/>
              <a:t> </a:t>
            </a:r>
            <a:r>
              <a:rPr lang="cs-CZ" dirty="0" err="1"/>
              <a:t>old</a:t>
            </a:r>
            <a:r>
              <a:rPr lang="cs-CZ" dirty="0"/>
              <a:t> but </a:t>
            </a:r>
            <a:r>
              <a:rPr lang="cs-CZ" dirty="0" err="1"/>
              <a:t>contains</a:t>
            </a:r>
            <a:r>
              <a:rPr lang="cs-CZ" dirty="0"/>
              <a:t> </a:t>
            </a:r>
            <a:r>
              <a:rPr lang="cs-CZ" dirty="0" err="1"/>
              <a:t>valuable</a:t>
            </a:r>
            <a:r>
              <a:rPr lang="cs-CZ" dirty="0"/>
              <a:t> </a:t>
            </a:r>
            <a:r>
              <a:rPr lang="cs-CZ" dirty="0" err="1"/>
              <a:t>content</a:t>
            </a:r>
            <a:endParaRPr lang="cs-CZ" dirty="0"/>
          </a:p>
          <a:p>
            <a:r>
              <a:rPr lang="cs-CZ" dirty="0" err="1">
                <a:hlinkClick r:id="rId4"/>
              </a:rPr>
              <a:t>Series</a:t>
            </a:r>
            <a:r>
              <a:rPr lang="cs-CZ" dirty="0">
                <a:hlinkClick r:id="rId4"/>
              </a:rPr>
              <a:t> </a:t>
            </a:r>
            <a:r>
              <a:rPr lang="cs-CZ" dirty="0" err="1">
                <a:hlinkClick r:id="rId4"/>
              </a:rPr>
              <a:t>of</a:t>
            </a:r>
            <a:r>
              <a:rPr lang="cs-CZ" dirty="0">
                <a:hlinkClick r:id="rId4"/>
              </a:rPr>
              <a:t> </a:t>
            </a:r>
            <a:r>
              <a:rPr lang="cs-CZ" dirty="0" err="1">
                <a:hlinkClick r:id="rId4"/>
              </a:rPr>
              <a:t>videos</a:t>
            </a:r>
            <a:r>
              <a:rPr lang="cs-CZ" dirty="0">
                <a:hlinkClick r:id="rId4"/>
              </a:rPr>
              <a:t> on SEM </a:t>
            </a:r>
            <a:r>
              <a:rPr lang="cs-CZ" dirty="0" err="1">
                <a:hlinkClick r:id="rId4"/>
              </a:rPr>
              <a:t>theory</a:t>
            </a:r>
            <a:endParaRPr lang="cs-CZ" dirty="0"/>
          </a:p>
          <a:p>
            <a:pPr lvl="1"/>
            <a:r>
              <a:rPr lang="cs-CZ" dirty="0" err="1"/>
              <a:t>High</a:t>
            </a:r>
            <a:r>
              <a:rPr lang="cs-CZ" dirty="0"/>
              <a:t> </a:t>
            </a:r>
            <a:r>
              <a:rPr lang="cs-CZ" dirty="0" err="1"/>
              <a:t>production</a:t>
            </a:r>
            <a:r>
              <a:rPr lang="cs-CZ" dirty="0"/>
              <a:t> </a:t>
            </a:r>
            <a:r>
              <a:rPr lang="cs-CZ" dirty="0" err="1"/>
              <a:t>quality</a:t>
            </a:r>
            <a:endParaRPr lang="cs-CZ" dirty="0"/>
          </a:p>
          <a:p>
            <a:pPr lvl="1"/>
            <a:r>
              <a:rPr lang="cs-CZ" dirty="0" err="1"/>
              <a:t>Well</a:t>
            </a:r>
            <a:r>
              <a:rPr lang="cs-CZ" dirty="0"/>
              <a:t> </a:t>
            </a:r>
            <a:r>
              <a:rPr lang="cs-CZ" dirty="0" err="1"/>
              <a:t>explained</a:t>
            </a:r>
            <a:endParaRPr lang="en-US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CF0385B-13B6-41A8-BBD1-3E6DE9C2E0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604" y="544848"/>
            <a:ext cx="3493851" cy="501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189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9F34C4-3999-45BE-8983-CD236BDA6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Lavaan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A0F560-6ACA-47CA-B415-348721E3A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 </a:t>
            </a:r>
            <a:r>
              <a:rPr lang="cs-CZ" dirty="0" err="1"/>
              <a:t>package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SEM, CFA nad </a:t>
            </a:r>
            <a:r>
              <a:rPr lang="cs-CZ" dirty="0" err="1"/>
              <a:t>latent</a:t>
            </a:r>
            <a:r>
              <a:rPr lang="cs-CZ" dirty="0"/>
              <a:t> </a:t>
            </a:r>
            <a:r>
              <a:rPr lang="cs-CZ" dirty="0" err="1"/>
              <a:t>growth</a:t>
            </a:r>
            <a:r>
              <a:rPr lang="cs-CZ" dirty="0"/>
              <a:t> </a:t>
            </a:r>
            <a:r>
              <a:rPr lang="cs-CZ" dirty="0" err="1"/>
              <a:t>models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3353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C9F9C2-72F4-4F1C-8894-ACD5C553B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lavaan</a:t>
            </a:r>
            <a:r>
              <a:rPr lang="cs-CZ" dirty="0"/>
              <a:t> syntax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0386C2-7BF1-43F2-8E73-91BB96B60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Lat =~ y1 + y2 	# </a:t>
            </a:r>
            <a:r>
              <a:rPr lang="cs-CZ" dirty="0" err="1"/>
              <a:t>latent</a:t>
            </a:r>
            <a:r>
              <a:rPr lang="cs-CZ" dirty="0"/>
              <a:t> </a:t>
            </a:r>
            <a:r>
              <a:rPr lang="cs-CZ" dirty="0" err="1"/>
              <a:t>variable</a:t>
            </a:r>
            <a:r>
              <a:rPr lang="cs-CZ" dirty="0"/>
              <a:t> </a:t>
            </a:r>
          </a:p>
          <a:p>
            <a:r>
              <a:rPr lang="cs-CZ" dirty="0"/>
              <a:t>y1 ~~ y1  		# variance</a:t>
            </a:r>
          </a:p>
          <a:p>
            <a:r>
              <a:rPr lang="cs-CZ" dirty="0"/>
              <a:t>y1 ~~ y2  		# </a:t>
            </a:r>
            <a:r>
              <a:rPr lang="cs-CZ" dirty="0" err="1"/>
              <a:t>covariance</a:t>
            </a:r>
            <a:endParaRPr lang="cs-CZ" dirty="0"/>
          </a:p>
          <a:p>
            <a:r>
              <a:rPr lang="cs-CZ" dirty="0"/>
              <a:t>y1 ~ 1 		# </a:t>
            </a:r>
            <a:r>
              <a:rPr lang="cs-CZ" dirty="0" err="1"/>
              <a:t>intercept</a:t>
            </a:r>
            <a:endParaRPr lang="cs-CZ" dirty="0"/>
          </a:p>
          <a:p>
            <a:r>
              <a:rPr lang="cs-CZ" dirty="0"/>
              <a:t>1*y2 		# </a:t>
            </a:r>
            <a:r>
              <a:rPr lang="cs-CZ" dirty="0" err="1"/>
              <a:t>parameter</a:t>
            </a:r>
            <a:r>
              <a:rPr lang="cs-CZ" dirty="0"/>
              <a:t> </a:t>
            </a:r>
            <a:r>
              <a:rPr lang="cs-CZ" dirty="0" err="1"/>
              <a:t>fixed</a:t>
            </a:r>
            <a:r>
              <a:rPr lang="cs-CZ" dirty="0"/>
              <a:t> to 1</a:t>
            </a:r>
          </a:p>
          <a:p>
            <a:r>
              <a:rPr lang="cs-CZ" dirty="0"/>
              <a:t>NA*x7 		# </a:t>
            </a:r>
            <a:r>
              <a:rPr lang="cs-CZ" dirty="0" err="1"/>
              <a:t>parameter</a:t>
            </a:r>
            <a:r>
              <a:rPr lang="cs-CZ" dirty="0"/>
              <a:t> </a:t>
            </a:r>
            <a:r>
              <a:rPr lang="cs-CZ" dirty="0" err="1"/>
              <a:t>forced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free</a:t>
            </a:r>
          </a:p>
        </p:txBody>
      </p:sp>
    </p:spTree>
    <p:extLst>
      <p:ext uri="{BB962C8B-B14F-4D97-AF65-F5344CB8AC3E}">
        <p14:creationId xmlns:p14="http://schemas.microsoft.com/office/powerpoint/2010/main" val="3429422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8193C1-8E86-4620-A84C-F3ED50FE9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SEM </a:t>
            </a:r>
            <a:r>
              <a:rPr lang="cs-CZ" dirty="0" err="1"/>
              <a:t>fun</a:t>
            </a:r>
            <a:r>
              <a:rPr lang="cs-CZ" dirty="0"/>
              <a:t>!</a:t>
            </a:r>
          </a:p>
        </p:txBody>
      </p:sp>
      <p:pic>
        <p:nvPicPr>
          <p:cNvPr id="5" name="Zástupný obsah 4" descr="Obsah obrázku objekt&#10;&#10;Popis byl vytvořen automaticky">
            <a:extLst>
              <a:ext uri="{FF2B5EF4-FFF2-40B4-BE49-F238E27FC236}">
                <a16:creationId xmlns:a16="http://schemas.microsoft.com/office/drawing/2014/main" id="{2341CC1C-C30E-4D5F-A3E2-0BA5709CA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208" y="478975"/>
            <a:ext cx="5613254" cy="3180844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59F0582-D8DB-438F-88D5-87A96D2B140F}"/>
              </a:ext>
            </a:extLst>
          </p:cNvPr>
          <p:cNvSpPr txBox="1"/>
          <p:nvPr/>
        </p:nvSpPr>
        <p:spPr>
          <a:xfrm>
            <a:off x="6306107" y="3745089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12. </a:t>
            </a:r>
            <a:r>
              <a:rPr lang="cs-CZ" dirty="0" err="1"/>
              <a:t>edition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SEM musical </a:t>
            </a:r>
            <a:r>
              <a:rPr lang="cs-CZ" dirty="0" err="1"/>
              <a:t>at</a:t>
            </a:r>
            <a:r>
              <a:rPr lang="cs-CZ" dirty="0"/>
              <a:t> Texas tech university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804A6B8-27A3-492B-A68D-154C2349BF32}"/>
              </a:ext>
            </a:extLst>
          </p:cNvPr>
          <p:cNvSpPr txBox="1"/>
          <p:nvPr/>
        </p:nvSpPr>
        <p:spPr>
          <a:xfrm>
            <a:off x="490538" y="1436765"/>
            <a:ext cx="53953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Ballad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 </a:t>
            </a:r>
            <a:r>
              <a:rPr lang="cs-CZ" dirty="0" err="1"/>
              <a:t>causal</a:t>
            </a:r>
            <a:r>
              <a:rPr lang="cs-CZ" dirty="0"/>
              <a:t> </a:t>
            </a:r>
            <a:r>
              <a:rPr lang="cs-CZ" dirty="0" err="1"/>
              <a:t>modeler</a:t>
            </a: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Located</a:t>
            </a:r>
            <a:r>
              <a:rPr lang="cs-CZ" dirty="0"/>
              <a:t> on Stanford </a:t>
            </a:r>
            <a:r>
              <a:rPr lang="cs-CZ" dirty="0" err="1"/>
              <a:t>course</a:t>
            </a:r>
            <a:r>
              <a:rPr lang="cs-CZ" dirty="0"/>
              <a:t> </a:t>
            </a:r>
            <a:r>
              <a:rPr lang="cs-CZ" dirty="0" err="1"/>
              <a:t>page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1999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>
                <a:hlinkClick r:id="rId3"/>
              </a:rPr>
              <a:t>Course</a:t>
            </a:r>
            <a:r>
              <a:rPr lang="cs-CZ" dirty="0">
                <a:hlinkClick r:id="rId3"/>
              </a:rPr>
              <a:t> </a:t>
            </a:r>
            <a:r>
              <a:rPr lang="cs-CZ" dirty="0" err="1">
                <a:hlinkClick r:id="rId3"/>
              </a:rPr>
              <a:t>page</a:t>
            </a: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>
                <a:hlinkClick r:id="rId4"/>
              </a:rPr>
              <a:t>Lyrics</a:t>
            </a: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>
                <a:hlinkClick r:id="rId5"/>
              </a:rPr>
              <a:t>The</a:t>
            </a:r>
            <a:r>
              <a:rPr lang="cs-CZ" dirty="0">
                <a:hlinkClick r:id="rId5"/>
              </a:rPr>
              <a:t> song</a:t>
            </a: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hlinkClick r:id="rId6"/>
              </a:rPr>
              <a:t>EFPSA blog post </a:t>
            </a:r>
            <a:r>
              <a:rPr lang="cs-CZ" dirty="0" err="1"/>
              <a:t>pointing</a:t>
            </a:r>
            <a:r>
              <a:rPr lang="cs-CZ" dirty="0"/>
              <a:t> </a:t>
            </a:r>
            <a:r>
              <a:rPr lang="cs-CZ" dirty="0" err="1"/>
              <a:t>out</a:t>
            </a:r>
            <a:r>
              <a:rPr lang="cs-CZ" dirty="0"/>
              <a:t> </a:t>
            </a:r>
            <a:r>
              <a:rPr lang="cs-CZ" dirty="0" err="1"/>
              <a:t>paralels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history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popular</a:t>
            </a:r>
            <a:r>
              <a:rPr lang="cs-CZ" dirty="0"/>
              <a:t> music and SEM </a:t>
            </a:r>
          </a:p>
        </p:txBody>
      </p:sp>
    </p:spTree>
    <p:extLst>
      <p:ext uri="{BB962C8B-B14F-4D97-AF65-F5344CB8AC3E}">
        <p14:creationId xmlns:p14="http://schemas.microsoft.com/office/powerpoint/2010/main" val="2852613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FAB8D1-6B25-41E9-8427-786410617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SEM </a:t>
            </a:r>
            <a:r>
              <a:rPr lang="cs-CZ" dirty="0" err="1"/>
              <a:t>good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A54162-3F39-4006-8B56-72202AE5C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Modeling </a:t>
            </a:r>
            <a:r>
              <a:rPr lang="cs-CZ" dirty="0" err="1"/>
              <a:t>systems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relationships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latent</a:t>
            </a:r>
            <a:r>
              <a:rPr lang="cs-CZ" dirty="0"/>
              <a:t> </a:t>
            </a:r>
            <a:r>
              <a:rPr lang="cs-CZ" dirty="0" err="1"/>
              <a:t>variables</a:t>
            </a:r>
            <a:r>
              <a:rPr lang="cs-CZ" dirty="0"/>
              <a:t> </a:t>
            </a:r>
            <a:r>
              <a:rPr lang="cs-CZ" dirty="0" err="1"/>
              <a:t>measured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error</a:t>
            </a:r>
            <a:endParaRPr lang="cs-CZ" dirty="0"/>
          </a:p>
          <a:p>
            <a:r>
              <a:rPr lang="cs-CZ" dirty="0" err="1"/>
              <a:t>Inspection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indirect</a:t>
            </a:r>
            <a:r>
              <a:rPr lang="cs-CZ" dirty="0"/>
              <a:t> </a:t>
            </a:r>
            <a:r>
              <a:rPr lang="cs-CZ" dirty="0" err="1"/>
              <a:t>effects</a:t>
            </a:r>
            <a:endParaRPr lang="cs-CZ" dirty="0"/>
          </a:p>
          <a:p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confirmation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hypothesis</a:t>
            </a:r>
            <a:endParaRPr lang="cs-CZ" dirty="0"/>
          </a:p>
          <a:p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comparison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competing</a:t>
            </a:r>
            <a:r>
              <a:rPr lang="cs-CZ" dirty="0"/>
              <a:t> </a:t>
            </a:r>
            <a:r>
              <a:rPr lang="cs-CZ" dirty="0" err="1"/>
              <a:t>models</a:t>
            </a:r>
            <a:endParaRPr lang="cs-CZ" dirty="0"/>
          </a:p>
          <a:p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used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data </a:t>
            </a:r>
            <a:r>
              <a:rPr lang="cs-CZ" dirty="0" err="1"/>
              <a:t>exploration</a:t>
            </a:r>
            <a:endParaRPr lang="cs-CZ" dirty="0"/>
          </a:p>
          <a:p>
            <a:pPr lvl="1"/>
            <a:r>
              <a:rPr lang="cs-CZ" dirty="0" err="1"/>
              <a:t>Adjusting</a:t>
            </a:r>
            <a:r>
              <a:rPr lang="cs-CZ" dirty="0"/>
              <a:t> </a:t>
            </a:r>
            <a:r>
              <a:rPr lang="cs-CZ" dirty="0" err="1"/>
              <a:t>theory</a:t>
            </a:r>
            <a:r>
              <a:rPr lang="cs-CZ" dirty="0"/>
              <a:t> </a:t>
            </a:r>
            <a:r>
              <a:rPr lang="cs-CZ" dirty="0" err="1"/>
              <a:t>based</a:t>
            </a:r>
            <a:r>
              <a:rPr lang="cs-CZ" dirty="0"/>
              <a:t> on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without</a:t>
            </a:r>
            <a:r>
              <a:rPr lang="cs-CZ" dirty="0"/>
              <a:t> </a:t>
            </a:r>
            <a:r>
              <a:rPr lang="cs-CZ" dirty="0" err="1"/>
              <a:t>replication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considered</a:t>
            </a:r>
            <a:r>
              <a:rPr lang="cs-CZ" dirty="0"/>
              <a:t> </a:t>
            </a:r>
            <a:r>
              <a:rPr lang="cs-CZ" dirty="0" err="1"/>
              <a:t>bad</a:t>
            </a:r>
            <a:r>
              <a:rPr lang="cs-CZ" dirty="0"/>
              <a:t> </a:t>
            </a:r>
            <a:r>
              <a:rPr lang="cs-CZ" dirty="0" err="1"/>
              <a:t>practice</a:t>
            </a:r>
            <a:endParaRPr lang="cs-CZ" dirty="0"/>
          </a:p>
          <a:p>
            <a:pPr lvl="1"/>
            <a:endParaRPr lang="cs-CZ" dirty="0"/>
          </a:p>
          <a:p>
            <a:r>
              <a:rPr lang="cs-CZ" dirty="0"/>
              <a:t>T-test, </a:t>
            </a:r>
            <a:r>
              <a:rPr lang="cs-CZ" dirty="0" err="1"/>
              <a:t>correlation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, </a:t>
            </a:r>
            <a:r>
              <a:rPr lang="cs-CZ" dirty="0" err="1"/>
              <a:t>multiple</a:t>
            </a:r>
            <a:r>
              <a:rPr lang="cs-CZ" dirty="0"/>
              <a:t> </a:t>
            </a:r>
            <a:r>
              <a:rPr lang="cs-CZ" dirty="0" err="1"/>
              <a:t>regression</a:t>
            </a:r>
            <a:r>
              <a:rPr lang="cs-CZ" dirty="0"/>
              <a:t>, EFA, ANOVA and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known</a:t>
            </a:r>
            <a:r>
              <a:rPr lang="cs-CZ" dirty="0"/>
              <a:t> </a:t>
            </a:r>
            <a:r>
              <a:rPr lang="cs-CZ" dirty="0" err="1"/>
              <a:t>methods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emulated</a:t>
            </a:r>
            <a:r>
              <a:rPr lang="cs-CZ" dirty="0"/>
              <a:t> </a:t>
            </a:r>
            <a:r>
              <a:rPr lang="cs-CZ" dirty="0" err="1"/>
              <a:t>within</a:t>
            </a:r>
            <a:r>
              <a:rPr lang="cs-CZ" dirty="0"/>
              <a:t> SEM framework</a:t>
            </a:r>
          </a:p>
        </p:txBody>
      </p:sp>
    </p:spTree>
    <p:extLst>
      <p:ext uri="{BB962C8B-B14F-4D97-AF65-F5344CB8AC3E}">
        <p14:creationId xmlns:p14="http://schemas.microsoft.com/office/powerpoint/2010/main" val="662213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C9D7DB-32BF-4C7A-B0E9-DBFA3210E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Graphical</a:t>
            </a:r>
            <a:r>
              <a:rPr lang="cs-CZ" dirty="0"/>
              <a:t> </a:t>
            </a:r>
            <a:r>
              <a:rPr lang="cs-CZ" dirty="0" err="1"/>
              <a:t>representations</a:t>
            </a:r>
            <a:endParaRPr lang="cs-CZ" dirty="0"/>
          </a:p>
        </p:txBody>
      </p:sp>
      <p:pic>
        <p:nvPicPr>
          <p:cNvPr id="42" name="Zástupný obsah 41" descr="Obsah obrázku text&#10;&#10;Popis byl vytvořen automaticky">
            <a:extLst>
              <a:ext uri="{FF2B5EF4-FFF2-40B4-BE49-F238E27FC236}">
                <a16:creationId xmlns:a16="http://schemas.microsoft.com/office/drawing/2014/main" id="{AC60C0D5-8EEB-4394-8616-AEFABEC953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2012"/>
            <a:ext cx="6375869" cy="4696511"/>
          </a:xfrm>
        </p:spPr>
      </p:pic>
    </p:spTree>
    <p:extLst>
      <p:ext uri="{BB962C8B-B14F-4D97-AF65-F5344CB8AC3E}">
        <p14:creationId xmlns:p14="http://schemas.microsoft.com/office/powerpoint/2010/main" val="119503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8195E6-EE9E-4E4B-91D9-D50BE5E42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SEM terminology 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9EB4AC-4153-4272-95A2-4C43A1169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653" y="1690688"/>
            <a:ext cx="10515600" cy="4802187"/>
          </a:xfrm>
        </p:spPr>
        <p:txBody>
          <a:bodyPr>
            <a:normAutofit lnSpcReduction="10000"/>
          </a:bodyPr>
          <a:lstStyle/>
          <a:p>
            <a:r>
              <a:rPr lang="cs-CZ" dirty="0" err="1"/>
              <a:t>Observed</a:t>
            </a:r>
            <a:r>
              <a:rPr lang="cs-CZ" dirty="0"/>
              <a:t> </a:t>
            </a:r>
            <a:r>
              <a:rPr lang="cs-CZ" dirty="0" err="1"/>
              <a:t>variable</a:t>
            </a:r>
            <a:endParaRPr lang="cs-CZ" dirty="0"/>
          </a:p>
          <a:p>
            <a:pPr lvl="1"/>
            <a:r>
              <a:rPr lang="cs-CZ" dirty="0" err="1"/>
              <a:t>directly</a:t>
            </a:r>
            <a:r>
              <a:rPr lang="cs-CZ" dirty="0"/>
              <a:t> </a:t>
            </a:r>
            <a:r>
              <a:rPr lang="cs-CZ" dirty="0" err="1"/>
              <a:t>measured</a:t>
            </a:r>
            <a:endParaRPr lang="cs-CZ" dirty="0"/>
          </a:p>
          <a:p>
            <a:pPr lvl="1"/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called</a:t>
            </a:r>
            <a:r>
              <a:rPr lang="cs-CZ" dirty="0"/>
              <a:t> manifest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indicator</a:t>
            </a:r>
            <a:r>
              <a:rPr lang="cs-CZ" dirty="0"/>
              <a:t> </a:t>
            </a:r>
            <a:r>
              <a:rPr lang="cs-CZ" dirty="0" err="1"/>
              <a:t>variable</a:t>
            </a:r>
            <a:endParaRPr lang="cs-CZ" dirty="0"/>
          </a:p>
          <a:p>
            <a:pPr lvl="1"/>
            <a:r>
              <a:rPr lang="en-US" dirty="0"/>
              <a:t>In SEM signified usually by </a:t>
            </a:r>
            <a:r>
              <a:rPr lang="cs-CZ" dirty="0"/>
              <a:t>a </a:t>
            </a:r>
            <a:r>
              <a:rPr lang="cs-CZ" dirty="0" err="1"/>
              <a:t>rectangle</a:t>
            </a:r>
            <a:endParaRPr lang="cs-CZ" dirty="0"/>
          </a:p>
          <a:p>
            <a:r>
              <a:rPr lang="cs-CZ" dirty="0" err="1"/>
              <a:t>Latent</a:t>
            </a:r>
            <a:r>
              <a:rPr lang="cs-CZ" dirty="0"/>
              <a:t> </a:t>
            </a:r>
            <a:r>
              <a:rPr lang="cs-CZ" dirty="0" err="1"/>
              <a:t>variable</a:t>
            </a:r>
            <a:endParaRPr lang="cs-CZ" dirty="0"/>
          </a:p>
          <a:p>
            <a:pPr lvl="1"/>
            <a:r>
              <a:rPr lang="en-US" dirty="0"/>
              <a:t>Most social science concepts</a:t>
            </a:r>
          </a:p>
          <a:p>
            <a:pPr lvl="1"/>
            <a:r>
              <a:rPr lang="en-US" dirty="0"/>
              <a:t>They cause some part of variance of their indicator variables</a:t>
            </a:r>
          </a:p>
          <a:p>
            <a:pPr lvl="1"/>
            <a:r>
              <a:rPr lang="en-US" dirty="0"/>
              <a:t>Evaluated by factor analysis</a:t>
            </a:r>
          </a:p>
          <a:p>
            <a:pPr lvl="1"/>
            <a:r>
              <a:rPr lang="en-US" dirty="0"/>
              <a:t>In SEM signified usually by an </a:t>
            </a:r>
            <a:r>
              <a:rPr lang="en-US" dirty="0" err="1"/>
              <a:t>elipsoid</a:t>
            </a:r>
            <a:r>
              <a:rPr lang="en-US" dirty="0"/>
              <a:t> or a circle </a:t>
            </a:r>
            <a:endParaRPr lang="cs-CZ" dirty="0"/>
          </a:p>
          <a:p>
            <a:r>
              <a:rPr lang="cs-CZ" dirty="0" err="1"/>
              <a:t>Measurement</a:t>
            </a:r>
            <a:r>
              <a:rPr lang="cs-CZ" dirty="0"/>
              <a:t> model</a:t>
            </a:r>
          </a:p>
          <a:p>
            <a:pPr lvl="1"/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indicators</a:t>
            </a:r>
            <a:r>
              <a:rPr lang="cs-CZ" dirty="0"/>
              <a:t> </a:t>
            </a:r>
            <a:r>
              <a:rPr lang="cs-CZ" dirty="0" err="1"/>
              <a:t>relate</a:t>
            </a:r>
            <a:r>
              <a:rPr lang="cs-CZ" dirty="0"/>
              <a:t> to </a:t>
            </a:r>
            <a:r>
              <a:rPr lang="cs-CZ" dirty="0" err="1"/>
              <a:t>latent</a:t>
            </a:r>
            <a:r>
              <a:rPr lang="cs-CZ" dirty="0"/>
              <a:t> (</a:t>
            </a:r>
            <a:r>
              <a:rPr lang="cs-CZ" dirty="0" err="1"/>
              <a:t>endogenous</a:t>
            </a:r>
            <a:r>
              <a:rPr lang="cs-CZ" dirty="0"/>
              <a:t>) </a:t>
            </a:r>
            <a:r>
              <a:rPr lang="cs-CZ" dirty="0" err="1"/>
              <a:t>variables</a:t>
            </a:r>
            <a:endParaRPr lang="cs-CZ" dirty="0"/>
          </a:p>
          <a:p>
            <a:pPr lvl="1"/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factor</a:t>
            </a:r>
            <a:r>
              <a:rPr lang="cs-CZ" dirty="0"/>
              <a:t> </a:t>
            </a:r>
            <a:r>
              <a:rPr lang="cs-CZ" dirty="0" err="1"/>
              <a:t>analytic</a:t>
            </a:r>
            <a:r>
              <a:rPr lang="cs-CZ" dirty="0"/>
              <a:t> part </a:t>
            </a:r>
            <a:r>
              <a:rPr lang="cs-CZ" dirty="0" err="1"/>
              <a:t>of</a:t>
            </a:r>
            <a:r>
              <a:rPr lang="cs-CZ" dirty="0"/>
              <a:t> SEM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99C0781-07AE-4C4A-AFE5-C9266D9C8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81422"/>
            <a:ext cx="5715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29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5CDA80-2C76-495E-86C7-78ED86039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SEM terminology 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B24C03-5F81-4B11-A926-8528A3E82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Structural</a:t>
            </a:r>
            <a:r>
              <a:rPr lang="cs-CZ" dirty="0"/>
              <a:t> model</a:t>
            </a:r>
          </a:p>
          <a:p>
            <a:pPr lvl="1"/>
            <a:r>
              <a:rPr lang="cs-CZ" dirty="0" err="1"/>
              <a:t>Relationships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latent</a:t>
            </a:r>
            <a:r>
              <a:rPr lang="cs-CZ" dirty="0"/>
              <a:t> </a:t>
            </a:r>
            <a:r>
              <a:rPr lang="cs-CZ" dirty="0" err="1"/>
              <a:t>variables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9DBD210-B1B9-4328-B77F-CFA15996DD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15" b="36755"/>
          <a:stretch/>
        </p:blipFill>
        <p:spPr>
          <a:xfrm>
            <a:off x="1106905" y="2877258"/>
            <a:ext cx="7058526" cy="378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235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730FBA-AC42-4F16-9B7E-6FDEF07A6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Stages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SEM </a:t>
            </a:r>
            <a:r>
              <a:rPr lang="cs-CZ" dirty="0" err="1"/>
              <a:t>analysis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52B012-8FE7-402B-A514-CD43EAFDF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51377" cy="4351338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cs-CZ" dirty="0" err="1"/>
              <a:t>Creation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hypothesis</a:t>
            </a:r>
            <a:endParaRPr lang="cs-CZ" dirty="0"/>
          </a:p>
          <a:p>
            <a:pPr marL="514350" indent="-514350">
              <a:buFont typeface="+mj-lt"/>
              <a:buAutoNum type="arabicParenR"/>
            </a:pPr>
            <a:r>
              <a:rPr lang="cs-CZ" dirty="0"/>
              <a:t>Model </a:t>
            </a:r>
            <a:r>
              <a:rPr lang="cs-CZ" dirty="0" err="1"/>
              <a:t>specification</a:t>
            </a:r>
            <a:endParaRPr lang="cs-CZ" dirty="0"/>
          </a:p>
          <a:p>
            <a:pPr marL="514350" indent="-514350">
              <a:buFont typeface="+mj-lt"/>
              <a:buAutoNum type="arabicParenR"/>
            </a:pPr>
            <a:r>
              <a:rPr lang="cs-CZ" dirty="0"/>
              <a:t>Model </a:t>
            </a:r>
            <a:r>
              <a:rPr lang="cs-CZ" dirty="0" err="1"/>
              <a:t>identification</a:t>
            </a:r>
            <a:endParaRPr lang="cs-CZ" dirty="0"/>
          </a:p>
          <a:p>
            <a:pPr marL="514350" indent="-514350">
              <a:buFont typeface="+mj-lt"/>
              <a:buAutoNum type="arabicParenR"/>
            </a:pPr>
            <a:r>
              <a:rPr lang="cs-CZ" dirty="0"/>
              <a:t>Model </a:t>
            </a:r>
            <a:r>
              <a:rPr lang="cs-CZ" dirty="0" err="1"/>
              <a:t>estimation</a:t>
            </a:r>
            <a:endParaRPr lang="cs-CZ" dirty="0"/>
          </a:p>
          <a:p>
            <a:pPr marL="514350" indent="-514350">
              <a:buFont typeface="+mj-lt"/>
              <a:buAutoNum type="arabicParenR"/>
            </a:pPr>
            <a:r>
              <a:rPr lang="cs-CZ" dirty="0"/>
              <a:t>Model </a:t>
            </a:r>
            <a:r>
              <a:rPr lang="cs-CZ" dirty="0" err="1"/>
              <a:t>evaluation</a:t>
            </a:r>
            <a:endParaRPr lang="cs-CZ" dirty="0"/>
          </a:p>
          <a:p>
            <a:pPr marL="514350" indent="-514350">
              <a:buFont typeface="+mj-lt"/>
              <a:buAutoNum type="arabicParenR"/>
            </a:pPr>
            <a:r>
              <a:rPr lang="cs-CZ" dirty="0" err="1"/>
              <a:t>Possibly</a:t>
            </a:r>
            <a:r>
              <a:rPr lang="cs-CZ" dirty="0"/>
              <a:t> model </a:t>
            </a:r>
            <a:r>
              <a:rPr lang="cs-CZ" dirty="0" err="1"/>
              <a:t>respecification</a:t>
            </a:r>
            <a:endParaRPr lang="cs-CZ" dirty="0"/>
          </a:p>
          <a:p>
            <a:pPr marL="514350" indent="-514350">
              <a:buFont typeface="+mj-lt"/>
              <a:buAutoNum type="arabicParenR"/>
            </a:pPr>
            <a:r>
              <a:rPr lang="cs-CZ" dirty="0"/>
              <a:t>Profit</a:t>
            </a:r>
          </a:p>
        </p:txBody>
      </p:sp>
      <p:pic>
        <p:nvPicPr>
          <p:cNvPr id="5" name="Obrázek 4" descr="Obsah obrázku text, muž, podepsat, kniha&#10;&#10;Popis byl vytvořen automaticky">
            <a:extLst>
              <a:ext uri="{FF2B5EF4-FFF2-40B4-BE49-F238E27FC236}">
                <a16:creationId xmlns:a16="http://schemas.microsoft.com/office/drawing/2014/main" id="{54BADE5A-54D3-4C65-98F2-ECFD6258E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398" y="799746"/>
            <a:ext cx="3693594" cy="453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27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17C132-7EE3-46E8-ADAC-3F09D2047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Model </a:t>
            </a:r>
            <a:r>
              <a:rPr lang="cs-CZ" dirty="0" err="1"/>
              <a:t>specification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64806D-EA4E-4DF1-99F2-38632D408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Crucial</a:t>
            </a:r>
            <a:r>
              <a:rPr lang="cs-CZ" dirty="0"/>
              <a:t> part </a:t>
            </a:r>
            <a:r>
              <a:rPr lang="cs-CZ" dirty="0" err="1"/>
              <a:t>of</a:t>
            </a:r>
            <a:r>
              <a:rPr lang="cs-CZ" dirty="0"/>
              <a:t> modeling</a:t>
            </a:r>
          </a:p>
          <a:p>
            <a:r>
              <a:rPr lang="cs-CZ" dirty="0" err="1"/>
              <a:t>Deciding</a:t>
            </a:r>
            <a:r>
              <a:rPr lang="cs-CZ" dirty="0"/>
              <a:t>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variables</a:t>
            </a:r>
            <a:r>
              <a:rPr lang="cs-CZ" dirty="0"/>
              <a:t> to </a:t>
            </a:r>
            <a:r>
              <a:rPr lang="cs-CZ" dirty="0" err="1"/>
              <a:t>include</a:t>
            </a:r>
            <a:r>
              <a:rPr lang="cs-CZ" dirty="0"/>
              <a:t> </a:t>
            </a:r>
          </a:p>
          <a:p>
            <a:r>
              <a:rPr lang="cs-CZ" dirty="0" err="1"/>
              <a:t>Defining</a:t>
            </a:r>
            <a:r>
              <a:rPr lang="cs-CZ" dirty="0"/>
              <a:t> </a:t>
            </a:r>
            <a:r>
              <a:rPr lang="cs-CZ" dirty="0" err="1"/>
              <a:t>relationships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variables</a:t>
            </a:r>
            <a:r>
              <a:rPr lang="cs-CZ" dirty="0"/>
              <a:t> </a:t>
            </a:r>
            <a:r>
              <a:rPr lang="cs-CZ" dirty="0" err="1"/>
              <a:t>according</a:t>
            </a:r>
            <a:r>
              <a:rPr lang="cs-CZ" dirty="0"/>
              <a:t> to </a:t>
            </a:r>
            <a:r>
              <a:rPr lang="cs-CZ" dirty="0" err="1"/>
              <a:t>hypotheses</a:t>
            </a:r>
            <a:endParaRPr lang="cs-CZ" dirty="0"/>
          </a:p>
          <a:p>
            <a:pPr lvl="1"/>
            <a:r>
              <a:rPr lang="cs-CZ" dirty="0" err="1"/>
              <a:t>Measurement</a:t>
            </a:r>
            <a:r>
              <a:rPr lang="cs-CZ" dirty="0"/>
              <a:t> </a:t>
            </a:r>
            <a:r>
              <a:rPr lang="cs-CZ" dirty="0" err="1"/>
              <a:t>models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latent</a:t>
            </a:r>
            <a:r>
              <a:rPr lang="cs-CZ" dirty="0"/>
              <a:t> </a:t>
            </a:r>
            <a:r>
              <a:rPr lang="cs-CZ" dirty="0" err="1"/>
              <a:t>variables</a:t>
            </a:r>
            <a:endParaRPr lang="cs-CZ" dirty="0"/>
          </a:p>
          <a:p>
            <a:pPr lvl="1"/>
            <a:r>
              <a:rPr lang="cs-CZ" dirty="0" err="1"/>
              <a:t>Relationships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latent</a:t>
            </a:r>
            <a:r>
              <a:rPr lang="cs-CZ" dirty="0"/>
              <a:t> </a:t>
            </a:r>
            <a:r>
              <a:rPr lang="cs-CZ" dirty="0" err="1"/>
              <a:t>variables</a:t>
            </a:r>
            <a:endParaRPr lang="cs-CZ" dirty="0"/>
          </a:p>
          <a:p>
            <a:pPr lvl="1"/>
            <a:r>
              <a:rPr lang="cs-CZ" dirty="0" err="1"/>
              <a:t>Regressions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observed</a:t>
            </a:r>
            <a:r>
              <a:rPr lang="cs-CZ" dirty="0"/>
              <a:t> </a:t>
            </a:r>
            <a:r>
              <a:rPr lang="cs-CZ" dirty="0" err="1"/>
              <a:t>variables</a:t>
            </a:r>
            <a:endParaRPr lang="cs-CZ" dirty="0"/>
          </a:p>
          <a:p>
            <a:r>
              <a:rPr lang="cs-CZ" dirty="0" err="1"/>
              <a:t>Specification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parameters</a:t>
            </a:r>
            <a:endParaRPr lang="cs-CZ" dirty="0"/>
          </a:p>
          <a:p>
            <a:pPr lvl="1"/>
            <a:r>
              <a:rPr lang="cs-CZ" dirty="0"/>
              <a:t>Let free to vary, </a:t>
            </a:r>
            <a:r>
              <a:rPr lang="cs-CZ" dirty="0" err="1"/>
              <a:t>constrain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fix</a:t>
            </a:r>
          </a:p>
          <a:p>
            <a:r>
              <a:rPr lang="cs-CZ" dirty="0" err="1"/>
              <a:t>Goal</a:t>
            </a:r>
            <a:r>
              <a:rPr lang="cs-CZ" dirty="0"/>
              <a:t>: </a:t>
            </a:r>
            <a:r>
              <a:rPr lang="cs-CZ" dirty="0" err="1"/>
              <a:t>achieve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least </a:t>
            </a:r>
            <a:r>
              <a:rPr lang="cs-CZ" dirty="0" err="1"/>
              <a:t>misspecified</a:t>
            </a:r>
            <a:r>
              <a:rPr lang="cs-CZ" dirty="0"/>
              <a:t> model </a:t>
            </a:r>
          </a:p>
        </p:txBody>
      </p:sp>
    </p:spTree>
    <p:extLst>
      <p:ext uri="{BB962C8B-B14F-4D97-AF65-F5344CB8AC3E}">
        <p14:creationId xmlns:p14="http://schemas.microsoft.com/office/powerpoint/2010/main" val="3298386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7EA55A-37A7-4027-B38C-CA0CB206A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5D6BE4AF-92EE-4B94-B229-5CC3E2D584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97" y="365125"/>
            <a:ext cx="9567832" cy="6245669"/>
          </a:xfrm>
        </p:spPr>
      </p:pic>
    </p:spTree>
    <p:extLst>
      <p:ext uri="{BB962C8B-B14F-4D97-AF65-F5344CB8AC3E}">
        <p14:creationId xmlns:p14="http://schemas.microsoft.com/office/powerpoint/2010/main" val="395062941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</TotalTime>
  <Words>900</Words>
  <Application>Microsoft Office PowerPoint</Application>
  <PresentationFormat>Širokoúhlá obrazovka</PresentationFormat>
  <Paragraphs>178</Paragraphs>
  <Slides>29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Motiv Office</vt:lpstr>
      <vt:lpstr>Structural equation modeling</vt:lpstr>
      <vt:lpstr>What is SEM?</vt:lpstr>
      <vt:lpstr>What is SEM good for?</vt:lpstr>
      <vt:lpstr>Graphical representations</vt:lpstr>
      <vt:lpstr>SEM terminology 1</vt:lpstr>
      <vt:lpstr>SEM terminology 2</vt:lpstr>
      <vt:lpstr>Stages of SEM analysis</vt:lpstr>
      <vt:lpstr>Model specification</vt:lpstr>
      <vt:lpstr>Prezentace aplikace PowerPoint</vt:lpstr>
      <vt:lpstr>Model identification</vt:lpstr>
      <vt:lpstr>Scaling</vt:lpstr>
      <vt:lpstr>Assumptions of SEM</vt:lpstr>
      <vt:lpstr>Sample size</vt:lpstr>
      <vt:lpstr>Model estimation</vt:lpstr>
      <vt:lpstr>Global fit measures 1</vt:lpstr>
      <vt:lpstr>Global fit measures 2 – relative indexes </vt:lpstr>
      <vt:lpstr>Global fit measures 3 – Absolute indexes</vt:lpstr>
      <vt:lpstr>Global fit testing 4 – model comparison</vt:lpstr>
      <vt:lpstr>Local fit testing</vt:lpstr>
      <vt:lpstr>Heywood cases</vt:lpstr>
      <vt:lpstr>Heywood cases - example</vt:lpstr>
      <vt:lpstr>Modification indices</vt:lpstr>
      <vt:lpstr>SEM – positives</vt:lpstr>
      <vt:lpstr>SEM - negatives</vt:lpstr>
      <vt:lpstr>Statistical software for SEM</vt:lpstr>
      <vt:lpstr>Learn SEM and lavaan</vt:lpstr>
      <vt:lpstr>Lavaan</vt:lpstr>
      <vt:lpstr>lavaan syntax</vt:lpstr>
      <vt:lpstr>SEM fun!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Structural equation modeling</dc:title>
  <dc:creator>Jiri Stipl</dc:creator>
  <cp:lastModifiedBy>Jiri Stipl</cp:lastModifiedBy>
  <cp:revision>46</cp:revision>
  <dcterms:created xsi:type="dcterms:W3CDTF">2019-05-15T15:29:04Z</dcterms:created>
  <dcterms:modified xsi:type="dcterms:W3CDTF">2019-05-16T12:15:40Z</dcterms:modified>
</cp:coreProperties>
</file>