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4" r:id="rId2"/>
    <p:sldId id="325" r:id="rId3"/>
    <p:sldId id="326" r:id="rId4"/>
    <p:sldId id="327" r:id="rId5"/>
    <p:sldId id="256" r:id="rId6"/>
    <p:sldId id="273" r:id="rId7"/>
    <p:sldId id="275" r:id="rId8"/>
    <p:sldId id="309" r:id="rId9"/>
    <p:sldId id="310" r:id="rId10"/>
    <p:sldId id="311" r:id="rId11"/>
    <p:sldId id="323" r:id="rId12"/>
    <p:sldId id="312" r:id="rId13"/>
    <p:sldId id="313" r:id="rId14"/>
    <p:sldId id="314" r:id="rId15"/>
    <p:sldId id="316" r:id="rId16"/>
    <p:sldId id="317" r:id="rId17"/>
    <p:sldId id="318" r:id="rId18"/>
    <p:sldId id="319" r:id="rId19"/>
    <p:sldId id="286" r:id="rId20"/>
    <p:sldId id="288" r:id="rId21"/>
    <p:sldId id="290" r:id="rId22"/>
    <p:sldId id="291" r:id="rId23"/>
    <p:sldId id="287" r:id="rId24"/>
    <p:sldId id="268" r:id="rId25"/>
    <p:sldId id="292" r:id="rId26"/>
    <p:sldId id="293" r:id="rId27"/>
    <p:sldId id="294" r:id="rId28"/>
    <p:sldId id="320" r:id="rId29"/>
    <p:sldId id="303" r:id="rId30"/>
    <p:sldId id="322" r:id="rId31"/>
    <p:sldId id="297" r:id="rId32"/>
    <p:sldId id="306" r:id="rId33"/>
    <p:sldId id="307" r:id="rId34"/>
    <p:sldId id="298" r:id="rId35"/>
    <p:sldId id="300" r:id="rId36"/>
    <p:sldId id="299" r:id="rId37"/>
    <p:sldId id="257" r:id="rId38"/>
    <p:sldId id="301" r:id="rId39"/>
    <p:sldId id="302" r:id="rId40"/>
    <p:sldId id="304" r:id="rId41"/>
    <p:sldId id="258" r:id="rId42"/>
    <p:sldId id="305" r:id="rId43"/>
    <p:sldId id="308" r:id="rId4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41" autoAdjust="0"/>
  </p:normalViewPr>
  <p:slideViewPr>
    <p:cSldViewPr>
      <p:cViewPr varScale="1">
        <p:scale>
          <a:sx n="70" d="100"/>
          <a:sy n="70" d="100"/>
        </p:scale>
        <p:origin x="1812" y="48"/>
      </p:cViewPr>
      <p:guideLst>
        <p:guide orient="horz" pos="2160"/>
        <p:guide pos="2880"/>
      </p:guideLst>
    </p:cSldViewPr>
  </p:slideViewPr>
  <p:notesTextViewPr>
    <p:cViewPr>
      <p:scale>
        <a:sx n="100" d="100"/>
        <a:sy n="100" d="100"/>
      </p:scale>
      <p:origin x="0" y="-2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349C2-D3E4-4B9C-BBDE-5922D43AE3A3}" type="datetimeFigureOut">
              <a:rPr lang="cs-CZ" smtClean="0"/>
              <a:pPr/>
              <a:t>16.10.2024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3DE69-6D55-4C08-B6C5-3089A0FA84CF}" type="slidenum">
              <a:rPr lang="cs-CZ" smtClean="0"/>
              <a:pPr/>
              <a:t>‹#›</a:t>
            </a:fld>
            <a:endParaRPr lang="cs-CZ"/>
          </a:p>
        </p:txBody>
      </p:sp>
    </p:spTree>
    <p:extLst>
      <p:ext uri="{BB962C8B-B14F-4D97-AF65-F5344CB8AC3E}">
        <p14:creationId xmlns:p14="http://schemas.microsoft.com/office/powerpoint/2010/main" val="342718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457200" lvl="1" indent="0">
              <a:buFontTx/>
              <a:buNone/>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C996E30D-4126-4E7F-9024-CD3295677A77}" type="slidenum">
              <a:rPr lang="cs-CZ" smtClean="0"/>
              <a:t>3</a:t>
            </a:fld>
            <a:endParaRPr lang="cs-CZ"/>
          </a:p>
        </p:txBody>
      </p:sp>
    </p:spTree>
    <p:extLst>
      <p:ext uri="{BB962C8B-B14F-4D97-AF65-F5344CB8AC3E}">
        <p14:creationId xmlns:p14="http://schemas.microsoft.com/office/powerpoint/2010/main" val="236542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Wright</a:t>
            </a:r>
            <a:r>
              <a:rPr lang="cs-CZ" dirty="0" smtClean="0"/>
              <a:t> a </a:t>
            </a:r>
            <a:r>
              <a:rPr lang="cs-CZ" dirty="0" err="1" smtClean="0"/>
              <a:t>Katz</a:t>
            </a:r>
            <a:r>
              <a:rPr lang="cs-CZ" dirty="0" smtClean="0"/>
              <a:t> 2006</a:t>
            </a:r>
            <a:endParaRPr lang="cs-CZ" dirty="0"/>
          </a:p>
        </p:txBody>
      </p:sp>
      <p:sp>
        <p:nvSpPr>
          <p:cNvPr id="4" name="Zástupný symbol pro číslo snímku 3"/>
          <p:cNvSpPr>
            <a:spLocks noGrp="1"/>
          </p:cNvSpPr>
          <p:nvPr>
            <p:ph type="sldNum" sz="quarter" idx="10"/>
          </p:nvPr>
        </p:nvSpPr>
        <p:spPr/>
        <p:txBody>
          <a:bodyPr/>
          <a:lstStyle/>
          <a:p>
            <a:fld id="{85B3DE69-6D55-4C08-B6C5-3089A0FA84CF}" type="slidenum">
              <a:rPr lang="cs-CZ" smtClean="0"/>
              <a:pPr/>
              <a:t>36</a:t>
            </a:fld>
            <a:endParaRPr lang="cs-CZ"/>
          </a:p>
        </p:txBody>
      </p:sp>
    </p:spTree>
    <p:extLst>
      <p:ext uri="{BB962C8B-B14F-4D97-AF65-F5344CB8AC3E}">
        <p14:creationId xmlns:p14="http://schemas.microsoft.com/office/powerpoint/2010/main" val="1022740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Prezentovali</a:t>
            </a:r>
            <a:r>
              <a:rPr lang="cs-CZ" baseline="0" dirty="0" smtClean="0"/>
              <a:t> předmět (v tréninku </a:t>
            </a:r>
            <a:r>
              <a:rPr lang="cs-CZ" baseline="0" dirty="0" err="1" smtClean="0"/>
              <a:t>hrnet</a:t>
            </a:r>
            <a:r>
              <a:rPr lang="cs-CZ" baseline="0" dirty="0" smtClean="0"/>
              <a:t> a zámek), ten dali do pekáče, následně prezentovali hrnek a zámek a zvíře mělo dát do pekáče stejný (přičemž ten první tam nejspíš furt byl). 2x</a:t>
            </a:r>
            <a:r>
              <a:rPr lang="cs-CZ" dirty="0" smtClean="0"/>
              <a:t>12  Pokusů pro 2 nové objekty</a:t>
            </a:r>
          </a:p>
          <a:p>
            <a:r>
              <a:rPr lang="cs-CZ" dirty="0" smtClean="0"/>
              <a:t>V transferu odměňovali i špatné odpovědi</a:t>
            </a:r>
          </a:p>
          <a:p>
            <a:r>
              <a:rPr lang="cs-CZ" dirty="0" smtClean="0"/>
              <a:t>Je to ale </a:t>
            </a:r>
            <a:r>
              <a:rPr lang="cs-CZ" dirty="0" err="1" smtClean="0"/>
              <a:t>matching</a:t>
            </a:r>
            <a:r>
              <a:rPr lang="cs-CZ" dirty="0" smtClean="0"/>
              <a:t> na základě</a:t>
            </a:r>
            <a:r>
              <a:rPr lang="cs-CZ" baseline="0" dirty="0" smtClean="0"/>
              <a:t> identity</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85B3DE69-6D55-4C08-B6C5-3089A0FA84CF}" type="slidenum">
              <a:rPr lang="cs-CZ" smtClean="0"/>
              <a:pPr/>
              <a:t>37</a:t>
            </a:fld>
            <a:endParaRPr lang="cs-CZ"/>
          </a:p>
        </p:txBody>
      </p:sp>
    </p:spTree>
    <p:extLst>
      <p:ext uri="{BB962C8B-B14F-4D97-AF65-F5344CB8AC3E}">
        <p14:creationId xmlns:p14="http://schemas.microsoft.com/office/powerpoint/2010/main" val="3938407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en-US" sz="1200" kern="1200" dirty="0" err="1" smtClean="0">
                <a:solidFill>
                  <a:schemeClr val="tx1"/>
                </a:solidFill>
                <a:latin typeface="+mn-lt"/>
                <a:ea typeface="+mn-ea"/>
                <a:cs typeface="+mn-cs"/>
              </a:rPr>
              <a:t>Paleological</a:t>
            </a:r>
            <a:r>
              <a:rPr lang="en-US" sz="1200" kern="1200" dirty="0" smtClean="0">
                <a:solidFill>
                  <a:schemeClr val="tx1"/>
                </a:solidFill>
                <a:latin typeface="+mn-lt"/>
                <a:ea typeface="+mn-ea"/>
                <a:cs typeface="+mn-cs"/>
              </a:rPr>
              <a:t> Monkeys and Analogical Apes</a:t>
            </a:r>
          </a:p>
          <a:p>
            <a:r>
              <a:rPr lang="en-US" sz="1200" kern="1200" dirty="0" smtClean="0">
                <a:solidFill>
                  <a:schemeClr val="tx1"/>
                </a:solidFill>
                <a:latin typeface="+mn-lt"/>
                <a:ea typeface="+mn-ea"/>
                <a:cs typeface="+mn-cs"/>
              </a:rPr>
              <a:t>We believe then that the overall pattern of results reviewed above confirms our earlier</a:t>
            </a:r>
          </a:p>
          <a:p>
            <a:r>
              <a:rPr lang="en-US" sz="1200" kern="1200" dirty="0" smtClean="0">
                <a:solidFill>
                  <a:schemeClr val="tx1"/>
                </a:solidFill>
                <a:latin typeface="+mn-lt"/>
                <a:ea typeface="+mn-ea"/>
                <a:cs typeface="+mn-cs"/>
              </a:rPr>
              <a:t>assertion that monkeys can be conceived of as “</a:t>
            </a:r>
            <a:r>
              <a:rPr lang="en-US" sz="1200" kern="1200" dirty="0" err="1" smtClean="0">
                <a:solidFill>
                  <a:schemeClr val="tx1"/>
                </a:solidFill>
                <a:latin typeface="+mn-lt"/>
                <a:ea typeface="+mn-ea"/>
                <a:cs typeface="+mn-cs"/>
              </a:rPr>
              <a:t>paleo-logicans</a:t>
            </a:r>
            <a:r>
              <a:rPr lang="en-US" sz="1200" kern="1200" dirty="0" smtClean="0">
                <a:solidFill>
                  <a:schemeClr val="tx1"/>
                </a:solidFill>
                <a:latin typeface="+mn-lt"/>
                <a:ea typeface="+mn-ea"/>
                <a:cs typeface="+mn-cs"/>
              </a:rPr>
              <a:t>” whereas, chimpanzees,</a:t>
            </a:r>
          </a:p>
          <a:p>
            <a:r>
              <a:rPr lang="en-US" sz="1200" kern="1200" dirty="0" smtClean="0">
                <a:solidFill>
                  <a:schemeClr val="tx1"/>
                </a:solidFill>
                <a:latin typeface="+mn-lt"/>
                <a:ea typeface="+mn-ea"/>
                <a:cs typeface="+mn-cs"/>
              </a:rPr>
              <a:t>like humans, are analogical. The conceptual categories of the former animals being based</a:t>
            </a:r>
          </a:p>
          <a:p>
            <a:r>
              <a:rPr lang="en-US" sz="1200" kern="1200" dirty="0" smtClean="0">
                <a:solidFill>
                  <a:schemeClr val="tx1"/>
                </a:solidFill>
                <a:latin typeface="+mn-lt"/>
                <a:ea typeface="+mn-ea"/>
                <a:cs typeface="+mn-cs"/>
              </a:rPr>
              <a:t>solely on shared predicates - absolute and relational features bound by perceptual and/or</a:t>
            </a:r>
          </a:p>
          <a:p>
            <a:r>
              <a:rPr lang="en-US" sz="1200" kern="1200" dirty="0" smtClean="0">
                <a:solidFill>
                  <a:schemeClr val="tx1"/>
                </a:solidFill>
                <a:latin typeface="+mn-lt"/>
                <a:ea typeface="+mn-ea"/>
                <a:cs typeface="+mn-cs"/>
              </a:rPr>
              <a:t>associative similarity.</a:t>
            </a:r>
          </a:p>
          <a:p>
            <a:r>
              <a:rPr lang="en-US" sz="1200" kern="1200" dirty="0" smtClean="0">
                <a:solidFill>
                  <a:schemeClr val="tx1"/>
                </a:solidFill>
                <a:latin typeface="+mn-lt"/>
                <a:ea typeface="+mn-ea"/>
                <a:cs typeface="+mn-cs"/>
              </a:rPr>
              <a:t>As described above, chimpanzees, but not monkeys, spontaneously match conceptual-</a:t>
            </a:r>
          </a:p>
          <a:p>
            <a:r>
              <a:rPr lang="en-US" sz="1200" kern="1200" dirty="0" smtClean="0">
                <a:solidFill>
                  <a:schemeClr val="tx1"/>
                </a:solidFill>
                <a:latin typeface="+mn-lt"/>
                <a:ea typeface="+mn-ea"/>
                <a:cs typeface="+mn-cs"/>
              </a:rPr>
              <a:t>relations (analogical relations-between-relations) following acquisition of a symbolic</a:t>
            </a:r>
          </a:p>
          <a:p>
            <a:r>
              <a:rPr lang="en-US" sz="1200" kern="1200" dirty="0" smtClean="0">
                <a:solidFill>
                  <a:schemeClr val="tx1"/>
                </a:solidFill>
                <a:latin typeface="+mn-lt"/>
                <a:ea typeface="+mn-ea"/>
                <a:cs typeface="+mn-cs"/>
              </a:rPr>
              <a:t>representational system. This finding is itself an important indicator of our fundamental</a:t>
            </a:r>
          </a:p>
          <a:p>
            <a:r>
              <a:rPr lang="en-US" sz="1200" kern="1200" dirty="0" smtClean="0">
                <a:solidFill>
                  <a:schemeClr val="tx1"/>
                </a:solidFill>
                <a:latin typeface="+mn-lt"/>
                <a:ea typeface="+mn-ea"/>
                <a:cs typeface="+mn-cs"/>
              </a:rPr>
              <a:t>distinction between the analogical ape and the </a:t>
            </a:r>
            <a:r>
              <a:rPr lang="en-US" sz="1200" kern="1200" dirty="0" err="1" smtClean="0">
                <a:solidFill>
                  <a:schemeClr val="tx1"/>
                </a:solidFill>
                <a:latin typeface="+mn-lt"/>
                <a:ea typeface="+mn-ea"/>
                <a:cs typeface="+mn-cs"/>
              </a:rPr>
              <a:t>paleological</a:t>
            </a:r>
            <a:r>
              <a:rPr lang="en-US" sz="1200" kern="1200" dirty="0" smtClean="0">
                <a:solidFill>
                  <a:schemeClr val="tx1"/>
                </a:solidFill>
                <a:latin typeface="+mn-lt"/>
                <a:ea typeface="+mn-ea"/>
                <a:cs typeface="+mn-cs"/>
              </a:rPr>
              <a:t> monkey. We suspect the</a:t>
            </a:r>
          </a:p>
          <a:p>
            <a:r>
              <a:rPr lang="en-US" sz="1200" kern="1200" dirty="0" smtClean="0">
                <a:solidFill>
                  <a:schemeClr val="tx1"/>
                </a:solidFill>
                <a:latin typeface="+mn-lt"/>
                <a:ea typeface="+mn-ea"/>
                <a:cs typeface="+mn-cs"/>
              </a:rPr>
              <a:t>chimpanzee’s potential for analogical reasoning per se, like that of humans, is </a:t>
            </a:r>
            <a:r>
              <a:rPr lang="en-US" sz="1200" kern="1200" dirty="0" err="1" smtClean="0">
                <a:solidFill>
                  <a:schemeClr val="tx1"/>
                </a:solidFill>
                <a:latin typeface="+mn-lt"/>
                <a:ea typeface="+mn-ea"/>
                <a:cs typeface="+mn-cs"/>
              </a:rPr>
              <a:t>fundamen</a:t>
            </a:r>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tal</a:t>
            </a:r>
            <a:r>
              <a:rPr lang="en-US" sz="1200" kern="1200" dirty="0" smtClean="0">
                <a:solidFill>
                  <a:schemeClr val="tx1"/>
                </a:solidFill>
                <a:latin typeface="+mn-lt"/>
                <a:ea typeface="+mn-ea"/>
                <a:cs typeface="+mn-cs"/>
              </a:rPr>
              <a:t> to the development and expression of social and self- knowledge as well as a ‘theory</a:t>
            </a:r>
          </a:p>
          <a:p>
            <a:r>
              <a:rPr lang="en-US" sz="1200" kern="1200" dirty="0" smtClean="0">
                <a:solidFill>
                  <a:schemeClr val="tx1"/>
                </a:solidFill>
                <a:latin typeface="+mn-lt"/>
                <a:ea typeface="+mn-ea"/>
                <a:cs typeface="+mn-cs"/>
              </a:rPr>
              <a:t>of mind’ based on the analogical mapping of abstract mental states from one mind to</a:t>
            </a:r>
          </a:p>
          <a:p>
            <a:r>
              <a:rPr lang="en-US" sz="1200" kern="1200" dirty="0" smtClean="0">
                <a:solidFill>
                  <a:schemeClr val="tx1"/>
                </a:solidFill>
                <a:latin typeface="+mn-lt"/>
                <a:ea typeface="+mn-ea"/>
                <a:cs typeface="+mn-cs"/>
              </a:rPr>
              <a:t>another.</a:t>
            </a:r>
          </a:p>
          <a:p>
            <a:r>
              <a:rPr lang="en-US" sz="1200" kern="1200" dirty="0" smtClean="0">
                <a:solidFill>
                  <a:schemeClr val="tx1"/>
                </a:solidFill>
                <a:latin typeface="+mn-lt"/>
                <a:ea typeface="+mn-ea"/>
                <a:cs typeface="+mn-cs"/>
              </a:rPr>
              <a:t>All the documented disparities between monkey and ape on tests mapping these latter</a:t>
            </a:r>
          </a:p>
          <a:p>
            <a:r>
              <a:rPr lang="en-US" sz="1200" kern="1200" dirty="0" smtClean="0">
                <a:solidFill>
                  <a:schemeClr val="tx1"/>
                </a:solidFill>
                <a:latin typeface="+mn-lt"/>
                <a:ea typeface="+mn-ea"/>
                <a:cs typeface="+mn-cs"/>
              </a:rPr>
              <a:t>attributes of, say, self-recognition (e.g., Parker, Mitchell, &amp; </a:t>
            </a:r>
            <a:r>
              <a:rPr lang="en-US" sz="1200" kern="1200" dirty="0" err="1" smtClean="0">
                <a:solidFill>
                  <a:schemeClr val="tx1"/>
                </a:solidFill>
                <a:latin typeface="+mn-lt"/>
                <a:ea typeface="+mn-ea"/>
                <a:cs typeface="+mn-cs"/>
              </a:rPr>
              <a:t>Boccia</a:t>
            </a:r>
            <a:r>
              <a:rPr lang="en-US" sz="1200" kern="1200" dirty="0" smtClean="0">
                <a:solidFill>
                  <a:schemeClr val="tx1"/>
                </a:solidFill>
                <a:latin typeface="+mn-lt"/>
                <a:ea typeface="+mn-ea"/>
                <a:cs typeface="+mn-cs"/>
              </a:rPr>
              <a:t>, 1994) and social</a:t>
            </a:r>
          </a:p>
          <a:p>
            <a:r>
              <a:rPr lang="en-US" sz="1200" kern="1200" dirty="0" smtClean="0">
                <a:solidFill>
                  <a:schemeClr val="tx1"/>
                </a:solidFill>
                <a:latin typeface="+mn-lt"/>
                <a:ea typeface="+mn-ea"/>
                <a:cs typeface="+mn-cs"/>
              </a:rPr>
              <a:t>perspective-taking (e.g., </a:t>
            </a:r>
            <a:r>
              <a:rPr lang="en-US" sz="1200" kern="1200" dirty="0" err="1" smtClean="0">
                <a:solidFill>
                  <a:schemeClr val="tx1"/>
                </a:solidFill>
                <a:latin typeface="+mn-lt"/>
                <a:ea typeface="+mn-ea"/>
                <a:cs typeface="+mn-cs"/>
              </a:rPr>
              <a:t>Povinelli</a:t>
            </a:r>
            <a:r>
              <a:rPr lang="en-US" sz="1200" kern="1200" dirty="0" smtClean="0">
                <a:solidFill>
                  <a:schemeClr val="tx1"/>
                </a:solidFill>
                <a:latin typeface="+mn-lt"/>
                <a:ea typeface="+mn-ea"/>
                <a:cs typeface="+mn-cs"/>
              </a:rPr>
              <a:t> &amp; Eddy, 1996) likely stem from the fundamental</a:t>
            </a:r>
          </a:p>
          <a:p>
            <a:r>
              <a:rPr lang="en-US" sz="1200" kern="1200" dirty="0" smtClean="0">
                <a:solidFill>
                  <a:schemeClr val="tx1"/>
                </a:solidFill>
                <a:latin typeface="+mn-lt"/>
                <a:ea typeface="+mn-ea"/>
                <a:cs typeface="+mn-cs"/>
              </a:rPr>
              <a:t>distinctions documented here with respect to their capacities to not only judge, but also</a:t>
            </a:r>
          </a:p>
          <a:p>
            <a:r>
              <a:rPr lang="en-US" sz="1200" kern="1200" dirty="0" smtClean="0">
                <a:solidFill>
                  <a:schemeClr val="tx1"/>
                </a:solidFill>
                <a:latin typeface="+mn-lt"/>
                <a:ea typeface="+mn-ea"/>
                <a:cs typeface="+mn-cs"/>
              </a:rPr>
              <a:t>perceive, analogical relations-between-relations.</a:t>
            </a:r>
          </a:p>
          <a:p>
            <a:r>
              <a:rPr lang="en-US" sz="1200" kern="1200" dirty="0" err="1" smtClean="0">
                <a:solidFill>
                  <a:schemeClr val="tx1"/>
                </a:solidFill>
                <a:latin typeface="+mn-lt"/>
                <a:ea typeface="+mn-ea"/>
                <a:cs typeface="+mn-cs"/>
              </a:rPr>
              <a:t>Consilience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ape also, unlike the monkey, demonstrates evidence of “</a:t>
            </a:r>
            <a:r>
              <a:rPr lang="en-US" sz="1200" kern="1200" dirty="0" err="1" smtClean="0">
                <a:solidFill>
                  <a:schemeClr val="tx1"/>
                </a:solidFill>
                <a:latin typeface="+mn-lt"/>
                <a:ea typeface="+mn-ea"/>
                <a:cs typeface="+mn-cs"/>
              </a:rPr>
              <a:t>Consilience</a:t>
            </a:r>
            <a:r>
              <a:rPr lang="en-US" sz="1200" kern="1200" dirty="0" smtClean="0">
                <a:solidFill>
                  <a:schemeClr val="tx1"/>
                </a:solidFill>
                <a:latin typeface="+mn-lt"/>
                <a:ea typeface="+mn-ea"/>
                <a:cs typeface="+mn-cs"/>
              </a:rPr>
              <a:t>,” William</a:t>
            </a:r>
          </a:p>
          <a:p>
            <a:r>
              <a:rPr lang="en-US" sz="1200" kern="1200" dirty="0" err="1" smtClean="0">
                <a:solidFill>
                  <a:schemeClr val="tx1"/>
                </a:solidFill>
                <a:latin typeface="+mn-lt"/>
                <a:ea typeface="+mn-ea"/>
                <a:cs typeface="+mn-cs"/>
              </a:rPr>
              <a:t>Thewell’s</a:t>
            </a:r>
            <a:r>
              <a:rPr lang="en-US" sz="1200" kern="1200" dirty="0" smtClean="0">
                <a:solidFill>
                  <a:schemeClr val="tx1"/>
                </a:solidFill>
                <a:latin typeface="+mn-lt"/>
                <a:ea typeface="+mn-ea"/>
                <a:cs typeface="+mn-cs"/>
              </a:rPr>
              <a:t> (1858) philosophical concept recently evoked by Wilson (1998). </a:t>
            </a:r>
            <a:r>
              <a:rPr lang="en-US" sz="1200" kern="1200" dirty="0" err="1" smtClean="0">
                <a:solidFill>
                  <a:schemeClr val="tx1"/>
                </a:solidFill>
                <a:latin typeface="+mn-lt"/>
                <a:ea typeface="+mn-ea"/>
                <a:cs typeface="+mn-cs"/>
              </a:rPr>
              <a:t>Consilience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involves a “jumping together” of knowledge drawn from different groups of phenomena.</a:t>
            </a:r>
          </a:p>
          <a:p>
            <a:r>
              <a:rPr lang="en-US" sz="1200" kern="1200" dirty="0" smtClean="0">
                <a:solidFill>
                  <a:schemeClr val="tx1"/>
                </a:solidFill>
                <a:latin typeface="+mn-lt"/>
                <a:ea typeface="+mn-ea"/>
                <a:cs typeface="+mn-cs"/>
              </a:rPr>
              <a:t>The spontaneous transfer of knowledge from one domain to another is a fundamental</a:t>
            </a:r>
          </a:p>
          <a:p>
            <a:r>
              <a:rPr lang="en-US" sz="1200" kern="1200" dirty="0" smtClean="0">
                <a:solidFill>
                  <a:schemeClr val="tx1"/>
                </a:solidFill>
                <a:latin typeface="+mn-lt"/>
                <a:ea typeface="+mn-ea"/>
                <a:cs typeface="+mn-cs"/>
              </a:rPr>
              <a:t>criterion for analogical thinking. In the case of chimpanzees it originates from within the</a:t>
            </a:r>
          </a:p>
          <a:p>
            <a:r>
              <a:rPr lang="en-US" sz="1200" kern="1200" dirty="0" smtClean="0">
                <a:solidFill>
                  <a:schemeClr val="tx1"/>
                </a:solidFill>
                <a:latin typeface="+mn-lt"/>
                <a:ea typeface="+mn-ea"/>
                <a:cs typeface="+mn-cs"/>
              </a:rPr>
              <a:t>animal itself absent any explicit external prompting or instrumental training. This capacity</a:t>
            </a:r>
          </a:p>
          <a:p>
            <a:r>
              <a:rPr lang="en-US" sz="1200" kern="1200" dirty="0" smtClean="0">
                <a:solidFill>
                  <a:schemeClr val="tx1"/>
                </a:solidFill>
                <a:latin typeface="+mn-lt"/>
                <a:ea typeface="+mn-ea"/>
                <a:cs typeface="+mn-cs"/>
              </a:rPr>
              <a:t>for autonomous control is a form of cognitive expertise apparently beyond the ken of</a:t>
            </a:r>
          </a:p>
          <a:p>
            <a:r>
              <a:rPr lang="en-US" sz="1200" kern="1200" dirty="0" smtClean="0">
                <a:solidFill>
                  <a:schemeClr val="tx1"/>
                </a:solidFill>
                <a:latin typeface="+mn-lt"/>
                <a:ea typeface="+mn-ea"/>
                <a:cs typeface="+mn-cs"/>
              </a:rPr>
              <a:t>390</a:t>
            </a:r>
          </a:p>
          <a:p>
            <a:r>
              <a:rPr lang="en-US" sz="1200" kern="1200" dirty="0" smtClean="0">
                <a:solidFill>
                  <a:schemeClr val="tx1"/>
                </a:solidFill>
                <a:latin typeface="+mn-lt"/>
                <a:ea typeface="+mn-ea"/>
                <a:cs typeface="+mn-cs"/>
              </a:rPr>
              <a:t>THOMPSON AND ODEN</a:t>
            </a:r>
          </a:p>
          <a:p>
            <a:r>
              <a:rPr lang="en-US" sz="1200" kern="1200" dirty="0" smtClean="0">
                <a:solidFill>
                  <a:schemeClr val="tx1"/>
                </a:solidFill>
                <a:latin typeface="+mn-lt"/>
                <a:ea typeface="+mn-ea"/>
                <a:cs typeface="+mn-cs"/>
              </a:rPr>
              <a:t>monkeys. Even after extended instructional regimes of explicit differential reinforcement</a:t>
            </a:r>
          </a:p>
          <a:p>
            <a:r>
              <a:rPr lang="en-US" sz="1200" kern="1200" dirty="0" smtClean="0">
                <a:solidFill>
                  <a:schemeClr val="tx1"/>
                </a:solidFill>
                <a:latin typeface="+mn-lt"/>
                <a:ea typeface="+mn-ea"/>
                <a:cs typeface="+mn-cs"/>
              </a:rPr>
              <a:t>training no monkey has performed a comparable act of conceptual </a:t>
            </a:r>
            <a:r>
              <a:rPr lang="en-US" sz="1200" kern="1200" dirty="0" err="1" smtClean="0">
                <a:solidFill>
                  <a:schemeClr val="tx1"/>
                </a:solidFill>
                <a:latin typeface="+mn-lt"/>
                <a:ea typeface="+mn-ea"/>
                <a:cs typeface="+mn-cs"/>
              </a:rPr>
              <a:t>consilience</a:t>
            </a:r>
            <a:r>
              <a:rPr lang="en-US" sz="1200" kern="1200" dirty="0" smtClean="0">
                <a:solidFill>
                  <a:schemeClr val="tx1"/>
                </a:solidFill>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85B3DE69-6D55-4C08-B6C5-3089A0FA84CF}" type="slidenum">
              <a:rPr lang="cs-CZ" smtClean="0"/>
              <a:pPr/>
              <a:t>41</a:t>
            </a:fld>
            <a:endParaRPr lang="cs-CZ"/>
          </a:p>
        </p:txBody>
      </p:sp>
    </p:spTree>
    <p:extLst>
      <p:ext uri="{BB962C8B-B14F-4D97-AF65-F5344CB8AC3E}">
        <p14:creationId xmlns:p14="http://schemas.microsoft.com/office/powerpoint/2010/main" val="1873603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Oni autoři píšou, že tenhle typ konceptuální</a:t>
            </a:r>
            <a:r>
              <a:rPr lang="cs-CZ" baseline="0" dirty="0" smtClean="0"/>
              <a:t> identity je </a:t>
            </a:r>
            <a:r>
              <a:rPr lang="en-US" sz="1200" kern="1200" dirty="0" smtClean="0">
                <a:solidFill>
                  <a:schemeClr val="tx1"/>
                </a:solidFill>
                <a:latin typeface="+mn-lt"/>
                <a:ea typeface="+mn-ea"/>
                <a:cs typeface="+mn-cs"/>
              </a:rPr>
              <a:t>Level 5 of Herrnstein’ s classification scheme. </a:t>
            </a:r>
            <a:r>
              <a:rPr lang="cs-CZ" sz="1200" kern="1200" dirty="0" smtClean="0">
                <a:solidFill>
                  <a:schemeClr val="tx1"/>
                </a:solidFill>
                <a:latin typeface="+mn-lt"/>
                <a:ea typeface="+mn-ea"/>
                <a:cs typeface="+mn-cs"/>
              </a:rPr>
              <a:t>– to je klasifikace kategorizace – 1 diskriminace, 2 kategorizace by </a:t>
            </a:r>
            <a:r>
              <a:rPr lang="cs-CZ" sz="1200" kern="1200" dirty="0" err="1" smtClean="0">
                <a:solidFill>
                  <a:schemeClr val="tx1"/>
                </a:solidFill>
                <a:latin typeface="+mn-lt"/>
                <a:ea typeface="+mn-ea"/>
                <a:cs typeface="+mn-cs"/>
              </a:rPr>
              <a:t>rote</a:t>
            </a:r>
            <a:r>
              <a:rPr lang="cs-CZ" sz="1200" kern="1200" dirty="0" smtClean="0">
                <a:solidFill>
                  <a:schemeClr val="tx1"/>
                </a:solidFill>
                <a:latin typeface="+mn-lt"/>
                <a:ea typeface="+mn-ea"/>
                <a:cs typeface="+mn-cs"/>
              </a:rPr>
              <a:t> (mechanicky), 3 otevřená</a:t>
            </a:r>
            <a:r>
              <a:rPr lang="cs-CZ" sz="1200" kern="1200" baseline="0" dirty="0" smtClean="0">
                <a:solidFill>
                  <a:schemeClr val="tx1"/>
                </a:solidFill>
                <a:latin typeface="+mn-lt"/>
                <a:ea typeface="+mn-ea"/>
                <a:cs typeface="+mn-cs"/>
              </a:rPr>
              <a:t> klasifikace 4 koncept 5 abstraktní vztahy.</a:t>
            </a:r>
          </a:p>
          <a:p>
            <a:r>
              <a:rPr lang="cs-CZ" sz="1200" kern="1200" baseline="0" dirty="0" smtClean="0">
                <a:solidFill>
                  <a:schemeClr val="tx1"/>
                </a:solidFill>
                <a:latin typeface="+mn-lt"/>
                <a:ea typeface="+mn-ea"/>
                <a:cs typeface="+mn-cs"/>
              </a:rPr>
              <a:t>Na druhou stranu bude to asi lehčí než to analogické myšlení (relations </a:t>
            </a:r>
            <a:r>
              <a:rPr lang="cs-CZ" sz="1200" kern="1200" baseline="0" dirty="0" err="1" smtClean="0">
                <a:solidFill>
                  <a:schemeClr val="tx1"/>
                </a:solidFill>
                <a:latin typeface="+mn-lt"/>
                <a:ea typeface="+mn-ea"/>
                <a:cs typeface="+mn-cs"/>
              </a:rPr>
              <a:t>between</a:t>
            </a:r>
            <a:r>
              <a:rPr lang="cs-CZ" sz="1200" kern="1200" baseline="0" dirty="0" smtClean="0">
                <a:solidFill>
                  <a:schemeClr val="tx1"/>
                </a:solidFill>
                <a:latin typeface="+mn-lt"/>
                <a:ea typeface="+mn-ea"/>
                <a:cs typeface="+mn-cs"/>
              </a:rPr>
              <a:t> relations), které umí jenom šimpanzi, navíc jenom ti, kteří mají zkušenost se symboly</a:t>
            </a:r>
            <a:r>
              <a:rPr lang="cs-CZ" sz="1200" kern="1200" baseline="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Bovet, D., &amp; </a:t>
            </a:r>
            <a:r>
              <a:rPr lang="en-US" dirty="0" err="1" smtClean="0"/>
              <a:t>Vauclair</a:t>
            </a:r>
            <a:r>
              <a:rPr lang="en-US" dirty="0" smtClean="0"/>
              <a:t>, J. (2001). Judgment of conceptual identity in monkeys. </a:t>
            </a:r>
            <a:r>
              <a:rPr lang="en-US" i="1" dirty="0" err="1" smtClean="0"/>
              <a:t>Psychonomic</a:t>
            </a:r>
            <a:r>
              <a:rPr lang="en-US" i="1" dirty="0" smtClean="0"/>
              <a:t> Bulletin &amp; Review</a:t>
            </a:r>
            <a:r>
              <a:rPr lang="en-US" dirty="0" smtClean="0"/>
              <a:t>, </a:t>
            </a:r>
            <a:r>
              <a:rPr lang="en-US" i="1" dirty="0" smtClean="0"/>
              <a:t>8</a:t>
            </a:r>
            <a:r>
              <a:rPr lang="en-US" dirty="0" smtClean="0"/>
              <a:t>, 470-475.</a:t>
            </a:r>
          </a:p>
          <a:p>
            <a:endParaRPr lang="en-US"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85B3DE69-6D55-4C08-B6C5-3089A0FA84CF}" type="slidenum">
              <a:rPr lang="cs-CZ" smtClean="0"/>
              <a:pPr/>
              <a:t>42</a:t>
            </a:fld>
            <a:endParaRPr lang="cs-CZ"/>
          </a:p>
        </p:txBody>
      </p:sp>
    </p:spTree>
    <p:extLst>
      <p:ext uri="{BB962C8B-B14F-4D97-AF65-F5344CB8AC3E}">
        <p14:creationId xmlns:p14="http://schemas.microsoft.com/office/powerpoint/2010/main" val="2789293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5586977-DA10-447B-BCB3-C358CB25B6AF}" type="slidenum">
              <a:rPr lang="cs-CZ"/>
              <a:pPr/>
              <a:t>43</a:t>
            </a:fld>
            <a:endParaRPr lang="cs-CZ"/>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401800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Primáti</a:t>
            </a:r>
            <a:r>
              <a:rPr lang="cs-CZ" dirty="0" smtClean="0"/>
              <a:t>: Mnoho studií ukazuje, že primáti, jako jsou šimpanzi, gorily a orangutani, mají dobrou schopnost objektové permanence. Dokáží sledovat objekty, které zmizí z jejich přímého zorného pole, což naznačuje podobný vývoj kognitivních schopností jako u lidí.</a:t>
            </a:r>
          </a:p>
          <a:p>
            <a:r>
              <a:rPr lang="cs-CZ" b="1" dirty="0" smtClean="0"/>
              <a:t>Psi a kočky</a:t>
            </a:r>
            <a:r>
              <a:rPr lang="cs-CZ" dirty="0" smtClean="0"/>
              <a:t>: Psi mají schopnost objektové permanence zhruba na úrovni malého dítěte. Například psi dokáží sledovat, kam zmizela hračka, i když ji nevidí. Kočky také vykazují schopnost objektové permanence, i když ve studiích jsou méně konzistentní než psi. Zajímavé je, že psi dokáží sledovat i pohyblivé objekty, které se ztratí z dohledu.</a:t>
            </a:r>
          </a:p>
          <a:p>
            <a:r>
              <a:rPr lang="cs-CZ" b="1" dirty="0" smtClean="0"/>
              <a:t>Ptáci</a:t>
            </a:r>
            <a:r>
              <a:rPr lang="cs-CZ" dirty="0" smtClean="0"/>
              <a:t>: Někteří ptáci, jako jsou vrány a papoušci, vykazují vysokou míru objektové permanence. Výzkumy ukázaly, že dokáží sledovat skrytí objektů a najít je, což svědčí o komplexním kognitivním zpracování.</a:t>
            </a:r>
          </a:p>
          <a:p>
            <a:r>
              <a:rPr lang="cs-CZ" b="1" dirty="0" smtClean="0"/>
              <a:t>Hlodavci</a:t>
            </a:r>
            <a:r>
              <a:rPr lang="cs-CZ" dirty="0" smtClean="0"/>
              <a:t>: Někteří hlodavci, jako jsou krysy a myši, mají základní úroveň objektové permanence, i když jejich schopnosti nejsou tak rozvinuté jako u primátů nebo ptáků.</a:t>
            </a:r>
          </a:p>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C996E30D-4126-4E7F-9024-CD3295677A77}" type="slidenum">
              <a:rPr lang="cs-CZ" smtClean="0"/>
              <a:t>4</a:t>
            </a:fld>
            <a:endParaRPr lang="cs-CZ"/>
          </a:p>
        </p:txBody>
      </p:sp>
    </p:spTree>
    <p:extLst>
      <p:ext uri="{BB962C8B-B14F-4D97-AF65-F5344CB8AC3E}">
        <p14:creationId xmlns:p14="http://schemas.microsoft.com/office/powerpoint/2010/main" val="187406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Wasserman, E. A. (2016). Conceptualization in pigeons: The evolution of a paradigm. </a:t>
            </a:r>
            <a:r>
              <a:rPr lang="en-US" i="1" dirty="0" err="1" smtClean="0"/>
              <a:t>Behavioural</a:t>
            </a:r>
            <a:r>
              <a:rPr lang="en-US" i="1" dirty="0" smtClean="0"/>
              <a:t> processes</a:t>
            </a:r>
            <a:r>
              <a:rPr lang="en-US" dirty="0" smtClean="0"/>
              <a:t>, </a:t>
            </a:r>
            <a:r>
              <a:rPr lang="en-US" i="1" dirty="0" smtClean="0"/>
              <a:t>123</a:t>
            </a:r>
            <a:r>
              <a:rPr lang="en-US" dirty="0" smtClean="0"/>
              <a:t>, 4-14.</a:t>
            </a:r>
          </a:p>
          <a:p>
            <a:endParaRPr lang="cs-CZ" dirty="0"/>
          </a:p>
        </p:txBody>
      </p:sp>
      <p:sp>
        <p:nvSpPr>
          <p:cNvPr id="4" name="Zástupný symbol pro číslo snímku 3"/>
          <p:cNvSpPr>
            <a:spLocks noGrp="1"/>
          </p:cNvSpPr>
          <p:nvPr>
            <p:ph type="sldNum" sz="quarter" idx="10"/>
          </p:nvPr>
        </p:nvSpPr>
        <p:spPr/>
        <p:txBody>
          <a:bodyPr/>
          <a:lstStyle/>
          <a:p>
            <a:fld id="{85B3DE69-6D55-4C08-B6C5-3089A0FA84CF}" type="slidenum">
              <a:rPr lang="cs-CZ" smtClean="0"/>
              <a:pPr/>
              <a:t>6</a:t>
            </a:fld>
            <a:endParaRPr lang="cs-CZ"/>
          </a:p>
        </p:txBody>
      </p:sp>
    </p:spTree>
    <p:extLst>
      <p:ext uri="{BB962C8B-B14F-4D97-AF65-F5344CB8AC3E}">
        <p14:creationId xmlns:p14="http://schemas.microsoft.com/office/powerpoint/2010/main" val="229861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Pravidlo – podobnost, součet, atd.</a:t>
            </a:r>
          </a:p>
          <a:p>
            <a:r>
              <a:rPr lang="cs-CZ" dirty="0" smtClean="0"/>
              <a:t>15. </a:t>
            </a:r>
            <a:r>
              <a:rPr lang="cs-CZ" dirty="0" err="1" smtClean="0"/>
              <a:t>Huber</a:t>
            </a:r>
            <a:r>
              <a:rPr lang="cs-CZ" dirty="0" smtClean="0"/>
              <a:t> L: </a:t>
            </a:r>
            <a:r>
              <a:rPr lang="cs-CZ" dirty="0" err="1" smtClean="0"/>
              <a:t>Visual</a:t>
            </a:r>
            <a:r>
              <a:rPr lang="cs-CZ" dirty="0" smtClean="0"/>
              <a:t> </a:t>
            </a:r>
            <a:r>
              <a:rPr lang="cs-CZ" dirty="0" err="1" smtClean="0"/>
              <a:t>categorization</a:t>
            </a:r>
            <a:r>
              <a:rPr lang="cs-CZ" dirty="0" smtClean="0"/>
              <a:t> in </a:t>
            </a:r>
            <a:r>
              <a:rPr lang="cs-CZ" dirty="0" err="1" smtClean="0"/>
              <a:t>pigeons</a:t>
            </a:r>
            <a:r>
              <a:rPr lang="cs-CZ" dirty="0" smtClean="0"/>
              <a:t>. In </a:t>
            </a:r>
            <a:r>
              <a:rPr lang="cs-CZ" dirty="0" err="1" smtClean="0"/>
              <a:t>Avian</a:t>
            </a:r>
            <a:r>
              <a:rPr lang="cs-CZ" dirty="0" smtClean="0"/>
              <a:t> </a:t>
            </a:r>
            <a:r>
              <a:rPr lang="cs-CZ" dirty="0" err="1" smtClean="0"/>
              <a:t>Visual</a:t>
            </a:r>
            <a:r>
              <a:rPr lang="cs-CZ" dirty="0" smtClean="0"/>
              <a:t> </a:t>
            </a:r>
            <a:r>
              <a:rPr lang="cs-CZ" dirty="0" err="1" smtClean="0"/>
              <a:t>Cognition</a:t>
            </a:r>
            <a:r>
              <a:rPr lang="cs-CZ" dirty="0" smtClean="0"/>
              <a:t> [On-line]. </a:t>
            </a:r>
            <a:r>
              <a:rPr lang="cs-CZ" dirty="0" err="1" smtClean="0"/>
              <a:t>Edited</a:t>
            </a:r>
            <a:r>
              <a:rPr lang="cs-CZ" dirty="0" smtClean="0"/>
              <a:t> by </a:t>
            </a:r>
            <a:r>
              <a:rPr lang="cs-CZ" dirty="0" err="1" smtClean="0"/>
              <a:t>Cook</a:t>
            </a:r>
            <a:r>
              <a:rPr lang="cs-CZ" dirty="0" smtClean="0"/>
              <a:t> RG. 2001 . </a:t>
            </a:r>
            <a:r>
              <a:rPr lang="cs-CZ" dirty="0" err="1" smtClean="0"/>
              <a:t>Available:www.pigeon.psy.tufts.edu</a:t>
            </a:r>
            <a:r>
              <a:rPr lang="cs-CZ" dirty="0" smtClean="0"/>
              <a:t>/</a:t>
            </a:r>
            <a:r>
              <a:rPr lang="cs-CZ" dirty="0" err="1" smtClean="0"/>
              <a:t>avc</a:t>
            </a:r>
            <a:r>
              <a:rPr lang="cs-CZ" dirty="0" smtClean="0"/>
              <a:t>/</a:t>
            </a:r>
            <a:r>
              <a:rPr lang="cs-CZ" dirty="0" err="1" smtClean="0"/>
              <a:t>huber</a:t>
            </a:r>
            <a:r>
              <a:rPr lang="cs-CZ" dirty="0" smtClean="0"/>
              <a:t>/.</a:t>
            </a:r>
          </a:p>
          <a:p>
            <a:r>
              <a:rPr lang="cs-CZ" dirty="0" smtClean="0"/>
              <a:t>16. </a:t>
            </a:r>
            <a:r>
              <a:rPr lang="cs-CZ" dirty="0" err="1" smtClean="0"/>
              <a:t>Lazareva</a:t>
            </a:r>
            <a:r>
              <a:rPr lang="cs-CZ" dirty="0" smtClean="0"/>
              <a:t> OF, </a:t>
            </a:r>
            <a:r>
              <a:rPr lang="cs-CZ" dirty="0" err="1" smtClean="0"/>
              <a:t>Wasserman</a:t>
            </a:r>
            <a:r>
              <a:rPr lang="cs-CZ" dirty="0" smtClean="0"/>
              <a:t> EA: </a:t>
            </a:r>
            <a:r>
              <a:rPr lang="cs-CZ" dirty="0" err="1" smtClean="0"/>
              <a:t>Categories</a:t>
            </a:r>
            <a:r>
              <a:rPr lang="cs-CZ" dirty="0" smtClean="0"/>
              <a:t> and </a:t>
            </a:r>
            <a:r>
              <a:rPr lang="cs-CZ" dirty="0" err="1" smtClean="0"/>
              <a:t>concepts</a:t>
            </a:r>
            <a:r>
              <a:rPr lang="cs-CZ" dirty="0" smtClean="0"/>
              <a:t> in </a:t>
            </a:r>
            <a:r>
              <a:rPr lang="cs-CZ" dirty="0" err="1" smtClean="0"/>
              <a:t>animals</a:t>
            </a:r>
            <a:r>
              <a:rPr lang="cs-CZ" dirty="0" smtClean="0"/>
              <a:t>. In </a:t>
            </a:r>
            <a:r>
              <a:rPr lang="cs-CZ" dirty="0" err="1" smtClean="0"/>
              <a:t>Learning</a:t>
            </a:r>
            <a:r>
              <a:rPr lang="cs-CZ" dirty="0" smtClean="0"/>
              <a:t> </a:t>
            </a:r>
            <a:r>
              <a:rPr lang="cs-CZ" dirty="0" err="1" smtClean="0"/>
              <a:t>Theory</a:t>
            </a:r>
            <a:r>
              <a:rPr lang="cs-CZ" dirty="0" smtClean="0"/>
              <a:t> and </a:t>
            </a:r>
            <a:r>
              <a:rPr lang="cs-CZ" dirty="0" err="1" smtClean="0"/>
              <a:t>Behavior</a:t>
            </a:r>
            <a:r>
              <a:rPr lang="cs-CZ" dirty="0" smtClean="0"/>
              <a:t>. </a:t>
            </a:r>
            <a:r>
              <a:rPr lang="cs-CZ" dirty="0" err="1" smtClean="0"/>
              <a:t>Learning</a:t>
            </a:r>
            <a:r>
              <a:rPr lang="cs-CZ" dirty="0" smtClean="0"/>
              <a:t> And </a:t>
            </a:r>
            <a:r>
              <a:rPr lang="cs-CZ" dirty="0" err="1" smtClean="0"/>
              <a:t>Memory</a:t>
            </a:r>
            <a:r>
              <a:rPr lang="cs-CZ" dirty="0" smtClean="0"/>
              <a:t>: A </a:t>
            </a:r>
            <a:r>
              <a:rPr lang="cs-CZ" dirty="0" err="1" smtClean="0"/>
              <a:t>Comprehensive</a:t>
            </a:r>
            <a:r>
              <a:rPr lang="cs-CZ" dirty="0" smtClean="0"/>
              <a:t> Reference 2e, Vol. 1 (J. </a:t>
            </a:r>
            <a:r>
              <a:rPr lang="cs-CZ" dirty="0" err="1" smtClean="0"/>
              <a:t>Byrne</a:t>
            </a:r>
            <a:r>
              <a:rPr lang="cs-CZ" dirty="0" smtClean="0"/>
              <a:t>). </a:t>
            </a:r>
            <a:r>
              <a:rPr lang="cs-CZ" dirty="0" err="1" smtClean="0"/>
              <a:t>Edited</a:t>
            </a:r>
            <a:r>
              <a:rPr lang="cs-CZ" dirty="0" smtClean="0"/>
              <a:t> by Menzel</a:t>
            </a:r>
          </a:p>
          <a:p>
            <a:r>
              <a:rPr lang="cs-CZ" dirty="0" smtClean="0"/>
              <a:t>R. Oxford: </a:t>
            </a:r>
            <a:r>
              <a:rPr lang="cs-CZ" dirty="0" err="1" smtClean="0"/>
              <a:t>Elsevier</a:t>
            </a:r>
            <a:r>
              <a:rPr lang="cs-CZ" dirty="0" smtClean="0"/>
              <a:t>; 2017:111-139</a:t>
            </a:r>
            <a:endParaRPr lang="cs-CZ" dirty="0"/>
          </a:p>
        </p:txBody>
      </p:sp>
      <p:sp>
        <p:nvSpPr>
          <p:cNvPr id="4" name="Zástupný symbol pro číslo snímku 3"/>
          <p:cNvSpPr>
            <a:spLocks noGrp="1"/>
          </p:cNvSpPr>
          <p:nvPr>
            <p:ph type="sldNum" sz="quarter" idx="10"/>
          </p:nvPr>
        </p:nvSpPr>
        <p:spPr/>
        <p:txBody>
          <a:bodyPr/>
          <a:lstStyle/>
          <a:p>
            <a:fld id="{85B3DE69-6D55-4C08-B6C5-3089A0FA84CF}" type="slidenum">
              <a:rPr lang="cs-CZ" smtClean="0"/>
              <a:pPr/>
              <a:t>9</a:t>
            </a:fld>
            <a:endParaRPr lang="cs-CZ"/>
          </a:p>
        </p:txBody>
      </p:sp>
    </p:spTree>
    <p:extLst>
      <p:ext uri="{BB962C8B-B14F-4D97-AF65-F5344CB8AC3E}">
        <p14:creationId xmlns:p14="http://schemas.microsoft.com/office/powerpoint/2010/main" val="3562227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Ano!</a:t>
            </a:r>
            <a:endParaRPr lang="cs-CZ" dirty="0"/>
          </a:p>
        </p:txBody>
      </p:sp>
      <p:sp>
        <p:nvSpPr>
          <p:cNvPr id="4" name="Zástupný symbol pro číslo snímku 3"/>
          <p:cNvSpPr>
            <a:spLocks noGrp="1"/>
          </p:cNvSpPr>
          <p:nvPr>
            <p:ph type="sldNum" sz="quarter" idx="10"/>
          </p:nvPr>
        </p:nvSpPr>
        <p:spPr/>
        <p:txBody>
          <a:bodyPr/>
          <a:lstStyle/>
          <a:p>
            <a:fld id="{85B3DE69-6D55-4C08-B6C5-3089A0FA84CF}" type="slidenum">
              <a:rPr lang="cs-CZ" smtClean="0"/>
              <a:pPr/>
              <a:t>19</a:t>
            </a:fld>
            <a:endParaRPr lang="cs-CZ"/>
          </a:p>
        </p:txBody>
      </p:sp>
    </p:spTree>
    <p:extLst>
      <p:ext uri="{BB962C8B-B14F-4D97-AF65-F5344CB8AC3E}">
        <p14:creationId xmlns:p14="http://schemas.microsoft.com/office/powerpoint/2010/main" val="3340284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Instead of requesting verbal behavior from our pigeons (an obvious impossibility), we arranged for the birds to report members of</a:t>
            </a:r>
            <a:r>
              <a:rPr lang="cs-CZ" dirty="0" smtClean="0"/>
              <a:t> </a:t>
            </a:r>
            <a:r>
              <a:rPr lang="en-US" dirty="0" smtClean="0"/>
              <a:t>four different categories—cats, flowers, cars, and chairs—by pecking</a:t>
            </a:r>
            <a:r>
              <a:rPr lang="cs-CZ" dirty="0" smtClean="0"/>
              <a:t> </a:t>
            </a:r>
            <a:r>
              <a:rPr lang="en-US" dirty="0" smtClean="0"/>
              <a:t>four differently colored circular keys surrounding a square viewing</a:t>
            </a:r>
            <a:r>
              <a:rPr lang="cs-CZ" dirty="0" smtClean="0"/>
              <a:t> </a:t>
            </a:r>
            <a:r>
              <a:rPr lang="en-US" dirty="0" smtClean="0"/>
              <a:t>screen, each key being associated with a different category. The</a:t>
            </a:r>
            <a:r>
              <a:rPr lang="cs-CZ" dirty="0" smtClean="0"/>
              <a:t> </a:t>
            </a:r>
            <a:r>
              <a:rPr lang="en-US" dirty="0" smtClean="0"/>
              <a:t>apparatus is depicted in Fig. 1.</a:t>
            </a:r>
            <a:endParaRPr lang="cs-CZ" dirty="0" smtClean="0"/>
          </a:p>
          <a:p>
            <a:r>
              <a:rPr lang="cs-CZ" dirty="0" smtClean="0"/>
              <a:t>Je to z </a:t>
            </a:r>
            <a:r>
              <a:rPr lang="cs-CZ" dirty="0" err="1" smtClean="0"/>
              <a:t>Bhatt</a:t>
            </a:r>
            <a:r>
              <a:rPr lang="cs-CZ" baseline="0" dirty="0" smtClean="0"/>
              <a:t> 1988, citováno v </a:t>
            </a:r>
            <a:r>
              <a:rPr lang="cs-CZ" baseline="0" dirty="0" err="1" smtClean="0"/>
              <a:t>Wasserman</a:t>
            </a:r>
            <a:r>
              <a:rPr lang="cs-CZ" baseline="0" dirty="0" smtClean="0"/>
              <a:t> 2016</a:t>
            </a:r>
            <a:endParaRPr lang="cs-CZ" dirty="0"/>
          </a:p>
        </p:txBody>
      </p:sp>
      <p:sp>
        <p:nvSpPr>
          <p:cNvPr id="4" name="Zástupný symbol pro číslo snímku 3"/>
          <p:cNvSpPr>
            <a:spLocks noGrp="1"/>
          </p:cNvSpPr>
          <p:nvPr>
            <p:ph type="sldNum" sz="quarter" idx="10"/>
          </p:nvPr>
        </p:nvSpPr>
        <p:spPr/>
        <p:txBody>
          <a:bodyPr/>
          <a:lstStyle/>
          <a:p>
            <a:fld id="{85B3DE69-6D55-4C08-B6C5-3089A0FA84CF}" type="slidenum">
              <a:rPr lang="cs-CZ" smtClean="0"/>
              <a:pPr/>
              <a:t>22</a:t>
            </a:fld>
            <a:endParaRPr lang="cs-CZ"/>
          </a:p>
        </p:txBody>
      </p:sp>
    </p:spTree>
    <p:extLst>
      <p:ext uri="{BB962C8B-B14F-4D97-AF65-F5344CB8AC3E}">
        <p14:creationId xmlns:p14="http://schemas.microsoft.com/office/powerpoint/2010/main" val="3070737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This study was aimed at revealing which cognitive processes are lateralized in visual categorizations of “humans” by pigeons. To this end, pigeons were trained to categorize pictures of humans and then tested binocularly or </a:t>
            </a:r>
            <a:r>
              <a:rPr lang="en-US" dirty="0" err="1" smtClean="0"/>
              <a:t>monocularly</a:t>
            </a:r>
            <a:r>
              <a:rPr lang="en-US" dirty="0" smtClean="0"/>
              <a:t> (left or right eye) on the learned categorization and for transfer to novel exemplars (Experiment 1). Subsequent tests examined whether they relied on memorized features or on a conceptual strategy, using stimuli composed of new combinations of familiar and novel humans and backgrounds (Experiment 2), whether the hemispheres processed global or local information, using pictures with different levels of scrambling (Experiment 3), and whether they attended to configuration, using distorted human figures (Experiment 4). The results suggest that the left hemisphere employs a category strategy and concentrates on local features, while the right hemisphere uses an exemplar strategy and relies on configuration. These cognitive dichotomies of the cerebral hemispheres are largely shared by humans, suggesting that lateralized cognitive systems already defined the neural architecture of the common ancestor of birds and mammals.</a:t>
            </a:r>
            <a:endParaRPr lang="cs-CZ" dirty="0"/>
          </a:p>
        </p:txBody>
      </p:sp>
      <p:sp>
        <p:nvSpPr>
          <p:cNvPr id="4" name="Zástupný symbol pro číslo snímku 3"/>
          <p:cNvSpPr>
            <a:spLocks noGrp="1"/>
          </p:cNvSpPr>
          <p:nvPr>
            <p:ph type="sldNum" sz="quarter" idx="10"/>
          </p:nvPr>
        </p:nvSpPr>
        <p:spPr/>
        <p:txBody>
          <a:bodyPr/>
          <a:lstStyle/>
          <a:p>
            <a:fld id="{85B3DE69-6D55-4C08-B6C5-3089A0FA84CF}" type="slidenum">
              <a:rPr lang="cs-CZ" smtClean="0"/>
              <a:pPr/>
              <a:t>24</a:t>
            </a:fld>
            <a:endParaRPr lang="cs-CZ"/>
          </a:p>
        </p:txBody>
      </p:sp>
    </p:spTree>
    <p:extLst>
      <p:ext uri="{BB962C8B-B14F-4D97-AF65-F5344CB8AC3E}">
        <p14:creationId xmlns:p14="http://schemas.microsoft.com/office/powerpoint/2010/main" val="249073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Jak vrozenou, není jasné.</a:t>
            </a:r>
            <a:endParaRPr lang="cs-CZ" dirty="0"/>
          </a:p>
        </p:txBody>
      </p:sp>
      <p:sp>
        <p:nvSpPr>
          <p:cNvPr id="4" name="Zástupný symbol pro číslo snímku 3"/>
          <p:cNvSpPr>
            <a:spLocks noGrp="1"/>
          </p:cNvSpPr>
          <p:nvPr>
            <p:ph type="sldNum" sz="quarter" idx="10"/>
          </p:nvPr>
        </p:nvSpPr>
        <p:spPr/>
        <p:txBody>
          <a:bodyPr/>
          <a:lstStyle/>
          <a:p>
            <a:fld id="{85B3DE69-6D55-4C08-B6C5-3089A0FA84CF}" type="slidenum">
              <a:rPr lang="cs-CZ" smtClean="0"/>
              <a:pPr/>
              <a:t>25</a:t>
            </a:fld>
            <a:endParaRPr lang="cs-CZ"/>
          </a:p>
        </p:txBody>
      </p:sp>
    </p:spTree>
    <p:extLst>
      <p:ext uri="{BB962C8B-B14F-4D97-AF65-F5344CB8AC3E}">
        <p14:creationId xmlns:p14="http://schemas.microsoft.com/office/powerpoint/2010/main" val="2426050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066E395-B062-494A-8B24-72C9C8F81ABB}" type="slidenum">
              <a:rPr lang="cs-CZ"/>
              <a:pPr/>
              <a:t>33</a:t>
            </a:fld>
            <a:endParaRPr lang="cs-CZ"/>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53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90000" tIns="46800" rIns="90000" bIns="46800"/>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atin typeface="Arial" charset="0"/>
                <a:cs typeface="Arial Unicode MS" charset="0"/>
              </a:rPr>
              <a:t>Ve fázi 10 byly použity zcela nové stimuly. V tabulce 3 vidíme srovnání úspěšnosti ve fázích 9 a 10. U všech výzkumných subjektů vyšlo p</a:t>
            </a:r>
            <a:r>
              <a:rPr lang="en-US">
                <a:latin typeface="Arial" charset="0"/>
                <a:cs typeface="Arial Unicode MS" charset="0"/>
              </a:rPr>
              <a:t>&gt;</a:t>
            </a:r>
            <a:r>
              <a:rPr lang="cs-CZ">
                <a:latin typeface="Arial" charset="0"/>
                <a:cs typeface="Arial Unicode MS" charset="0"/>
              </a:rPr>
              <a:t>0,05. Úspěšnost ve fázi 10 je tedy srovnatelná s úspěšností ve fázi 9 (pro tuto analýzu byl použit t-test pro porovnání podílů).</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a:latin typeface="Arial" charset="0"/>
              <a:cs typeface="Arial Unicode MS" charset="0"/>
            </a:endParaRPr>
          </a:p>
        </p:txBody>
      </p:sp>
    </p:spTree>
    <p:extLst>
      <p:ext uri="{BB962C8B-B14F-4D97-AF65-F5344CB8AC3E}">
        <p14:creationId xmlns:p14="http://schemas.microsoft.com/office/powerpoint/2010/main" val="4111797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2CC2E27B-EDE3-4D78-923F-C3DA3F84DAFB}" type="datetimeFigureOut">
              <a:rPr lang="cs-CZ" smtClean="0"/>
              <a:pPr/>
              <a:t>16.10.2024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CC2E27B-EDE3-4D78-923F-C3DA3F84DAFB}" type="datetimeFigureOut">
              <a:rPr lang="cs-CZ" smtClean="0"/>
              <a:pPr/>
              <a:t>16.10.2024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CC2E27B-EDE3-4D78-923F-C3DA3F84DAFB}" type="datetimeFigureOut">
              <a:rPr lang="cs-CZ" smtClean="0"/>
              <a:pPr/>
              <a:t>16.10.2024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524000" y="190500"/>
            <a:ext cx="7008813" cy="1525588"/>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1524000" y="1905000"/>
            <a:ext cx="3427413" cy="41719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03813" y="1905000"/>
            <a:ext cx="3429000" cy="41719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idx="10"/>
          </p:nvPr>
        </p:nvSpPr>
        <p:spPr>
          <a:xfrm>
            <a:off x="6629400" y="6248400"/>
            <a:ext cx="1903413" cy="455613"/>
          </a:xfrm>
        </p:spPr>
        <p:txBody>
          <a:bodyPr/>
          <a:lstStyle>
            <a:lvl1pPr>
              <a:defRPr/>
            </a:lvl1pPr>
          </a:lstStyle>
          <a:p>
            <a:endParaRPr lang="cs-CZ"/>
          </a:p>
        </p:txBody>
      </p:sp>
      <p:sp>
        <p:nvSpPr>
          <p:cNvPr id="6" name="Zástupný symbol pro zápatí 5"/>
          <p:cNvSpPr>
            <a:spLocks noGrp="1"/>
          </p:cNvSpPr>
          <p:nvPr>
            <p:ph type="ftr" idx="11"/>
          </p:nvPr>
        </p:nvSpPr>
        <p:spPr>
          <a:xfrm>
            <a:off x="3276600" y="6248400"/>
            <a:ext cx="2894013" cy="455613"/>
          </a:xfrm>
        </p:spPr>
        <p:txBody>
          <a:bodyPr/>
          <a:lstStyle>
            <a:lvl1pPr>
              <a:defRPr/>
            </a:lvl1pPr>
          </a:lstStyle>
          <a:p>
            <a:endParaRPr lang="cs-CZ"/>
          </a:p>
        </p:txBody>
      </p:sp>
      <p:sp>
        <p:nvSpPr>
          <p:cNvPr id="7" name="Zástupný symbol pro číslo snímku 6"/>
          <p:cNvSpPr>
            <a:spLocks noGrp="1"/>
          </p:cNvSpPr>
          <p:nvPr>
            <p:ph type="sldNum" idx="12"/>
          </p:nvPr>
        </p:nvSpPr>
        <p:spPr>
          <a:xfrm>
            <a:off x="1524000" y="6248400"/>
            <a:ext cx="1293813" cy="455613"/>
          </a:xfrm>
        </p:spPr>
        <p:txBody>
          <a:bodyPr/>
          <a:lstStyle>
            <a:lvl1pPr>
              <a:defRPr/>
            </a:lvl1pPr>
          </a:lstStyle>
          <a:p>
            <a:fld id="{70620AAC-3601-4DBD-BEBD-2D615721AF10}"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CC2E27B-EDE3-4D78-923F-C3DA3F84DAFB}" type="datetimeFigureOut">
              <a:rPr lang="cs-CZ" smtClean="0"/>
              <a:pPr/>
              <a:t>16.10.2024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2CC2E27B-EDE3-4D78-923F-C3DA3F84DAFB}" type="datetimeFigureOut">
              <a:rPr lang="cs-CZ" smtClean="0"/>
              <a:pPr/>
              <a:t>16.10.2024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CC2E27B-EDE3-4D78-923F-C3DA3F84DAFB}" type="datetimeFigureOut">
              <a:rPr lang="cs-CZ" smtClean="0"/>
              <a:pPr/>
              <a:t>16.10.2024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CC2E27B-EDE3-4D78-923F-C3DA3F84DAFB}" type="datetimeFigureOut">
              <a:rPr lang="cs-CZ" smtClean="0"/>
              <a:pPr/>
              <a:t>16.10.2024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2CC2E27B-EDE3-4D78-923F-C3DA3F84DAFB}" type="datetimeFigureOut">
              <a:rPr lang="cs-CZ" smtClean="0"/>
              <a:pPr/>
              <a:t>16.10.2024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CC2E27B-EDE3-4D78-923F-C3DA3F84DAFB}" type="datetimeFigureOut">
              <a:rPr lang="cs-CZ" smtClean="0"/>
              <a:pPr/>
              <a:t>16.10.2024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CC2E27B-EDE3-4D78-923F-C3DA3F84DAFB}" type="datetimeFigureOut">
              <a:rPr lang="cs-CZ" smtClean="0"/>
              <a:pPr/>
              <a:t>16.10.2024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CC2E27B-EDE3-4D78-923F-C3DA3F84DAFB}" type="datetimeFigureOut">
              <a:rPr lang="cs-CZ" smtClean="0"/>
              <a:pPr/>
              <a:t>16.10.2024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2CDF31-23FF-467B-9886-64F48924206A}"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2E27B-EDE3-4D78-923F-C3DA3F84DAFB}" type="datetimeFigureOut">
              <a:rPr lang="cs-CZ" smtClean="0"/>
              <a:pPr/>
              <a:t>16.10.2024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CDF31-23FF-467B-9886-64F48924206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Mentální reprezentace</a:t>
            </a:r>
            <a:endParaRPr lang="cs-CZ" dirty="0"/>
          </a:p>
        </p:txBody>
      </p:sp>
      <p:sp>
        <p:nvSpPr>
          <p:cNvPr id="3" name="Zástupný symbol pro obsah 2"/>
          <p:cNvSpPr>
            <a:spLocks noGrp="1"/>
          </p:cNvSpPr>
          <p:nvPr>
            <p:ph idx="1"/>
          </p:nvPr>
        </p:nvSpPr>
        <p:spPr/>
        <p:txBody>
          <a:bodyPr/>
          <a:lstStyle/>
          <a:p>
            <a:r>
              <a:rPr lang="cs-CZ" dirty="0" smtClean="0"/>
              <a:t>Pojmy/koncepty</a:t>
            </a:r>
          </a:p>
          <a:p>
            <a:r>
              <a:rPr lang="cs-CZ" dirty="0" smtClean="0"/>
              <a:t>Permanence objektu</a:t>
            </a:r>
          </a:p>
          <a:p>
            <a:r>
              <a:rPr lang="cs-CZ" dirty="0" smtClean="0"/>
              <a:t>Sebeuvědomění – viz </a:t>
            </a:r>
            <a:r>
              <a:rPr lang="cs-CZ" dirty="0" err="1" smtClean="0"/>
              <a:t>Prikrylová</a:t>
            </a:r>
            <a:endParaRPr lang="cs-CZ" dirty="0" smtClean="0"/>
          </a:p>
          <a:p>
            <a:r>
              <a:rPr lang="cs-CZ" dirty="0" smtClean="0"/>
              <a:t>Epizodická paměť – viz Hejtmánek</a:t>
            </a:r>
            <a:endParaRPr lang="cs-CZ" dirty="0"/>
          </a:p>
        </p:txBody>
      </p:sp>
    </p:spTree>
    <p:extLst>
      <p:ext uri="{BB962C8B-B14F-4D97-AF65-F5344CB8AC3E}">
        <p14:creationId xmlns:p14="http://schemas.microsoft.com/office/powerpoint/2010/main" val="1557451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4000" dirty="0" smtClean="0"/>
              <a:t>Percepční (přirozené) </a:t>
            </a:r>
            <a:r>
              <a:rPr lang="cs-CZ" sz="4000" dirty="0" smtClean="0"/>
              <a:t>pojmy </a:t>
            </a:r>
            <a:r>
              <a:rPr lang="cs-CZ" sz="4000" dirty="0" smtClean="0"/>
              <a:t>- příklady</a:t>
            </a:r>
            <a:endParaRPr lang="cs-CZ" sz="4000" dirty="0"/>
          </a:p>
        </p:txBody>
      </p:sp>
      <p:sp>
        <p:nvSpPr>
          <p:cNvPr id="3" name="Zástupný symbol pro obsah 2"/>
          <p:cNvSpPr>
            <a:spLocks noGrp="1"/>
          </p:cNvSpPr>
          <p:nvPr>
            <p:ph idx="1"/>
          </p:nvPr>
        </p:nvSpPr>
        <p:spPr>
          <a:xfrm>
            <a:off x="251520" y="1600200"/>
            <a:ext cx="8640960" cy="5257800"/>
          </a:xfrm>
        </p:spPr>
        <p:txBody>
          <a:bodyPr>
            <a:normAutofit fontScale="92500" lnSpcReduction="10000"/>
          </a:bodyPr>
          <a:lstStyle/>
          <a:p>
            <a:r>
              <a:rPr lang="cs-CZ" dirty="0" smtClean="0"/>
              <a:t>Přirozené objekty</a:t>
            </a:r>
          </a:p>
          <a:p>
            <a:pPr lvl="1"/>
            <a:endParaRPr lang="cs-CZ" dirty="0" smtClean="0"/>
          </a:p>
          <a:p>
            <a:pPr lvl="1"/>
            <a:endParaRPr lang="cs-CZ" dirty="0" smtClean="0"/>
          </a:p>
          <a:p>
            <a:r>
              <a:rPr lang="cs-CZ" dirty="0" smtClean="0"/>
              <a:t>Lidské artefakty</a:t>
            </a:r>
          </a:p>
          <a:p>
            <a:pPr lvl="1"/>
            <a:endParaRPr lang="cs-CZ" dirty="0" smtClean="0"/>
          </a:p>
          <a:p>
            <a:pPr lvl="1"/>
            <a:endParaRPr lang="cs-CZ" dirty="0" smtClean="0"/>
          </a:p>
          <a:p>
            <a:r>
              <a:rPr lang="cs-CZ" dirty="0" smtClean="0"/>
              <a:t>Zobrazení </a:t>
            </a:r>
          </a:p>
          <a:p>
            <a:pPr lvl="1"/>
            <a:endParaRPr lang="cs-CZ" dirty="0"/>
          </a:p>
          <a:p>
            <a:pPr>
              <a:buNone/>
            </a:pPr>
            <a:endParaRPr lang="cs-CZ" sz="3000" dirty="0" smtClean="0"/>
          </a:p>
          <a:p>
            <a:pPr>
              <a:buNone/>
            </a:pPr>
            <a:r>
              <a:rPr lang="cs-CZ" sz="3000" dirty="0" smtClean="0"/>
              <a:t>Nejen vizuální, ale i </a:t>
            </a:r>
            <a:r>
              <a:rPr lang="cs-CZ" sz="3000" dirty="0" err="1" smtClean="0"/>
              <a:t>auditorní</a:t>
            </a:r>
            <a:r>
              <a:rPr lang="cs-CZ" sz="3000" dirty="0" smtClean="0"/>
              <a:t>, olfaktorické, chuťové atd.</a:t>
            </a:r>
          </a:p>
          <a:p>
            <a:pPr>
              <a:buNone/>
            </a:pPr>
            <a:r>
              <a:rPr lang="cs-CZ" sz="3000" dirty="0" smtClean="0">
                <a:solidFill>
                  <a:srgbClr val="C00000"/>
                </a:solidFill>
              </a:rPr>
              <a:t>Co je založené na podobnosti, ale do </a:t>
            </a:r>
            <a:r>
              <a:rPr lang="cs-CZ" sz="3000" dirty="0" smtClean="0">
                <a:solidFill>
                  <a:srgbClr val="C00000"/>
                </a:solidFill>
              </a:rPr>
              <a:t>pojmů </a:t>
            </a:r>
            <a:r>
              <a:rPr lang="cs-CZ" sz="3000" dirty="0" smtClean="0">
                <a:solidFill>
                  <a:srgbClr val="C00000"/>
                </a:solidFill>
              </a:rPr>
              <a:t>nepatří?</a:t>
            </a:r>
          </a:p>
        </p:txBody>
      </p:sp>
      <p:pic>
        <p:nvPicPr>
          <p:cNvPr id="5" name="Obrázek 4" descr="DSC00051.JPG"/>
          <p:cNvPicPr>
            <a:picLocks noChangeAspect="1"/>
          </p:cNvPicPr>
          <p:nvPr/>
        </p:nvPicPr>
        <p:blipFill>
          <a:blip r:embed="rId2" cstate="print"/>
          <a:stretch>
            <a:fillRect/>
          </a:stretch>
        </p:blipFill>
        <p:spPr>
          <a:xfrm>
            <a:off x="3707904" y="1844824"/>
            <a:ext cx="789552" cy="1052736"/>
          </a:xfrm>
          <a:prstGeom prst="rect">
            <a:avLst/>
          </a:prstGeom>
        </p:spPr>
      </p:pic>
      <p:pic>
        <p:nvPicPr>
          <p:cNvPr id="10" name="Obrázek 9" descr="predatori.jpg"/>
          <p:cNvPicPr>
            <a:picLocks noChangeAspect="1"/>
          </p:cNvPicPr>
          <p:nvPr/>
        </p:nvPicPr>
        <p:blipFill>
          <a:blip r:embed="rId3" cstate="print"/>
          <a:stretch>
            <a:fillRect/>
          </a:stretch>
        </p:blipFill>
        <p:spPr>
          <a:xfrm>
            <a:off x="4644008" y="1124744"/>
            <a:ext cx="1008112" cy="1820764"/>
          </a:xfrm>
          <a:prstGeom prst="rect">
            <a:avLst/>
          </a:prstGeom>
        </p:spPr>
      </p:pic>
      <p:pic>
        <p:nvPicPr>
          <p:cNvPr id="11" name="Picture 4" descr="https://encrypted-tbn0.gstatic.com/images?q=tbn:ANd9GcRFxc0Ta9b3bnEjtO9cC90WdzXQdiKR3pqDbOEobXE-6GsE5Yyb"/>
          <p:cNvPicPr>
            <a:picLocks noChangeAspect="1" noChangeArrowheads="1"/>
          </p:cNvPicPr>
          <p:nvPr/>
        </p:nvPicPr>
        <p:blipFill>
          <a:blip r:embed="rId4" cstate="print"/>
          <a:srcRect/>
          <a:stretch>
            <a:fillRect/>
          </a:stretch>
        </p:blipFill>
        <p:spPr bwMode="auto">
          <a:xfrm>
            <a:off x="3707904" y="3068960"/>
            <a:ext cx="2304256" cy="1395310"/>
          </a:xfrm>
          <a:prstGeom prst="rect">
            <a:avLst/>
          </a:prstGeom>
          <a:noFill/>
        </p:spPr>
      </p:pic>
      <p:pic>
        <p:nvPicPr>
          <p:cNvPr id="12" name="Obrázek 11" descr="ptak clovek.jpg"/>
          <p:cNvPicPr>
            <a:picLocks noChangeAspect="1"/>
          </p:cNvPicPr>
          <p:nvPr/>
        </p:nvPicPr>
        <p:blipFill>
          <a:blip r:embed="rId5" cstate="print"/>
          <a:stretch>
            <a:fillRect/>
          </a:stretch>
        </p:blipFill>
        <p:spPr>
          <a:xfrm>
            <a:off x="3707904" y="4581128"/>
            <a:ext cx="2782003" cy="112090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8321" y="1600200"/>
            <a:ext cx="5887358" cy="4525963"/>
          </a:xfrm>
        </p:spPr>
      </p:pic>
    </p:spTree>
    <p:extLst>
      <p:ext uri="{BB962C8B-B14F-4D97-AF65-F5344CB8AC3E}">
        <p14:creationId xmlns:p14="http://schemas.microsoft.com/office/powerpoint/2010/main" val="459263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neřadíme mezi </a:t>
            </a:r>
            <a:r>
              <a:rPr lang="cs-CZ" dirty="0" smtClean="0"/>
              <a:t>pojmy</a:t>
            </a:r>
            <a:endParaRPr lang="cs-CZ" dirty="0"/>
          </a:p>
        </p:txBody>
      </p:sp>
      <p:sp>
        <p:nvSpPr>
          <p:cNvPr id="3" name="Zástupný symbol pro obsah 2"/>
          <p:cNvSpPr>
            <a:spLocks noGrp="1"/>
          </p:cNvSpPr>
          <p:nvPr>
            <p:ph idx="1"/>
          </p:nvPr>
        </p:nvSpPr>
        <p:spPr/>
        <p:txBody>
          <a:bodyPr/>
          <a:lstStyle/>
          <a:p>
            <a:r>
              <a:rPr lang="cs-CZ" dirty="0" smtClean="0"/>
              <a:t>Vizuální generalizace v jedné dimenzi</a:t>
            </a:r>
          </a:p>
          <a:p>
            <a:endParaRPr lang="cs-CZ" dirty="0"/>
          </a:p>
          <a:p>
            <a:endParaRPr lang="cs-CZ" dirty="0" smtClean="0"/>
          </a:p>
          <a:p>
            <a:endParaRPr lang="cs-CZ" dirty="0" smtClean="0"/>
          </a:p>
        </p:txBody>
      </p:sp>
      <p:sp>
        <p:nvSpPr>
          <p:cNvPr id="5" name="Elipsa 4"/>
          <p:cNvSpPr/>
          <p:nvPr/>
        </p:nvSpPr>
        <p:spPr>
          <a:xfrm>
            <a:off x="2195736" y="2492896"/>
            <a:ext cx="1296144" cy="86409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Elipsa 5"/>
          <p:cNvSpPr/>
          <p:nvPr/>
        </p:nvSpPr>
        <p:spPr>
          <a:xfrm>
            <a:off x="3779912" y="2492896"/>
            <a:ext cx="1296144" cy="864096"/>
          </a:xfrm>
          <a:prstGeom prst="ellipse">
            <a:avLst/>
          </a:prstGeom>
          <a:solidFill>
            <a:srgbClr val="DD3A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Elipsa 6"/>
          <p:cNvSpPr/>
          <p:nvPr/>
        </p:nvSpPr>
        <p:spPr>
          <a:xfrm>
            <a:off x="5364088" y="2492896"/>
            <a:ext cx="1368152" cy="864096"/>
          </a:xfrm>
          <a:prstGeom prst="ellipse">
            <a:avLst/>
          </a:prstGeom>
          <a:solidFill>
            <a:srgbClr val="CD5C1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Naopak všechny jednotlivé členy </a:t>
            </a:r>
            <a:r>
              <a:rPr lang="cs-CZ" dirty="0" smtClean="0"/>
              <a:t>pojmu je </a:t>
            </a:r>
            <a:r>
              <a:rPr lang="cs-CZ" dirty="0" smtClean="0"/>
              <a:t>možné odlišit</a:t>
            </a:r>
            <a:endParaRPr lang="cs-CZ" dirty="0"/>
          </a:p>
        </p:txBody>
      </p:sp>
      <p:sp>
        <p:nvSpPr>
          <p:cNvPr id="3" name="Zástupný symbol pro obsah 2"/>
          <p:cNvSpPr>
            <a:spLocks noGrp="1"/>
          </p:cNvSpPr>
          <p:nvPr>
            <p:ph idx="1"/>
          </p:nvPr>
        </p:nvSpPr>
        <p:spPr/>
        <p:txBody>
          <a:bodyPr/>
          <a:lstStyle/>
          <a:p>
            <a:endParaRPr lang="cs-CZ"/>
          </a:p>
        </p:txBody>
      </p:sp>
      <p:pic>
        <p:nvPicPr>
          <p:cNvPr id="4" name="Picture 2" descr="http://flirton.net/uploads/allimg/c120910/134H4494D4920-54213.jpg"/>
          <p:cNvPicPr>
            <a:picLocks noChangeAspect="1" noChangeArrowheads="1"/>
          </p:cNvPicPr>
          <p:nvPr/>
        </p:nvPicPr>
        <p:blipFill>
          <a:blip r:embed="rId2" cstate="print"/>
          <a:srcRect/>
          <a:stretch>
            <a:fillRect/>
          </a:stretch>
        </p:blipFill>
        <p:spPr bwMode="auto">
          <a:xfrm>
            <a:off x="2339752" y="2348880"/>
            <a:ext cx="4742706" cy="3620615"/>
          </a:xfrm>
          <a:prstGeom prst="rect">
            <a:avLst/>
          </a:prstGeom>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neřadíme mezi </a:t>
            </a:r>
            <a:r>
              <a:rPr lang="cs-CZ" dirty="0" smtClean="0"/>
              <a:t>pojmy</a:t>
            </a:r>
            <a:endParaRPr lang="cs-CZ" dirty="0"/>
          </a:p>
        </p:txBody>
      </p:sp>
      <p:sp>
        <p:nvSpPr>
          <p:cNvPr id="3" name="Zástupný symbol pro obsah 2"/>
          <p:cNvSpPr>
            <a:spLocks noGrp="1"/>
          </p:cNvSpPr>
          <p:nvPr>
            <p:ph idx="1"/>
          </p:nvPr>
        </p:nvSpPr>
        <p:spPr/>
        <p:txBody>
          <a:bodyPr/>
          <a:lstStyle/>
          <a:p>
            <a:r>
              <a:rPr lang="cs-CZ" dirty="0" smtClean="0"/>
              <a:t>Důsledek memorování</a:t>
            </a:r>
            <a:endParaRPr lang="cs-CZ" dirty="0"/>
          </a:p>
          <a:p>
            <a:endParaRPr lang="cs-CZ" dirty="0"/>
          </a:p>
        </p:txBody>
      </p:sp>
      <p:pic>
        <p:nvPicPr>
          <p:cNvPr id="4" name="Picture 10" descr="https://encrypted-tbn3.gstatic.com/images?q=tbn:ANd9GcR3OPxr_vIxyf4DTLZa2iOLmQ_jNc2WwTSSFT3qSqfuyC8mU42g"/>
          <p:cNvPicPr>
            <a:picLocks noChangeAspect="1" noChangeArrowheads="1"/>
          </p:cNvPicPr>
          <p:nvPr/>
        </p:nvPicPr>
        <p:blipFill>
          <a:blip r:embed="rId2" cstate="print"/>
          <a:srcRect/>
          <a:stretch>
            <a:fillRect/>
          </a:stretch>
        </p:blipFill>
        <p:spPr bwMode="auto">
          <a:xfrm>
            <a:off x="2339752" y="2852936"/>
            <a:ext cx="4195167" cy="31423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Percepční </a:t>
            </a:r>
            <a:r>
              <a:rPr lang="cs-CZ" dirty="0" smtClean="0"/>
              <a:t>pojmy</a:t>
            </a:r>
            <a:endParaRPr lang="cs-CZ" dirty="0"/>
          </a:p>
        </p:txBody>
      </p:sp>
      <p:sp>
        <p:nvSpPr>
          <p:cNvPr id="3" name="Zástupný symbol pro obsah 2"/>
          <p:cNvSpPr>
            <a:spLocks noGrp="1"/>
          </p:cNvSpPr>
          <p:nvPr>
            <p:ph idx="1"/>
          </p:nvPr>
        </p:nvSpPr>
        <p:spPr>
          <a:xfrm>
            <a:off x="457200" y="1600200"/>
            <a:ext cx="5194920" cy="4525963"/>
          </a:xfrm>
        </p:spPr>
        <p:txBody>
          <a:bodyPr>
            <a:normAutofit fontScale="92500" lnSpcReduction="10000"/>
          </a:bodyPr>
          <a:lstStyle/>
          <a:p>
            <a:r>
              <a:rPr lang="cs-CZ" dirty="0" smtClean="0"/>
              <a:t>Přirozené otevřené kategorie</a:t>
            </a:r>
          </a:p>
          <a:p>
            <a:r>
              <a:rPr lang="cs-CZ" dirty="0" smtClean="0"/>
              <a:t>Umělé kategorie (lidské)</a:t>
            </a:r>
          </a:p>
          <a:p>
            <a:endParaRPr lang="cs-CZ" dirty="0"/>
          </a:p>
          <a:p>
            <a:r>
              <a:rPr lang="cs-CZ" dirty="0" smtClean="0"/>
              <a:t>Způsob reprezentace</a:t>
            </a:r>
          </a:p>
          <a:p>
            <a:pPr lvl="1"/>
            <a:r>
              <a:rPr lang="cs-CZ" dirty="0" smtClean="0"/>
              <a:t>Detekce souboru znaků sdíleného členy kategorie</a:t>
            </a:r>
          </a:p>
          <a:p>
            <a:pPr lvl="1"/>
            <a:r>
              <a:rPr lang="cs-CZ" dirty="0" smtClean="0"/>
              <a:t>Znaky mají různou váhu pro určení objektu do kategorie</a:t>
            </a:r>
          </a:p>
          <a:p>
            <a:pPr lvl="1"/>
            <a:r>
              <a:rPr lang="cs-CZ" dirty="0" smtClean="0"/>
              <a:t>Porovnávání s modelovými exempláři</a:t>
            </a:r>
            <a:endParaRPr lang="cs-CZ" dirty="0"/>
          </a:p>
        </p:txBody>
      </p:sp>
      <p:pic>
        <p:nvPicPr>
          <p:cNvPr id="6" name="Picture 2" descr="http://upload.wikimedia.org/wikipedia/commons/thumb/f/f3/Generalization_process_using_trees_PNG_version.png/220px-Generalization_process_using_trees_PNG_version.png"/>
          <p:cNvPicPr>
            <a:picLocks noChangeAspect="1" noChangeArrowheads="1"/>
          </p:cNvPicPr>
          <p:nvPr/>
        </p:nvPicPr>
        <p:blipFill>
          <a:blip r:embed="rId2" cstate="print"/>
          <a:srcRect/>
          <a:stretch>
            <a:fillRect/>
          </a:stretch>
        </p:blipFill>
        <p:spPr bwMode="auto">
          <a:xfrm>
            <a:off x="6588386" y="1"/>
            <a:ext cx="2088070" cy="2780928"/>
          </a:xfrm>
          <a:prstGeom prst="rect">
            <a:avLst/>
          </a:prstGeom>
          <a:noFill/>
        </p:spPr>
      </p:pic>
      <p:sp>
        <p:nvSpPr>
          <p:cNvPr id="7" name="TextovéPole 6"/>
          <p:cNvSpPr txBox="1"/>
          <p:nvPr/>
        </p:nvSpPr>
        <p:spPr>
          <a:xfrm>
            <a:off x="7308304" y="2636912"/>
            <a:ext cx="1656184" cy="187743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buFontTx/>
              <a:buChar char="-"/>
            </a:pPr>
            <a:r>
              <a:rPr lang="cs-CZ" dirty="0" smtClean="0"/>
              <a:t>(4</a:t>
            </a:r>
            <a:r>
              <a:rPr lang="cs-CZ" sz="2000" dirty="0" smtClean="0"/>
              <a:t>) </a:t>
            </a:r>
            <a:r>
              <a:rPr lang="cs-CZ" sz="2000" b="1" dirty="0" smtClean="0"/>
              <a:t>nohy</a:t>
            </a:r>
            <a:r>
              <a:rPr lang="cs-CZ" sz="2000" dirty="0" smtClean="0"/>
              <a:t> </a:t>
            </a:r>
            <a:r>
              <a:rPr lang="cs-CZ" dirty="0" smtClean="0"/>
              <a:t>(?)</a:t>
            </a:r>
          </a:p>
          <a:p>
            <a:pPr>
              <a:buFontTx/>
              <a:buChar char="-"/>
            </a:pPr>
            <a:r>
              <a:rPr lang="cs-CZ" sz="2400" b="1" dirty="0" smtClean="0"/>
              <a:t>Sedátko</a:t>
            </a:r>
            <a:r>
              <a:rPr lang="cs-CZ" sz="2400" dirty="0" smtClean="0"/>
              <a:t> (!)</a:t>
            </a:r>
          </a:p>
          <a:p>
            <a:pPr>
              <a:buFontTx/>
              <a:buChar char="-"/>
            </a:pPr>
            <a:r>
              <a:rPr lang="cs-CZ" b="1" dirty="0" smtClean="0"/>
              <a:t>Opěradlo</a:t>
            </a:r>
          </a:p>
          <a:p>
            <a:pPr>
              <a:buFontTx/>
              <a:buChar char="-"/>
            </a:pPr>
            <a:r>
              <a:rPr lang="cs-CZ" dirty="0" smtClean="0"/>
              <a:t>Bez područek</a:t>
            </a:r>
          </a:p>
          <a:p>
            <a:pPr>
              <a:buFontTx/>
              <a:buChar char="-"/>
            </a:pPr>
            <a:r>
              <a:rPr lang="cs-CZ" dirty="0" smtClean="0"/>
              <a:t>Pevný materiál</a:t>
            </a:r>
          </a:p>
          <a:p>
            <a:pPr>
              <a:buFontTx/>
              <a:buChar char="-"/>
            </a:pPr>
            <a:endParaRPr lang="cs-CZ" dirty="0"/>
          </a:p>
        </p:txBody>
      </p:sp>
      <p:pic>
        <p:nvPicPr>
          <p:cNvPr id="8" name="Picture 2" descr="https://encrypted-tbn2.gstatic.com/images?q=tbn:ANd9GcSXX-0VjzbOU9pW8Vag9Hd-JDOV1DIs5vA9Ray4mgs2BPoiGrYeGA"/>
          <p:cNvPicPr>
            <a:picLocks noChangeAspect="1" noChangeArrowheads="1"/>
          </p:cNvPicPr>
          <p:nvPr/>
        </p:nvPicPr>
        <p:blipFill>
          <a:blip r:embed="rId3" cstate="print"/>
          <a:srcRect/>
          <a:stretch>
            <a:fillRect/>
          </a:stretch>
        </p:blipFill>
        <p:spPr bwMode="auto">
          <a:xfrm>
            <a:off x="5292080" y="2492896"/>
            <a:ext cx="1994520" cy="1994523"/>
          </a:xfrm>
          <a:prstGeom prst="rect">
            <a:avLst/>
          </a:prstGeom>
          <a:noFill/>
        </p:spPr>
      </p:pic>
      <p:cxnSp>
        <p:nvCxnSpPr>
          <p:cNvPr id="10" name="Přímá spojovací šipka 9"/>
          <p:cNvCxnSpPr/>
          <p:nvPr/>
        </p:nvCxnSpPr>
        <p:spPr>
          <a:xfrm flipV="1">
            <a:off x="4499992" y="1124744"/>
            <a:ext cx="2160240" cy="2448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Přímá spojovací šipka 11"/>
          <p:cNvCxnSpPr/>
          <p:nvPr/>
        </p:nvCxnSpPr>
        <p:spPr>
          <a:xfrm flipV="1">
            <a:off x="5004048" y="4293096"/>
            <a:ext cx="201622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5058" name="Picture 2" descr="https://www.dot.ny.gov/divisions/engineering/design/landscape/trees/repository/tree_forms_color%20copy_papyrus_rv.jpg"/>
          <p:cNvPicPr>
            <a:picLocks noChangeAspect="1" noChangeArrowheads="1"/>
          </p:cNvPicPr>
          <p:nvPr/>
        </p:nvPicPr>
        <p:blipFill>
          <a:blip r:embed="rId4" cstate="print"/>
          <a:srcRect/>
          <a:stretch>
            <a:fillRect/>
          </a:stretch>
        </p:blipFill>
        <p:spPr bwMode="auto">
          <a:xfrm>
            <a:off x="6516216" y="4549577"/>
            <a:ext cx="2304256" cy="2308423"/>
          </a:xfrm>
          <a:prstGeom prst="rect">
            <a:avLst/>
          </a:prstGeom>
          <a:noFill/>
        </p:spPr>
      </p:pic>
      <p:cxnSp>
        <p:nvCxnSpPr>
          <p:cNvPr id="14" name="Přímá spojovací šipka 13"/>
          <p:cNvCxnSpPr/>
          <p:nvPr/>
        </p:nvCxnSpPr>
        <p:spPr>
          <a:xfrm>
            <a:off x="2987824" y="5661248"/>
            <a:ext cx="338437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Abstraktní </a:t>
            </a:r>
            <a:r>
              <a:rPr lang="cs-CZ" dirty="0" smtClean="0"/>
              <a:t>pojmy</a:t>
            </a:r>
            <a:endParaRPr lang="cs-CZ" dirty="0"/>
          </a:p>
        </p:txBody>
      </p:sp>
      <p:sp>
        <p:nvSpPr>
          <p:cNvPr id="3" name="Zástupný symbol pro obsah 2"/>
          <p:cNvSpPr>
            <a:spLocks noGrp="1"/>
          </p:cNvSpPr>
          <p:nvPr>
            <p:ph idx="1"/>
          </p:nvPr>
        </p:nvSpPr>
        <p:spPr>
          <a:xfrm>
            <a:off x="457200" y="1844824"/>
            <a:ext cx="8229600" cy="4281339"/>
          </a:xfrm>
        </p:spPr>
        <p:txBody>
          <a:bodyPr/>
          <a:lstStyle/>
          <a:p>
            <a:r>
              <a:rPr lang="cs-CZ" dirty="0" smtClean="0"/>
              <a:t>Asociační (funkční) - příklady</a:t>
            </a:r>
            <a:endParaRPr lang="cs-CZ" dirty="0"/>
          </a:p>
        </p:txBody>
      </p:sp>
      <p:pic>
        <p:nvPicPr>
          <p:cNvPr id="5" name="Picture 4" descr="http://www.opkp.si/images/iman/food_2dsafety.jpg"/>
          <p:cNvPicPr>
            <a:picLocks noChangeAspect="1" noChangeArrowheads="1"/>
          </p:cNvPicPr>
          <p:nvPr/>
        </p:nvPicPr>
        <p:blipFill>
          <a:blip r:embed="rId2" cstate="print"/>
          <a:srcRect/>
          <a:stretch>
            <a:fillRect/>
          </a:stretch>
        </p:blipFill>
        <p:spPr bwMode="auto">
          <a:xfrm>
            <a:off x="323528" y="2852936"/>
            <a:ext cx="2448271" cy="2448272"/>
          </a:xfrm>
          <a:prstGeom prst="rect">
            <a:avLst/>
          </a:prstGeom>
          <a:noFill/>
        </p:spPr>
      </p:pic>
      <p:pic>
        <p:nvPicPr>
          <p:cNvPr id="3076" name="Picture 4" descr="http://www.babygreys.co.uk/images/feeding/ingrediants.jpg"/>
          <p:cNvPicPr>
            <a:picLocks noChangeAspect="1" noChangeArrowheads="1"/>
          </p:cNvPicPr>
          <p:nvPr/>
        </p:nvPicPr>
        <p:blipFill>
          <a:blip r:embed="rId3" cstate="print"/>
          <a:srcRect/>
          <a:stretch>
            <a:fillRect/>
          </a:stretch>
        </p:blipFill>
        <p:spPr bwMode="auto">
          <a:xfrm>
            <a:off x="2915816" y="3068960"/>
            <a:ext cx="3022006" cy="2269233"/>
          </a:xfrm>
          <a:prstGeom prst="rect">
            <a:avLst/>
          </a:prstGeom>
          <a:noFill/>
        </p:spPr>
      </p:pic>
      <p:pic>
        <p:nvPicPr>
          <p:cNvPr id="3078" name="Picture 6" descr="http://www.tiskatka.cz/24-24-thickbox/dopravni-prostredky-razitka.jpg"/>
          <p:cNvPicPr>
            <a:picLocks noChangeAspect="1" noChangeArrowheads="1"/>
          </p:cNvPicPr>
          <p:nvPr/>
        </p:nvPicPr>
        <p:blipFill>
          <a:blip r:embed="rId4" cstate="print"/>
          <a:srcRect/>
          <a:stretch>
            <a:fillRect/>
          </a:stretch>
        </p:blipFill>
        <p:spPr bwMode="auto">
          <a:xfrm>
            <a:off x="6084168" y="2636912"/>
            <a:ext cx="2771800" cy="2771801"/>
          </a:xfrm>
          <a:prstGeom prst="rect">
            <a:avLst/>
          </a:prstGeom>
          <a:noFill/>
        </p:spPr>
      </p:pic>
      <p:sp>
        <p:nvSpPr>
          <p:cNvPr id="9" name="TextovéPole 8"/>
          <p:cNvSpPr txBox="1"/>
          <p:nvPr/>
        </p:nvSpPr>
        <p:spPr>
          <a:xfrm>
            <a:off x="971600" y="5805264"/>
            <a:ext cx="660758" cy="369332"/>
          </a:xfrm>
          <a:prstGeom prst="rect">
            <a:avLst/>
          </a:prstGeom>
          <a:noFill/>
        </p:spPr>
        <p:txBody>
          <a:bodyPr wrap="none" rtlCol="0">
            <a:spAutoFit/>
          </a:bodyPr>
          <a:lstStyle/>
          <a:p>
            <a:r>
              <a:rPr lang="cs-CZ" dirty="0" smtClean="0"/>
              <a:t>Jídlo </a:t>
            </a:r>
            <a:endParaRPr lang="cs-CZ" dirty="0"/>
          </a:p>
        </p:txBody>
      </p:sp>
      <p:sp>
        <p:nvSpPr>
          <p:cNvPr id="10" name="TextovéPole 9"/>
          <p:cNvSpPr txBox="1"/>
          <p:nvPr/>
        </p:nvSpPr>
        <p:spPr>
          <a:xfrm>
            <a:off x="6444208" y="5805264"/>
            <a:ext cx="2091983" cy="369332"/>
          </a:xfrm>
          <a:prstGeom prst="rect">
            <a:avLst/>
          </a:prstGeom>
          <a:noFill/>
        </p:spPr>
        <p:txBody>
          <a:bodyPr wrap="none" rtlCol="0">
            <a:spAutoFit/>
          </a:bodyPr>
          <a:lstStyle/>
          <a:p>
            <a:r>
              <a:rPr lang="cs-CZ" dirty="0" smtClean="0"/>
              <a:t>Dopravní prostředky</a:t>
            </a:r>
            <a:endParaRPr lang="cs-CZ" dirty="0"/>
          </a:p>
        </p:txBody>
      </p:sp>
      <p:sp>
        <p:nvSpPr>
          <p:cNvPr id="11" name="TextovéPole 10"/>
          <p:cNvSpPr txBox="1"/>
          <p:nvPr/>
        </p:nvSpPr>
        <p:spPr>
          <a:xfrm>
            <a:off x="3131840" y="5805264"/>
            <a:ext cx="2533899" cy="369332"/>
          </a:xfrm>
          <a:prstGeom prst="rect">
            <a:avLst/>
          </a:prstGeom>
          <a:noFill/>
        </p:spPr>
        <p:txBody>
          <a:bodyPr wrap="none" rtlCol="0">
            <a:spAutoFit/>
          </a:bodyPr>
          <a:lstStyle/>
          <a:p>
            <a:r>
              <a:rPr lang="cs-CZ" dirty="0" smtClean="0"/>
              <a:t>Jídlo z pohledu papouška</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Abstraktní </a:t>
            </a:r>
            <a:r>
              <a:rPr lang="cs-CZ" dirty="0" smtClean="0"/>
              <a:t>pojmy</a:t>
            </a:r>
            <a:endParaRPr lang="cs-CZ" dirty="0"/>
          </a:p>
        </p:txBody>
      </p:sp>
      <p:sp>
        <p:nvSpPr>
          <p:cNvPr id="3" name="Zástupný symbol pro obsah 2"/>
          <p:cNvSpPr>
            <a:spLocks noGrp="1"/>
          </p:cNvSpPr>
          <p:nvPr>
            <p:ph idx="1"/>
          </p:nvPr>
        </p:nvSpPr>
        <p:spPr/>
        <p:txBody>
          <a:bodyPr/>
          <a:lstStyle/>
          <a:p>
            <a:r>
              <a:rPr lang="cs-CZ" dirty="0" smtClean="0"/>
              <a:t>Asociační (kulturně dané asociace) – příklady </a:t>
            </a:r>
            <a:endParaRPr lang="cs-CZ" dirty="0"/>
          </a:p>
        </p:txBody>
      </p:sp>
      <p:sp>
        <p:nvSpPr>
          <p:cNvPr id="5" name="Obdélník 4"/>
          <p:cNvSpPr/>
          <p:nvPr/>
        </p:nvSpPr>
        <p:spPr>
          <a:xfrm>
            <a:off x="0" y="2276872"/>
            <a:ext cx="4572000" cy="369332"/>
          </a:xfrm>
          <a:prstGeom prst="rect">
            <a:avLst/>
          </a:prstGeom>
        </p:spPr>
        <p:txBody>
          <a:bodyPr>
            <a:spAutoFit/>
          </a:bodyPr>
          <a:lstStyle/>
          <a:p>
            <a:pPr lvl="1"/>
            <a:r>
              <a:rPr lang="cs-CZ" dirty="0" smtClean="0"/>
              <a:t>Objekt a jeho symboličtí zástupci</a:t>
            </a:r>
          </a:p>
        </p:txBody>
      </p:sp>
      <p:sp>
        <p:nvSpPr>
          <p:cNvPr id="6" name="Obdélník 5"/>
          <p:cNvSpPr/>
          <p:nvPr/>
        </p:nvSpPr>
        <p:spPr>
          <a:xfrm>
            <a:off x="5004048" y="2276872"/>
            <a:ext cx="3672408" cy="369332"/>
          </a:xfrm>
          <a:prstGeom prst="rect">
            <a:avLst/>
          </a:prstGeom>
        </p:spPr>
        <p:txBody>
          <a:bodyPr wrap="square">
            <a:spAutoFit/>
          </a:bodyPr>
          <a:lstStyle/>
          <a:p>
            <a:pPr lvl="1"/>
            <a:r>
              <a:rPr lang="cs-CZ" dirty="0" smtClean="0"/>
              <a:t>Kategorie vyššího řádu</a:t>
            </a:r>
          </a:p>
        </p:txBody>
      </p:sp>
      <p:pic>
        <p:nvPicPr>
          <p:cNvPr id="7" name="Picture 2" descr="https://encrypted-tbn2.gstatic.com/images?q=tbn:ANd9GcSXX-0VjzbOU9pW8Vag9Hd-JDOV1DIs5vA9Ray4mgs2BPoiGrYeGA"/>
          <p:cNvPicPr>
            <a:picLocks noChangeAspect="1" noChangeArrowheads="1"/>
          </p:cNvPicPr>
          <p:nvPr/>
        </p:nvPicPr>
        <p:blipFill>
          <a:blip r:embed="rId2" cstate="print"/>
          <a:srcRect/>
          <a:stretch>
            <a:fillRect/>
          </a:stretch>
        </p:blipFill>
        <p:spPr bwMode="auto">
          <a:xfrm flipH="1">
            <a:off x="539552" y="2708920"/>
            <a:ext cx="1728192" cy="1728196"/>
          </a:xfrm>
          <a:prstGeom prst="rect">
            <a:avLst/>
          </a:prstGeom>
          <a:noFill/>
        </p:spPr>
      </p:pic>
      <p:sp>
        <p:nvSpPr>
          <p:cNvPr id="8" name="TextovéPole 7"/>
          <p:cNvSpPr txBox="1"/>
          <p:nvPr/>
        </p:nvSpPr>
        <p:spPr>
          <a:xfrm>
            <a:off x="2555776" y="2708920"/>
            <a:ext cx="86409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2000" dirty="0" smtClean="0"/>
              <a:t>židle</a:t>
            </a:r>
            <a:endParaRPr lang="cs-CZ" dirty="0"/>
          </a:p>
        </p:txBody>
      </p:sp>
      <p:sp>
        <p:nvSpPr>
          <p:cNvPr id="11" name="TextovéPole 10"/>
          <p:cNvSpPr txBox="1"/>
          <p:nvPr/>
        </p:nvSpPr>
        <p:spPr>
          <a:xfrm>
            <a:off x="2411760" y="3789040"/>
            <a:ext cx="1152128" cy="923330"/>
          </a:xfrm>
          <a:prstGeom prst="rect">
            <a:avLst/>
          </a:prstGeom>
          <a:noFill/>
        </p:spPr>
        <p:txBody>
          <a:bodyPr wrap="square" rtlCol="0">
            <a:spAutoFit/>
          </a:bodyPr>
          <a:lstStyle/>
          <a:p>
            <a:r>
              <a:rPr lang="cs-CZ" dirty="0" smtClean="0"/>
              <a:t>Vyslovené slovo židle</a:t>
            </a:r>
          </a:p>
          <a:p>
            <a:r>
              <a:rPr lang="cs-CZ" dirty="0" smtClean="0"/>
              <a:t>… </a:t>
            </a:r>
            <a:endParaRPr lang="cs-CZ" dirty="0"/>
          </a:p>
        </p:txBody>
      </p:sp>
      <p:sp>
        <p:nvSpPr>
          <p:cNvPr id="12" name="TextovéPole 11"/>
          <p:cNvSpPr txBox="1"/>
          <p:nvPr/>
        </p:nvSpPr>
        <p:spPr>
          <a:xfrm>
            <a:off x="2555776" y="3356992"/>
            <a:ext cx="86409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2000" dirty="0" err="1" smtClean="0"/>
              <a:t>chair</a:t>
            </a:r>
            <a:endParaRPr lang="cs-CZ" dirty="0"/>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426" y="3322876"/>
            <a:ext cx="5606574" cy="280328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pPr algn="l"/>
            <a:r>
              <a:rPr lang="cs-CZ" b="1" dirty="0" smtClean="0"/>
              <a:t>Abstraktní</a:t>
            </a:r>
            <a:r>
              <a:rPr lang="cs-CZ" dirty="0" smtClean="0"/>
              <a:t> </a:t>
            </a:r>
            <a:r>
              <a:rPr lang="cs-CZ" dirty="0" smtClean="0"/>
              <a:t>pojmy</a:t>
            </a:r>
            <a:r>
              <a:rPr lang="cs-CZ" sz="3600" dirty="0" smtClean="0"/>
              <a:t/>
            </a:r>
            <a:br>
              <a:rPr lang="cs-CZ" sz="3600" dirty="0" smtClean="0"/>
            </a:br>
            <a:r>
              <a:rPr lang="cs-CZ" sz="3600" dirty="0" smtClean="0"/>
              <a:t>Relační - příklady</a:t>
            </a:r>
            <a:endParaRPr lang="cs-CZ" dirty="0"/>
          </a:p>
        </p:txBody>
      </p:sp>
      <p:pic>
        <p:nvPicPr>
          <p:cNvPr id="27650" name="Picture 2" descr="https://encrypted-tbn3.gstatic.com/images?q=tbn:ANd9GcT3xqioeiNpnVocdEyXC7_Xs5w2VzBKAMmrCd1Uw6bLViyzKpl2Sg"/>
          <p:cNvPicPr>
            <a:picLocks noGrp="1" noChangeAspect="1" noChangeArrowheads="1"/>
          </p:cNvPicPr>
          <p:nvPr>
            <p:ph idx="1"/>
          </p:nvPr>
        </p:nvPicPr>
        <p:blipFill>
          <a:blip r:embed="rId2" cstate="print"/>
          <a:stretch>
            <a:fillRect/>
          </a:stretch>
        </p:blipFill>
        <p:spPr bwMode="auto">
          <a:xfrm>
            <a:off x="4980292" y="5085184"/>
            <a:ext cx="1679939" cy="1258333"/>
          </a:xfrm>
          <a:prstGeom prst="rect">
            <a:avLst/>
          </a:prstGeom>
          <a:noFill/>
        </p:spPr>
      </p:pic>
      <p:pic>
        <p:nvPicPr>
          <p:cNvPr id="8" name="Picture 6" descr="http://www.viscotland.org.uk/pictures/bustcards.jpg"/>
          <p:cNvPicPr>
            <a:picLocks noChangeAspect="1" noChangeArrowheads="1"/>
          </p:cNvPicPr>
          <p:nvPr/>
        </p:nvPicPr>
        <p:blipFill>
          <a:blip r:embed="rId3" cstate="print"/>
          <a:srcRect/>
          <a:stretch>
            <a:fillRect/>
          </a:stretch>
        </p:blipFill>
        <p:spPr bwMode="auto">
          <a:xfrm>
            <a:off x="395536" y="1916832"/>
            <a:ext cx="1908593" cy="1920449"/>
          </a:xfrm>
          <a:prstGeom prst="rect">
            <a:avLst/>
          </a:prstGeom>
          <a:noFill/>
        </p:spPr>
      </p:pic>
      <p:pic>
        <p:nvPicPr>
          <p:cNvPr id="9" name="Picture 6" descr="https://encrypted-tbn0.gstatic.com/images?q=tbn:ANd9GcQwHYalkFZUwilHAOGNbzDyxavGpoHEKAaQzVH7w9n1mhgn7FeYOg"/>
          <p:cNvPicPr>
            <a:picLocks noChangeAspect="1" noChangeArrowheads="1"/>
          </p:cNvPicPr>
          <p:nvPr/>
        </p:nvPicPr>
        <p:blipFill>
          <a:blip r:embed="rId4" cstate="print"/>
          <a:srcRect/>
          <a:stretch>
            <a:fillRect/>
          </a:stretch>
        </p:blipFill>
        <p:spPr bwMode="auto">
          <a:xfrm>
            <a:off x="2915816" y="1916832"/>
            <a:ext cx="2448272" cy="1833842"/>
          </a:xfrm>
          <a:prstGeom prst="rect">
            <a:avLst/>
          </a:prstGeom>
          <a:noFill/>
        </p:spPr>
      </p:pic>
      <p:pic>
        <p:nvPicPr>
          <p:cNvPr id="10" name="Picture 2" descr="https://encrypted-tbn0.gstatic.com/images?q=tbn:ANd9GcRZyNNoWN1VaIZt-ZvSXhBEV3UipDhwgzjispo6giNR1p6RIypM"/>
          <p:cNvPicPr>
            <a:picLocks noChangeAspect="1" noChangeArrowheads="1"/>
          </p:cNvPicPr>
          <p:nvPr/>
        </p:nvPicPr>
        <p:blipFill>
          <a:blip r:embed="rId5" cstate="print"/>
          <a:srcRect/>
          <a:stretch>
            <a:fillRect/>
          </a:stretch>
        </p:blipFill>
        <p:spPr bwMode="auto">
          <a:xfrm>
            <a:off x="5868144" y="1916832"/>
            <a:ext cx="2873450" cy="1823928"/>
          </a:xfrm>
          <a:prstGeom prst="rect">
            <a:avLst/>
          </a:prstGeom>
          <a:noFill/>
        </p:spPr>
      </p:pic>
      <p:sp>
        <p:nvSpPr>
          <p:cNvPr id="11" name="TextovéPole 10"/>
          <p:cNvSpPr txBox="1"/>
          <p:nvPr/>
        </p:nvSpPr>
        <p:spPr>
          <a:xfrm>
            <a:off x="611560" y="3861048"/>
            <a:ext cx="1440160" cy="369332"/>
          </a:xfrm>
          <a:prstGeom prst="rect">
            <a:avLst/>
          </a:prstGeom>
          <a:noFill/>
        </p:spPr>
        <p:txBody>
          <a:bodyPr wrap="square" rtlCol="0">
            <a:spAutoFit/>
          </a:bodyPr>
          <a:lstStyle/>
          <a:p>
            <a:r>
              <a:rPr lang="cs-CZ" dirty="0" smtClean="0"/>
              <a:t>Větší - menší</a:t>
            </a:r>
            <a:endParaRPr lang="cs-CZ" dirty="0"/>
          </a:p>
        </p:txBody>
      </p:sp>
      <p:sp>
        <p:nvSpPr>
          <p:cNvPr id="12" name="TextovéPole 11"/>
          <p:cNvSpPr txBox="1"/>
          <p:nvPr/>
        </p:nvSpPr>
        <p:spPr>
          <a:xfrm>
            <a:off x="3491880" y="3789040"/>
            <a:ext cx="1440160" cy="369332"/>
          </a:xfrm>
          <a:prstGeom prst="rect">
            <a:avLst/>
          </a:prstGeom>
          <a:noFill/>
        </p:spPr>
        <p:txBody>
          <a:bodyPr wrap="square" rtlCol="0">
            <a:spAutoFit/>
          </a:bodyPr>
          <a:lstStyle/>
          <a:p>
            <a:r>
              <a:rPr lang="cs-CZ" dirty="0" smtClean="0"/>
              <a:t>Stejný - různý</a:t>
            </a:r>
            <a:endParaRPr lang="cs-CZ" dirty="0"/>
          </a:p>
        </p:txBody>
      </p:sp>
      <p:sp>
        <p:nvSpPr>
          <p:cNvPr id="14" name="TextovéPole 13"/>
          <p:cNvSpPr txBox="1"/>
          <p:nvPr/>
        </p:nvSpPr>
        <p:spPr>
          <a:xfrm>
            <a:off x="6156176" y="3789040"/>
            <a:ext cx="2376264" cy="369332"/>
          </a:xfrm>
          <a:prstGeom prst="rect">
            <a:avLst/>
          </a:prstGeom>
          <a:noFill/>
        </p:spPr>
        <p:txBody>
          <a:bodyPr wrap="square" rtlCol="0">
            <a:spAutoFit/>
          </a:bodyPr>
          <a:lstStyle/>
          <a:p>
            <a:r>
              <a:rPr lang="cs-CZ" dirty="0" smtClean="0"/>
              <a:t>Předložky, příslovce</a:t>
            </a:r>
            <a:endParaRPr lang="cs-CZ" dirty="0"/>
          </a:p>
        </p:txBody>
      </p:sp>
      <p:pic>
        <p:nvPicPr>
          <p:cNvPr id="27654" name="Picture 6" descr="https://encrypted-tbn0.gstatic.com/images?q=tbn:ANd9GcRo6RqOpyD_u9hAkG0oej4qFadI6gguWq-bjrZi8qbxTcxoX8tV1A"/>
          <p:cNvPicPr>
            <a:picLocks noChangeAspect="1" noChangeArrowheads="1"/>
          </p:cNvPicPr>
          <p:nvPr/>
        </p:nvPicPr>
        <p:blipFill>
          <a:blip r:embed="rId6" cstate="print"/>
          <a:srcRect/>
          <a:stretch>
            <a:fillRect/>
          </a:stretch>
        </p:blipFill>
        <p:spPr bwMode="auto">
          <a:xfrm>
            <a:off x="6732240" y="5085184"/>
            <a:ext cx="1872207" cy="1245870"/>
          </a:xfrm>
          <a:prstGeom prst="rect">
            <a:avLst/>
          </a:prstGeom>
          <a:noFill/>
        </p:spPr>
      </p:pic>
      <p:sp>
        <p:nvSpPr>
          <p:cNvPr id="18" name="TextovéPole 17"/>
          <p:cNvSpPr txBox="1"/>
          <p:nvPr/>
        </p:nvSpPr>
        <p:spPr>
          <a:xfrm>
            <a:off x="6084168" y="6309320"/>
            <a:ext cx="1584176" cy="369332"/>
          </a:xfrm>
          <a:prstGeom prst="rect">
            <a:avLst/>
          </a:prstGeom>
          <a:noFill/>
        </p:spPr>
        <p:txBody>
          <a:bodyPr wrap="square" rtlCol="0">
            <a:spAutoFit/>
          </a:bodyPr>
          <a:lstStyle/>
          <a:p>
            <a:r>
              <a:rPr lang="cs-CZ" dirty="0" smtClean="0"/>
              <a:t>Počet (např. 3)</a:t>
            </a:r>
            <a:endParaRPr lang="cs-CZ" dirty="0"/>
          </a:p>
        </p:txBody>
      </p:sp>
      <p:pic>
        <p:nvPicPr>
          <p:cNvPr id="27656" name="Picture 8" descr="http://learn.genetics.utah.edu/content/epigenetics/inheritance/images/BabyAnimals.jpg"/>
          <p:cNvPicPr>
            <a:picLocks noChangeAspect="1" noChangeArrowheads="1"/>
          </p:cNvPicPr>
          <p:nvPr/>
        </p:nvPicPr>
        <p:blipFill>
          <a:blip r:embed="rId7" cstate="print"/>
          <a:srcRect/>
          <a:stretch>
            <a:fillRect/>
          </a:stretch>
        </p:blipFill>
        <p:spPr bwMode="auto">
          <a:xfrm>
            <a:off x="467544" y="4426513"/>
            <a:ext cx="4176464" cy="1954586"/>
          </a:xfrm>
          <a:prstGeom prst="rect">
            <a:avLst/>
          </a:prstGeom>
          <a:noFill/>
        </p:spPr>
      </p:pic>
      <p:sp>
        <p:nvSpPr>
          <p:cNvPr id="20" name="TextovéPole 19"/>
          <p:cNvSpPr txBox="1"/>
          <p:nvPr/>
        </p:nvSpPr>
        <p:spPr>
          <a:xfrm>
            <a:off x="539552" y="6381328"/>
            <a:ext cx="3744416" cy="369332"/>
          </a:xfrm>
          <a:prstGeom prst="rect">
            <a:avLst/>
          </a:prstGeom>
          <a:noFill/>
        </p:spPr>
        <p:txBody>
          <a:bodyPr wrap="square" rtlCol="0">
            <a:spAutoFit/>
          </a:bodyPr>
          <a:lstStyle/>
          <a:p>
            <a:r>
              <a:rPr lang="cs-CZ" dirty="0" smtClean="0"/>
              <a:t>Sociální vztahy (př. Matka – potomek)</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Studium </a:t>
            </a:r>
            <a:r>
              <a:rPr lang="cs-CZ" dirty="0" smtClean="0"/>
              <a:t>pojmů/</a:t>
            </a:r>
            <a:r>
              <a:rPr lang="cs-CZ" dirty="0" smtClean="0"/>
              <a:t>konceptů </a:t>
            </a:r>
            <a:r>
              <a:rPr lang="cs-CZ" dirty="0" smtClean="0"/>
              <a:t>u zvířat</a:t>
            </a:r>
            <a:endParaRPr lang="cs-CZ" dirty="0"/>
          </a:p>
        </p:txBody>
      </p:sp>
      <p:sp>
        <p:nvSpPr>
          <p:cNvPr id="5" name="Podnadpis 4"/>
          <p:cNvSpPr>
            <a:spLocks noGrp="1"/>
          </p:cNvSpPr>
          <p:nvPr>
            <p:ph type="subTitle" idx="1"/>
          </p:nvPr>
        </p:nvSpPr>
        <p:spPr/>
        <p:txBody>
          <a:bodyPr/>
          <a:lstStyle/>
          <a:p>
            <a:r>
              <a:rPr lang="cs-CZ" dirty="0" smtClean="0"/>
              <a:t>Mají zvířata pojmy?</a:t>
            </a: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Permanence objektu</a:t>
            </a:r>
          </a:p>
        </p:txBody>
      </p:sp>
      <p:sp>
        <p:nvSpPr>
          <p:cNvPr id="3" name="Zástupný symbol pro obsah 2"/>
          <p:cNvSpPr>
            <a:spLocks noGrp="1"/>
          </p:cNvSpPr>
          <p:nvPr>
            <p:ph idx="1"/>
          </p:nvPr>
        </p:nvSpPr>
        <p:spPr/>
        <p:txBody>
          <a:bodyPr>
            <a:normAutofit fontScale="92500" lnSpcReduction="20000"/>
          </a:bodyPr>
          <a:lstStyle/>
          <a:p>
            <a:pPr marL="285750" indent="-285750">
              <a:buFont typeface="Wingdings" panose="05000000000000000000" pitchFamily="2" charset="2"/>
              <a:buChar char="§"/>
            </a:pPr>
            <a:r>
              <a:rPr lang="cs-CZ" dirty="0"/>
              <a:t>Kognitivní schopnost mentálně reprezentovat existenci a pohyb skrytých objektů</a:t>
            </a:r>
          </a:p>
          <a:p>
            <a:r>
              <a:rPr lang="cs-CZ" sz="2100" b="1" dirty="0" smtClean="0"/>
              <a:t>Šest </a:t>
            </a:r>
            <a:r>
              <a:rPr lang="cs-CZ" sz="2100" b="1" dirty="0"/>
              <a:t>stádií vývoje (J. </a:t>
            </a:r>
            <a:r>
              <a:rPr lang="cs-CZ" sz="2100" b="1" dirty="0" err="1"/>
              <a:t>Piaget</a:t>
            </a:r>
            <a:r>
              <a:rPr lang="cs-CZ" sz="2100" b="1" dirty="0"/>
              <a:t>):</a:t>
            </a:r>
          </a:p>
          <a:p>
            <a:pPr marL="285750" indent="-285750">
              <a:buFont typeface="Wingdings" panose="05000000000000000000" pitchFamily="2" charset="2"/>
              <a:buChar char="§"/>
            </a:pPr>
            <a:r>
              <a:rPr lang="cs-CZ" sz="2100" u="sng" dirty="0"/>
              <a:t>1. stadium:</a:t>
            </a:r>
            <a:r>
              <a:rPr lang="cs-CZ" sz="2100" dirty="0"/>
              <a:t> bez reakce na pohyb objektů kolem něj</a:t>
            </a:r>
          </a:p>
          <a:p>
            <a:pPr marL="285750" indent="-285750">
              <a:buFont typeface="Wingdings" panose="05000000000000000000" pitchFamily="2" charset="2"/>
              <a:buChar char="§"/>
            </a:pPr>
            <a:r>
              <a:rPr lang="cs-CZ" sz="2100" u="sng" dirty="0"/>
              <a:t>2. stadium:</a:t>
            </a:r>
            <a:r>
              <a:rPr lang="cs-CZ" sz="2100" dirty="0"/>
              <a:t> sledování pohybu objektu</a:t>
            </a:r>
          </a:p>
          <a:p>
            <a:pPr marL="285750" indent="-285750">
              <a:buFont typeface="Wingdings" panose="05000000000000000000" pitchFamily="2" charset="2"/>
              <a:buChar char="§"/>
            </a:pPr>
            <a:r>
              <a:rPr lang="cs-CZ" sz="2100" u="sng" dirty="0"/>
              <a:t>3. stadium:</a:t>
            </a:r>
            <a:r>
              <a:rPr lang="cs-CZ" sz="2100" dirty="0"/>
              <a:t> zájem o částečně skrytý objekt</a:t>
            </a:r>
          </a:p>
          <a:p>
            <a:pPr marL="285750" indent="-285750">
              <a:buFont typeface="Wingdings" panose="05000000000000000000" pitchFamily="2" charset="2"/>
              <a:buChar char="§"/>
            </a:pPr>
            <a:r>
              <a:rPr lang="cs-CZ" sz="2100" u="sng" dirty="0"/>
              <a:t>4. stadium:</a:t>
            </a:r>
            <a:r>
              <a:rPr lang="cs-CZ" sz="2100" dirty="0"/>
              <a:t> častá </a:t>
            </a:r>
            <a:r>
              <a:rPr lang="cs-CZ" sz="2100" i="1" dirty="0"/>
              <a:t>„A not-B </a:t>
            </a:r>
            <a:r>
              <a:rPr lang="cs-CZ" sz="2100" i="1" dirty="0" err="1"/>
              <a:t>error</a:t>
            </a:r>
            <a:r>
              <a:rPr lang="cs-CZ" sz="2100" i="1" dirty="0"/>
              <a:t>“</a:t>
            </a:r>
          </a:p>
          <a:p>
            <a:pPr lvl="1">
              <a:buFont typeface="Wingdings" panose="05000000000000000000" pitchFamily="2" charset="2"/>
              <a:buChar char="§"/>
            </a:pPr>
            <a:r>
              <a:rPr lang="cs-CZ" sz="2100" u="sng" dirty="0"/>
              <a:t>1. fáze:</a:t>
            </a:r>
            <a:r>
              <a:rPr lang="cs-CZ" sz="2100" dirty="0"/>
              <a:t> schopnost najít zcela skrytý předmět pouze v případě, že během skrývání již iniciovalo pohyb k jeho získání</a:t>
            </a:r>
          </a:p>
          <a:p>
            <a:pPr lvl="1">
              <a:buFont typeface="Wingdings" panose="05000000000000000000" pitchFamily="2" charset="2"/>
              <a:buChar char="§"/>
            </a:pPr>
            <a:r>
              <a:rPr lang="cs-CZ" sz="2100" u="sng" dirty="0"/>
              <a:t>2. fáze:</a:t>
            </a:r>
            <a:r>
              <a:rPr lang="cs-CZ" sz="2100" dirty="0"/>
              <a:t> bez potřeby tohoto pohybu</a:t>
            </a:r>
          </a:p>
          <a:p>
            <a:pPr marL="285750" indent="-285750">
              <a:buFont typeface="Wingdings" panose="05000000000000000000" pitchFamily="2" charset="2"/>
              <a:buChar char="§"/>
            </a:pPr>
            <a:r>
              <a:rPr lang="cs-CZ" sz="2100" u="sng" dirty="0"/>
              <a:t>5. stadium:</a:t>
            </a:r>
            <a:r>
              <a:rPr lang="cs-CZ" sz="2100" dirty="0"/>
              <a:t> bez </a:t>
            </a:r>
            <a:r>
              <a:rPr lang="cs-CZ" sz="2100" i="1" dirty="0"/>
              <a:t>„A not-B </a:t>
            </a:r>
            <a:r>
              <a:rPr lang="cs-CZ" sz="2100" i="1" dirty="0" err="1"/>
              <a:t>error</a:t>
            </a:r>
            <a:r>
              <a:rPr lang="cs-CZ" sz="2100" i="1" dirty="0"/>
              <a:t>“</a:t>
            </a:r>
            <a:r>
              <a:rPr lang="cs-CZ" sz="2100" dirty="0"/>
              <a:t>, schopnost najít objekt, který byl několikrát viditelně přemístěn a schován na různá místa</a:t>
            </a:r>
          </a:p>
          <a:p>
            <a:pPr marL="285750" indent="-285750">
              <a:buFont typeface="Wingdings" panose="05000000000000000000" pitchFamily="2" charset="2"/>
              <a:buChar char="§"/>
            </a:pPr>
            <a:r>
              <a:rPr lang="cs-CZ" sz="2100" u="sng" dirty="0"/>
              <a:t>6. stadium:</a:t>
            </a:r>
            <a:r>
              <a:rPr lang="cs-CZ" sz="2100" dirty="0"/>
              <a:t> </a:t>
            </a:r>
            <a:r>
              <a:rPr lang="cs-CZ" sz="2100" i="1" dirty="0"/>
              <a:t>„</a:t>
            </a:r>
            <a:r>
              <a:rPr lang="cs-CZ" sz="2100" i="1" dirty="0" err="1"/>
              <a:t>invisible</a:t>
            </a:r>
            <a:r>
              <a:rPr lang="cs-CZ" sz="2100" i="1" dirty="0"/>
              <a:t> </a:t>
            </a:r>
            <a:r>
              <a:rPr lang="cs-CZ" sz="2100" i="1" dirty="0" err="1"/>
              <a:t>displacement</a:t>
            </a:r>
            <a:r>
              <a:rPr lang="cs-CZ" sz="2100" i="1" dirty="0"/>
              <a:t>“</a:t>
            </a:r>
            <a:r>
              <a:rPr lang="cs-CZ" sz="2100" dirty="0"/>
              <a:t>, dítě sleduje trajektorii skrytého předmětu a určí jeho konečné umístění</a:t>
            </a:r>
          </a:p>
          <a:p>
            <a:endParaRPr lang="cs-CZ" dirty="0"/>
          </a:p>
        </p:txBody>
      </p:sp>
    </p:spTree>
    <p:extLst>
      <p:ext uri="{BB962C8B-B14F-4D97-AF65-F5344CB8AC3E}">
        <p14:creationId xmlns:p14="http://schemas.microsoft.com/office/powerpoint/2010/main" val="1428517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Metodika I – percepční </a:t>
            </a:r>
            <a:r>
              <a:rPr lang="cs-CZ" dirty="0" smtClean="0"/>
              <a:t>pojmy</a:t>
            </a:r>
            <a:endParaRPr lang="cs-CZ" dirty="0"/>
          </a:p>
        </p:txBody>
      </p:sp>
      <p:sp>
        <p:nvSpPr>
          <p:cNvPr id="3" name="Zástupný symbol pro obsah 2"/>
          <p:cNvSpPr>
            <a:spLocks noGrp="1"/>
          </p:cNvSpPr>
          <p:nvPr>
            <p:ph idx="1"/>
          </p:nvPr>
        </p:nvSpPr>
        <p:spPr/>
        <p:txBody>
          <a:bodyPr>
            <a:normAutofit/>
          </a:bodyPr>
          <a:lstStyle/>
          <a:p>
            <a:r>
              <a:rPr lang="cs-CZ" dirty="0" smtClean="0"/>
              <a:t>Operantní a instrumentální diskriminační úlohy</a:t>
            </a:r>
          </a:p>
          <a:p>
            <a:pPr marL="514350" indent="-514350">
              <a:buFont typeface="+mj-lt"/>
              <a:buAutoNum type="arabicPeriod"/>
            </a:pPr>
            <a:r>
              <a:rPr lang="cs-CZ" dirty="0" smtClean="0"/>
              <a:t>Go/No-go</a:t>
            </a:r>
            <a:endParaRPr lang="cs-CZ" dirty="0" smtClean="0"/>
          </a:p>
          <a:p>
            <a:pPr marL="514350" lvl="1" indent="-514350">
              <a:buNone/>
            </a:pPr>
            <a:r>
              <a:rPr lang="cs-CZ" dirty="0" smtClean="0"/>
              <a:t>	Provádění úkonu pokud prezentovaný pozitivní stimulus (přítomnost </a:t>
            </a:r>
            <a:r>
              <a:rPr lang="cs-CZ" dirty="0" smtClean="0"/>
              <a:t>zástupce kategorie - pojmu</a:t>
            </a:r>
            <a:r>
              <a:rPr lang="cs-CZ" dirty="0" smtClean="0"/>
              <a:t>). </a:t>
            </a:r>
            <a:r>
              <a:rPr lang="cs-CZ" dirty="0" smtClean="0"/>
              <a:t>Pokud negativní stimulus, neprovádí. </a:t>
            </a:r>
          </a:p>
          <a:p>
            <a:pPr marL="514350" indent="-514350">
              <a:buNone/>
            </a:pPr>
            <a:endParaRPr lang="cs-CZ" dirty="0" smtClean="0"/>
          </a:p>
        </p:txBody>
      </p:sp>
      <p:pic>
        <p:nvPicPr>
          <p:cNvPr id="49154" name="Picture 2" descr="https://encrypted-tbn2.gstatic.com/images?q=tbn:ANd9GcSFFAw5TPbJAismMizVh5wTAf_ETLzw_XwlYKO4q51TT5g8y-VJ"/>
          <p:cNvPicPr>
            <a:picLocks noChangeAspect="1" noChangeArrowheads="1"/>
          </p:cNvPicPr>
          <p:nvPr/>
        </p:nvPicPr>
        <p:blipFill>
          <a:blip r:embed="rId2" cstate="print"/>
          <a:srcRect/>
          <a:stretch>
            <a:fillRect/>
          </a:stretch>
        </p:blipFill>
        <p:spPr bwMode="auto">
          <a:xfrm>
            <a:off x="5580112" y="4653064"/>
            <a:ext cx="2466975" cy="1847851"/>
          </a:xfrm>
          <a:prstGeom prst="rect">
            <a:avLst/>
          </a:prstGeom>
          <a:noFill/>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554945"/>
            <a:ext cx="4083946" cy="229722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Metodika I – percepční </a:t>
            </a:r>
            <a:r>
              <a:rPr lang="cs-CZ" dirty="0" smtClean="0"/>
              <a:t>pojmy</a:t>
            </a:r>
            <a:endParaRPr lang="cs-CZ" dirty="0"/>
          </a:p>
        </p:txBody>
      </p:sp>
      <p:sp>
        <p:nvSpPr>
          <p:cNvPr id="3" name="Zástupný symbol pro obsah 2"/>
          <p:cNvSpPr>
            <a:spLocks noGrp="1"/>
          </p:cNvSpPr>
          <p:nvPr>
            <p:ph idx="1"/>
          </p:nvPr>
        </p:nvSpPr>
        <p:spPr/>
        <p:txBody>
          <a:bodyPr>
            <a:normAutofit/>
          </a:bodyPr>
          <a:lstStyle/>
          <a:p>
            <a:r>
              <a:rPr lang="cs-CZ" dirty="0" smtClean="0"/>
              <a:t>Operantní a instrumentální diskriminační úlohy</a:t>
            </a:r>
          </a:p>
          <a:p>
            <a:pPr marL="514350" indent="-514350">
              <a:buFont typeface="+mj-lt"/>
              <a:buAutoNum type="arabicPeriod"/>
            </a:pPr>
            <a:r>
              <a:rPr lang="cs-CZ" dirty="0" smtClean="0"/>
              <a:t>Go / no-go</a:t>
            </a:r>
          </a:p>
          <a:p>
            <a:pPr marL="514350" lvl="1" indent="-514350">
              <a:buNone/>
            </a:pPr>
            <a:r>
              <a:rPr lang="cs-CZ" dirty="0" smtClean="0"/>
              <a:t>	Provádění úkonu pokud prezentovaný pozitivní stimulus (přítomnost konceptu). Pokud negativní stimulus, neprovádí. </a:t>
            </a:r>
          </a:p>
          <a:p>
            <a:pPr marL="514350" lvl="1" indent="-514350">
              <a:buNone/>
            </a:pPr>
            <a:r>
              <a:rPr lang="cs-CZ" dirty="0" smtClean="0"/>
              <a:t>2. </a:t>
            </a:r>
            <a:r>
              <a:rPr lang="cs-CZ" dirty="0" smtClean="0"/>
              <a:t>Spontánní </a:t>
            </a:r>
            <a:r>
              <a:rPr lang="cs-CZ" dirty="0" smtClean="0"/>
              <a:t>vizuální fixace a orientace</a:t>
            </a:r>
          </a:p>
          <a:p>
            <a:pPr marL="514350" indent="-514350">
              <a:buNone/>
            </a:pPr>
            <a:endParaRPr lang="cs-CZ"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Metodika I – </a:t>
            </a:r>
            <a:r>
              <a:rPr lang="cs-CZ" dirty="0" smtClean="0"/>
              <a:t>percepční pojmy</a:t>
            </a:r>
            <a:endParaRPr lang="cs-CZ" dirty="0"/>
          </a:p>
        </p:txBody>
      </p:sp>
      <p:sp>
        <p:nvSpPr>
          <p:cNvPr id="3" name="Zástupný symbol pro obsah 2"/>
          <p:cNvSpPr>
            <a:spLocks noGrp="1"/>
          </p:cNvSpPr>
          <p:nvPr>
            <p:ph idx="1"/>
          </p:nvPr>
        </p:nvSpPr>
        <p:spPr/>
        <p:txBody>
          <a:bodyPr>
            <a:normAutofit/>
          </a:bodyPr>
          <a:lstStyle/>
          <a:p>
            <a:r>
              <a:rPr lang="cs-CZ" dirty="0" smtClean="0"/>
              <a:t>Operantní a instrumentální diskriminační úlohy</a:t>
            </a:r>
          </a:p>
          <a:p>
            <a:pPr marL="514350" indent="-514350">
              <a:buFont typeface="+mj-lt"/>
              <a:buAutoNum type="arabicPeriod"/>
            </a:pPr>
            <a:r>
              <a:rPr lang="cs-CZ" dirty="0" smtClean="0"/>
              <a:t>Go / no-go</a:t>
            </a:r>
          </a:p>
          <a:p>
            <a:pPr marL="514350" lvl="1" indent="-514350">
              <a:buNone/>
            </a:pPr>
            <a:r>
              <a:rPr lang="cs-CZ" dirty="0" smtClean="0"/>
              <a:t>	Provádění úkonu pokud prezentovaný pozitivní stimulus (přítomnost konceptu). Pokud negativní stimulus, neprovádí. </a:t>
            </a:r>
          </a:p>
          <a:p>
            <a:pPr marL="514350" indent="-514350">
              <a:buFont typeface="+mj-lt"/>
              <a:buAutoNum type="arabicPeriod"/>
            </a:pPr>
            <a:r>
              <a:rPr lang="cs-CZ" dirty="0" smtClean="0"/>
              <a:t>Spontánní vizuální fixace a orientace</a:t>
            </a:r>
          </a:p>
          <a:p>
            <a:pPr marL="514350" indent="-514350">
              <a:buFont typeface="+mj-lt"/>
              <a:buAutoNum type="arabicPeriod"/>
            </a:pPr>
            <a:r>
              <a:rPr lang="cs-CZ" dirty="0" smtClean="0"/>
              <a:t>Nucená volba</a:t>
            </a:r>
          </a:p>
          <a:p>
            <a:pPr marL="514350" indent="-514350">
              <a:buNone/>
            </a:pPr>
            <a:endParaRPr lang="cs-CZ" dirty="0" smtClean="0"/>
          </a:p>
        </p:txBody>
      </p:sp>
      <p:pic>
        <p:nvPicPr>
          <p:cNvPr id="4" name="Picture 1"/>
          <p:cNvPicPr>
            <a:picLocks noChangeAspect="1" noChangeArrowheads="1"/>
          </p:cNvPicPr>
          <p:nvPr/>
        </p:nvPicPr>
        <p:blipFill>
          <a:blip r:embed="rId3" cstate="print"/>
          <a:srcRect/>
          <a:stretch>
            <a:fillRect/>
          </a:stretch>
        </p:blipFill>
        <p:spPr bwMode="auto">
          <a:xfrm>
            <a:off x="4332461" y="1384394"/>
            <a:ext cx="4839477" cy="5407124"/>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Jak zvíře prokáže </a:t>
            </a:r>
            <a:r>
              <a:rPr lang="cs-CZ" dirty="0" smtClean="0"/>
              <a:t>schopnost učení percepčního pojmu</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Transfer na nové stimuly </a:t>
            </a:r>
            <a:r>
              <a:rPr lang="cs-CZ" dirty="0" smtClean="0"/>
              <a:t>(+ dostatečně odlišné)</a:t>
            </a:r>
            <a:endParaRPr lang="cs-CZ" dirty="0" smtClean="0"/>
          </a:p>
          <a:p>
            <a:pPr lvl="1"/>
            <a:r>
              <a:rPr lang="cs-CZ" dirty="0" smtClean="0"/>
              <a:t>Vyloučí třídění na základě znalosti všech členů nazpaměť (tzv. absolutní kategorizace)</a:t>
            </a:r>
          </a:p>
          <a:p>
            <a:pPr lvl="1"/>
            <a:r>
              <a:rPr lang="cs-CZ" dirty="0" smtClean="0"/>
              <a:t>Vyžaduje třídění podle typických znaků nebo vytvořeného prototypu</a:t>
            </a:r>
          </a:p>
          <a:p>
            <a:pPr lvl="1"/>
            <a:r>
              <a:rPr lang="cs-CZ" dirty="0" smtClean="0"/>
              <a:t>Nutný k ověření znalosti </a:t>
            </a:r>
            <a:r>
              <a:rPr lang="cs-CZ" dirty="0" smtClean="0"/>
              <a:t>konceptu</a:t>
            </a:r>
          </a:p>
          <a:p>
            <a:pPr lvl="1"/>
            <a:r>
              <a:rPr lang="cs-CZ" dirty="0" smtClean="0"/>
              <a:t>Úspěšnost pokud možno nesmí klesnout</a:t>
            </a:r>
            <a:endParaRPr lang="cs-CZ" dirty="0" smtClean="0"/>
          </a:p>
          <a:p>
            <a:pPr lvl="1"/>
            <a:endParaRPr lang="cs-CZ" dirty="0" smtClean="0"/>
          </a:p>
          <a:p>
            <a:pPr lvl="1"/>
            <a:r>
              <a:rPr lang="cs-CZ" dirty="0" smtClean="0"/>
              <a:t>Metodologická chyba: Zvíře nemusí detekovat znaky definující kategorii/prototyp x pomáhá si </a:t>
            </a:r>
          </a:p>
          <a:p>
            <a:pPr lvl="2"/>
            <a:r>
              <a:rPr lang="cs-CZ" dirty="0" smtClean="0"/>
              <a:t>Pozadím</a:t>
            </a:r>
          </a:p>
          <a:p>
            <a:pPr lvl="2"/>
            <a:r>
              <a:rPr lang="cs-CZ" dirty="0" smtClean="0"/>
              <a:t>Nasvícením</a:t>
            </a:r>
          </a:p>
          <a:p>
            <a:pPr lvl="2"/>
            <a:r>
              <a:rPr lang="cs-CZ" dirty="0" smtClean="0"/>
              <a:t>Některými dílčími </a:t>
            </a:r>
            <a:r>
              <a:rPr lang="cs-CZ" dirty="0" smtClean="0"/>
              <a:t>vlastnostmi</a:t>
            </a:r>
          </a:p>
          <a:p>
            <a:pPr lvl="2"/>
            <a:endParaRPr lang="cs-CZ" dirty="0" smtClean="0"/>
          </a:p>
          <a:p>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26626" name="Picture 2" descr="Full-size image (90 K)"/>
          <p:cNvPicPr>
            <a:picLocks noChangeAspect="1" noChangeArrowheads="1"/>
          </p:cNvPicPr>
          <p:nvPr/>
        </p:nvPicPr>
        <p:blipFill>
          <a:blip r:embed="rId3" cstate="print"/>
          <a:srcRect/>
          <a:stretch>
            <a:fillRect/>
          </a:stretch>
        </p:blipFill>
        <p:spPr bwMode="auto">
          <a:xfrm>
            <a:off x="0" y="476672"/>
            <a:ext cx="9166153" cy="5400600"/>
          </a:xfrm>
          <a:prstGeom prst="rect">
            <a:avLst/>
          </a:prstGeom>
          <a:noFill/>
        </p:spPr>
      </p:pic>
      <p:sp>
        <p:nvSpPr>
          <p:cNvPr id="5" name="TextovéPole 4"/>
          <p:cNvSpPr txBox="1"/>
          <p:nvPr/>
        </p:nvSpPr>
        <p:spPr>
          <a:xfrm>
            <a:off x="5508104" y="188640"/>
            <a:ext cx="316835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cs-CZ" dirty="0" smtClean="0"/>
              <a:t>Pozornost vůči konfiguraci</a:t>
            </a:r>
            <a:endParaRPr lang="cs-CZ" dirty="0"/>
          </a:p>
        </p:txBody>
      </p:sp>
      <p:sp>
        <p:nvSpPr>
          <p:cNvPr id="6" name="TextovéPole 5"/>
          <p:cNvSpPr txBox="1"/>
          <p:nvPr/>
        </p:nvSpPr>
        <p:spPr>
          <a:xfrm>
            <a:off x="107504" y="188640"/>
            <a:ext cx="424847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cs-CZ" dirty="0" smtClean="0"/>
              <a:t>Memorování, systematické rozdíly v pozadí</a:t>
            </a:r>
            <a:endParaRPr lang="cs-CZ" dirty="0"/>
          </a:p>
        </p:txBody>
      </p:sp>
      <p:sp>
        <p:nvSpPr>
          <p:cNvPr id="7" name="TextovéPole 6"/>
          <p:cNvSpPr txBox="1"/>
          <p:nvPr/>
        </p:nvSpPr>
        <p:spPr>
          <a:xfrm>
            <a:off x="2267744" y="6021288"/>
            <a:ext cx="4824536"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cs-CZ" dirty="0" smtClean="0"/>
              <a:t>Používání globální </a:t>
            </a:r>
            <a:r>
              <a:rPr lang="cs-CZ" dirty="0" err="1" smtClean="0"/>
              <a:t>verzus</a:t>
            </a:r>
            <a:r>
              <a:rPr lang="cs-CZ" dirty="0" smtClean="0"/>
              <a:t> lokální informace</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Výsledky percepční kategorizace I – otevřené přírodní kategorie </a:t>
            </a:r>
            <a:endParaRPr lang="cs-CZ" dirty="0"/>
          </a:p>
        </p:txBody>
      </p:sp>
      <p:sp>
        <p:nvSpPr>
          <p:cNvPr id="3" name="Zástupný symbol pro obsah 2"/>
          <p:cNvSpPr>
            <a:spLocks noGrp="1"/>
          </p:cNvSpPr>
          <p:nvPr>
            <p:ph idx="1"/>
          </p:nvPr>
        </p:nvSpPr>
        <p:spPr/>
        <p:txBody>
          <a:bodyPr>
            <a:normAutofit/>
          </a:bodyPr>
          <a:lstStyle/>
          <a:p>
            <a:r>
              <a:rPr lang="cs-CZ" dirty="0" smtClean="0"/>
              <a:t>Zvířata schopna rozlišovat </a:t>
            </a:r>
            <a:r>
              <a:rPr lang="cs-CZ" dirty="0" smtClean="0"/>
              <a:t>pojmy, </a:t>
            </a:r>
            <a:r>
              <a:rPr lang="cs-CZ" dirty="0" smtClean="0"/>
              <a:t>které přirozeně rozlišuje člověk</a:t>
            </a:r>
          </a:p>
          <a:p>
            <a:pPr lvl="1"/>
            <a:r>
              <a:rPr lang="cs-CZ" dirty="0" smtClean="0"/>
              <a:t>I z velmi chudých stimulů</a:t>
            </a:r>
          </a:p>
          <a:p>
            <a:pPr lvl="1"/>
            <a:r>
              <a:rPr lang="cs-CZ" dirty="0" smtClean="0"/>
              <a:t>Velmi snadno se to učí (už to umí)</a:t>
            </a:r>
          </a:p>
          <a:p>
            <a:pPr lvl="1"/>
            <a:r>
              <a:rPr lang="cs-CZ" dirty="0" smtClean="0"/>
              <a:t>U neznámých kategorií si mohou pomáhat známou (ryby mají tvar jako semeno)</a:t>
            </a:r>
          </a:p>
          <a:p>
            <a:pPr lvl="1"/>
            <a:r>
              <a:rPr lang="cs-CZ" dirty="0" smtClean="0"/>
              <a:t>(</a:t>
            </a:r>
            <a:r>
              <a:rPr lang="cs-CZ" dirty="0" err="1" smtClean="0"/>
              <a:t>Herrnstein</a:t>
            </a:r>
            <a:r>
              <a:rPr lang="cs-CZ" dirty="0" smtClean="0"/>
              <a:t> et al. 1976): percepce i jen části objektu aktivuje danou (vrozenou) kategorii</a:t>
            </a:r>
          </a:p>
          <a:p>
            <a:pPr lvl="1"/>
            <a:r>
              <a:rPr lang="cs-CZ" dirty="0" smtClean="0"/>
              <a:t>Rozpoznání </a:t>
            </a:r>
            <a:r>
              <a:rPr lang="cs-CZ" dirty="0" smtClean="0"/>
              <a:t>vlastního druhu</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Výsledky percepční kategorizace II – pohyb</a:t>
            </a:r>
            <a:endParaRPr lang="cs-CZ" dirty="0"/>
          </a:p>
        </p:txBody>
      </p:sp>
      <p:sp>
        <p:nvSpPr>
          <p:cNvPr id="3" name="Zástupný symbol pro obsah 2"/>
          <p:cNvSpPr>
            <a:spLocks noGrp="1"/>
          </p:cNvSpPr>
          <p:nvPr>
            <p:ph idx="1"/>
          </p:nvPr>
        </p:nvSpPr>
        <p:spPr/>
        <p:txBody>
          <a:bodyPr/>
          <a:lstStyle/>
          <a:p>
            <a:r>
              <a:rPr lang="cs-CZ" dirty="0"/>
              <a:t>S</a:t>
            </a:r>
            <a:r>
              <a:rPr lang="cs-CZ" dirty="0" smtClean="0"/>
              <a:t>chopnost odlišit pohyb jako takový</a:t>
            </a:r>
          </a:p>
          <a:p>
            <a:r>
              <a:rPr lang="cs-CZ" dirty="0" smtClean="0"/>
              <a:t>Schopnost odlišit kategorie pohybu (vlastního druhu- holub) – klování x chůze – i na základě point-</a:t>
            </a:r>
            <a:r>
              <a:rPr lang="cs-CZ" dirty="0" err="1" smtClean="0"/>
              <a:t>light</a:t>
            </a:r>
            <a:r>
              <a:rPr lang="cs-CZ" dirty="0" smtClean="0"/>
              <a:t> figur</a:t>
            </a:r>
          </a:p>
          <a:p>
            <a:r>
              <a:rPr lang="cs-CZ" dirty="0" smtClean="0"/>
              <a:t>Obtížnost transferu z videa</a:t>
            </a:r>
          </a:p>
          <a:p>
            <a:pPr>
              <a:buNone/>
            </a:pPr>
            <a:r>
              <a:rPr lang="cs-CZ" dirty="0"/>
              <a:t>	</a:t>
            </a:r>
            <a:r>
              <a:rPr lang="cs-CZ" dirty="0" smtClean="0"/>
              <a:t>do point-</a:t>
            </a:r>
            <a:r>
              <a:rPr lang="cs-CZ" dirty="0" err="1" smtClean="0"/>
              <a:t>light</a:t>
            </a:r>
            <a:endParaRPr lang="cs-CZ" dirty="0" smtClean="0"/>
          </a:p>
          <a:p>
            <a:r>
              <a:rPr lang="cs-CZ" dirty="0" smtClean="0"/>
              <a:t>U kuřat vrozená preference</a:t>
            </a:r>
          </a:p>
          <a:p>
            <a:pPr>
              <a:buNone/>
            </a:pPr>
            <a:r>
              <a:rPr lang="cs-CZ" dirty="0" smtClean="0"/>
              <a:t>	pro pohyb</a:t>
            </a:r>
            <a:endParaRPr lang="cs-CZ" dirty="0"/>
          </a:p>
        </p:txBody>
      </p:sp>
      <p:pic>
        <p:nvPicPr>
          <p:cNvPr id="52228" name="Picture 4" descr="http://www.pigeon.psy.tufts.edu/avc/dittrich/dpecktn.gif"/>
          <p:cNvPicPr>
            <a:picLocks noChangeAspect="1" noChangeArrowheads="1"/>
          </p:cNvPicPr>
          <p:nvPr/>
        </p:nvPicPr>
        <p:blipFill>
          <a:blip r:embed="rId2" cstate="print"/>
          <a:srcRect/>
          <a:stretch>
            <a:fillRect/>
          </a:stretch>
        </p:blipFill>
        <p:spPr bwMode="auto">
          <a:xfrm>
            <a:off x="6444208" y="3717032"/>
            <a:ext cx="900100" cy="720080"/>
          </a:xfrm>
          <a:prstGeom prst="rect">
            <a:avLst/>
          </a:prstGeom>
          <a:noFill/>
        </p:spPr>
      </p:pic>
      <p:pic>
        <p:nvPicPr>
          <p:cNvPr id="52230" name="Picture 6" descr="Click here to see video"/>
          <p:cNvPicPr>
            <a:picLocks noChangeAspect="1" noChangeArrowheads="1"/>
          </p:cNvPicPr>
          <p:nvPr/>
        </p:nvPicPr>
        <p:blipFill>
          <a:blip r:embed="rId3" cstate="print"/>
          <a:srcRect/>
          <a:stretch>
            <a:fillRect/>
          </a:stretch>
        </p:blipFill>
        <p:spPr bwMode="auto">
          <a:xfrm>
            <a:off x="7596335" y="3717032"/>
            <a:ext cx="954021" cy="715517"/>
          </a:xfrm>
          <a:prstGeom prst="rect">
            <a:avLst/>
          </a:prstGeom>
          <a:noFill/>
        </p:spPr>
      </p:pic>
      <p:pic>
        <p:nvPicPr>
          <p:cNvPr id="52232" name="Picture 8" descr="Click here to see video"/>
          <p:cNvPicPr>
            <a:picLocks noChangeAspect="1" noChangeArrowheads="1"/>
          </p:cNvPicPr>
          <p:nvPr/>
        </p:nvPicPr>
        <p:blipFill>
          <a:blip r:embed="rId4" cstate="print"/>
          <a:srcRect/>
          <a:stretch>
            <a:fillRect/>
          </a:stretch>
        </p:blipFill>
        <p:spPr bwMode="auto">
          <a:xfrm>
            <a:off x="6444208" y="4792588"/>
            <a:ext cx="864096" cy="648073"/>
          </a:xfrm>
          <a:prstGeom prst="rect">
            <a:avLst/>
          </a:prstGeom>
          <a:noFill/>
        </p:spPr>
      </p:pic>
      <p:pic>
        <p:nvPicPr>
          <p:cNvPr id="52236" name="Picture 12" descr="http://brooknet.no-ip.com/gfx/01_37_4_prev.jpg"/>
          <p:cNvPicPr>
            <a:picLocks noChangeAspect="1" noChangeArrowheads="1"/>
          </p:cNvPicPr>
          <p:nvPr/>
        </p:nvPicPr>
        <p:blipFill>
          <a:blip r:embed="rId5" cstate="print"/>
          <a:srcRect/>
          <a:stretch>
            <a:fillRect/>
          </a:stretch>
        </p:blipFill>
        <p:spPr bwMode="auto">
          <a:xfrm>
            <a:off x="7632340" y="4725144"/>
            <a:ext cx="972108" cy="64807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Metodika II – relační </a:t>
            </a:r>
            <a:r>
              <a:rPr lang="cs-CZ" dirty="0" smtClean="0"/>
              <a:t>pojem </a:t>
            </a:r>
            <a:r>
              <a:rPr lang="cs-CZ" dirty="0" smtClean="0"/>
              <a:t>stejnosti</a:t>
            </a:r>
            <a:endParaRPr lang="cs-CZ" dirty="0"/>
          </a:p>
        </p:txBody>
      </p:sp>
      <p:sp>
        <p:nvSpPr>
          <p:cNvPr id="3" name="Zástupný symbol pro obsah 2"/>
          <p:cNvSpPr>
            <a:spLocks noGrp="1"/>
          </p:cNvSpPr>
          <p:nvPr>
            <p:ph idx="1"/>
          </p:nvPr>
        </p:nvSpPr>
        <p:spPr>
          <a:xfrm>
            <a:off x="457200" y="1340768"/>
            <a:ext cx="8229600" cy="5184576"/>
          </a:xfrm>
        </p:spPr>
        <p:txBody>
          <a:bodyPr>
            <a:normAutofit/>
          </a:bodyPr>
          <a:lstStyle/>
          <a:p>
            <a:pPr marL="514350" indent="-514350">
              <a:buFont typeface="+mj-lt"/>
              <a:buAutoNum type="arabicPeriod"/>
            </a:pPr>
            <a:r>
              <a:rPr lang="cs-CZ" dirty="0" smtClean="0"/>
              <a:t>Párové srovnání (</a:t>
            </a:r>
            <a:r>
              <a:rPr lang="cs-CZ" dirty="0" err="1" smtClean="0"/>
              <a:t>paired</a:t>
            </a:r>
            <a:r>
              <a:rPr lang="cs-CZ" dirty="0" smtClean="0"/>
              <a:t> </a:t>
            </a:r>
            <a:r>
              <a:rPr lang="cs-CZ" dirty="0" err="1" smtClean="0"/>
              <a:t>comparison</a:t>
            </a:r>
            <a:r>
              <a:rPr lang="cs-CZ" dirty="0" smtClean="0"/>
              <a:t>)</a:t>
            </a:r>
          </a:p>
          <a:p>
            <a:pPr marL="514350" indent="-514350">
              <a:buFont typeface="+mj-lt"/>
              <a:buAutoNum type="arabicPeriod"/>
            </a:pPr>
            <a:r>
              <a:rPr lang="cs-CZ" dirty="0" smtClean="0"/>
              <a:t>Srovnání se vzorem (</a:t>
            </a:r>
            <a:r>
              <a:rPr lang="cs-CZ" dirty="0" err="1" smtClean="0"/>
              <a:t>matching</a:t>
            </a:r>
            <a:r>
              <a:rPr lang="cs-CZ" dirty="0" smtClean="0"/>
              <a:t> to sample)</a:t>
            </a:r>
          </a:p>
          <a:p>
            <a:pPr marL="514350" lvl="0" indent="-514350">
              <a:buFont typeface="+mj-lt"/>
              <a:buAutoNum type="arabicPeriod"/>
            </a:pPr>
            <a:r>
              <a:rPr lang="cs-CZ" sz="2900" dirty="0" err="1" smtClean="0"/>
              <a:t>Oddity</a:t>
            </a:r>
            <a:r>
              <a:rPr lang="cs-CZ" sz="2900" dirty="0" smtClean="0"/>
              <a:t> </a:t>
            </a:r>
            <a:r>
              <a:rPr lang="cs-CZ" sz="2900" dirty="0" err="1"/>
              <a:t>discrimination</a:t>
            </a:r>
            <a:endParaRPr lang="cs-CZ" sz="2900" dirty="0"/>
          </a:p>
          <a:p>
            <a:pPr marL="457200" lvl="1" indent="0">
              <a:buNone/>
            </a:pPr>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Metodika II – relační </a:t>
            </a:r>
            <a:r>
              <a:rPr lang="cs-CZ" dirty="0" smtClean="0"/>
              <a:t>pojem </a:t>
            </a:r>
            <a:r>
              <a:rPr lang="cs-CZ" dirty="0" smtClean="0"/>
              <a:t>stejnosti</a:t>
            </a:r>
            <a:endParaRPr lang="cs-CZ" dirty="0"/>
          </a:p>
        </p:txBody>
      </p:sp>
      <p:sp>
        <p:nvSpPr>
          <p:cNvPr id="3" name="Zástupný symbol pro obsah 2"/>
          <p:cNvSpPr>
            <a:spLocks noGrp="1"/>
          </p:cNvSpPr>
          <p:nvPr>
            <p:ph idx="1"/>
          </p:nvPr>
        </p:nvSpPr>
        <p:spPr>
          <a:xfrm>
            <a:off x="457200" y="1340768"/>
            <a:ext cx="8229600" cy="5184576"/>
          </a:xfrm>
        </p:spPr>
        <p:txBody>
          <a:bodyPr>
            <a:normAutofit fontScale="70000" lnSpcReduction="20000"/>
          </a:bodyPr>
          <a:lstStyle/>
          <a:p>
            <a:pPr marL="514350" indent="-514350">
              <a:buFont typeface="+mj-lt"/>
              <a:buAutoNum type="arabicPeriod"/>
            </a:pPr>
            <a:r>
              <a:rPr lang="cs-CZ" dirty="0" smtClean="0"/>
              <a:t>Párové srovnání (</a:t>
            </a:r>
            <a:r>
              <a:rPr lang="cs-CZ" dirty="0" err="1" smtClean="0"/>
              <a:t>paired</a:t>
            </a:r>
            <a:r>
              <a:rPr lang="cs-CZ" dirty="0" smtClean="0"/>
              <a:t> </a:t>
            </a:r>
            <a:r>
              <a:rPr lang="cs-CZ" dirty="0" err="1" smtClean="0"/>
              <a:t>comparison</a:t>
            </a:r>
            <a:r>
              <a:rPr lang="cs-CZ" dirty="0" smtClean="0"/>
              <a:t>)</a:t>
            </a:r>
          </a:p>
          <a:p>
            <a:pPr marL="971550" lvl="1" indent="-514350"/>
            <a:r>
              <a:rPr lang="cs-CZ" dirty="0"/>
              <a:t>Simultánní prezentace páru </a:t>
            </a:r>
            <a:r>
              <a:rPr lang="cs-CZ" dirty="0" err="1"/>
              <a:t>slidů</a:t>
            </a:r>
            <a:r>
              <a:rPr lang="cs-CZ" dirty="0"/>
              <a:t> na monitoru. Když jsou obrázky identické, je odměna za nějaký úkon – např. zmáčknutí páčky, když nejsou stejné, je </a:t>
            </a:r>
            <a:r>
              <a:rPr lang="cs-CZ" dirty="0" smtClean="0"/>
              <a:t>odměna </a:t>
            </a:r>
            <a:r>
              <a:rPr lang="cs-CZ" dirty="0"/>
              <a:t>za jiný úkon</a:t>
            </a:r>
          </a:p>
          <a:p>
            <a:pPr marL="514350" indent="-514350">
              <a:buFont typeface="+mj-lt"/>
              <a:buAutoNum type="arabicPeriod"/>
            </a:pPr>
            <a:r>
              <a:rPr lang="cs-CZ" dirty="0" smtClean="0"/>
              <a:t>Srovnání se vzorem (</a:t>
            </a:r>
            <a:r>
              <a:rPr lang="cs-CZ" dirty="0" err="1" smtClean="0"/>
              <a:t>matching</a:t>
            </a:r>
            <a:r>
              <a:rPr lang="cs-CZ" dirty="0" smtClean="0"/>
              <a:t> to sample)</a:t>
            </a:r>
          </a:p>
          <a:p>
            <a:pPr lvl="1"/>
            <a:r>
              <a:rPr lang="cs-CZ" dirty="0"/>
              <a:t>Nejprve sleduje vzor, potom vidí dva testové stimuly. Odměna následuje po reakci na shodný podnět se vzorem. </a:t>
            </a:r>
          </a:p>
          <a:p>
            <a:pPr lvl="1"/>
            <a:r>
              <a:rPr lang="cs-CZ" dirty="0"/>
              <a:t>Většinou zůstává vzor přítomen při předkládání </a:t>
            </a:r>
            <a:r>
              <a:rPr lang="cs-CZ" dirty="0" err="1"/>
              <a:t>podnětových</a:t>
            </a:r>
            <a:r>
              <a:rPr lang="cs-CZ" dirty="0"/>
              <a:t> </a:t>
            </a:r>
            <a:r>
              <a:rPr lang="cs-CZ" dirty="0" smtClean="0"/>
              <a:t>stimulů</a:t>
            </a:r>
            <a:endParaRPr lang="cs-CZ" dirty="0"/>
          </a:p>
          <a:p>
            <a:pPr marL="514350" lvl="0" indent="-514350">
              <a:buFont typeface="+mj-lt"/>
              <a:buAutoNum type="arabicPeriod"/>
            </a:pPr>
            <a:r>
              <a:rPr lang="cs-CZ" sz="2900" dirty="0" err="1" smtClean="0"/>
              <a:t>Oddity</a:t>
            </a:r>
            <a:r>
              <a:rPr lang="cs-CZ" sz="2900" dirty="0" smtClean="0"/>
              <a:t> </a:t>
            </a:r>
            <a:r>
              <a:rPr lang="cs-CZ" sz="2900" dirty="0" err="1"/>
              <a:t>discrimination</a:t>
            </a:r>
            <a:endParaRPr lang="cs-CZ" sz="2900" dirty="0"/>
          </a:p>
          <a:p>
            <a:pPr marL="971550" lvl="1" indent="-514350"/>
            <a:r>
              <a:rPr lang="cs-CZ" sz="2600" dirty="0"/>
              <a:t>Posilování odlišné </a:t>
            </a:r>
            <a:r>
              <a:rPr lang="cs-CZ" sz="2600" dirty="0" smtClean="0"/>
              <a:t>odpovědi</a:t>
            </a:r>
          </a:p>
          <a:p>
            <a:pPr marL="571500" lvl="1" indent="-514350">
              <a:buFont typeface="Arial" pitchFamily="34" charset="0"/>
              <a:buChar char="•"/>
            </a:pPr>
            <a:r>
              <a:rPr lang="cs-CZ" sz="3200" dirty="0" smtClean="0"/>
              <a:t>Transferové testy</a:t>
            </a:r>
          </a:p>
          <a:p>
            <a:pPr marL="971550" lvl="2" indent="-514350"/>
            <a:r>
              <a:rPr lang="cs-CZ" sz="2800" dirty="0" smtClean="0"/>
              <a:t>S </a:t>
            </a:r>
            <a:r>
              <a:rPr lang="cs-CZ" sz="2800" dirty="0"/>
              <a:t>novými podněty – testuje naučení pravidla (např. vyber stejnou barvu)</a:t>
            </a:r>
          </a:p>
          <a:p>
            <a:pPr marL="971550" lvl="2" indent="-514350"/>
            <a:r>
              <a:rPr lang="cs-CZ" sz="2800" dirty="0"/>
              <a:t>s novým </a:t>
            </a:r>
            <a:r>
              <a:rPr lang="cs-CZ" sz="2800" u="sng" dirty="0"/>
              <a:t>typem</a:t>
            </a:r>
            <a:r>
              <a:rPr lang="cs-CZ" sz="2800" dirty="0"/>
              <a:t> podnětů, kde podobnost spočívá v něčem jiném, takže se testuje reakce na stejnost jakéhokoli znaku, nikoli podobnost v nějakém konkrétním znaku – spolehlivější pro ověření </a:t>
            </a:r>
            <a:r>
              <a:rPr lang="cs-CZ" sz="2800" dirty="0" smtClean="0"/>
              <a:t>relačního pojmu stejnosti</a:t>
            </a:r>
            <a:endParaRPr lang="cs-CZ" sz="2800" dirty="0"/>
          </a:p>
        </p:txBody>
      </p:sp>
    </p:spTree>
    <p:extLst>
      <p:ext uri="{BB962C8B-B14F-4D97-AF65-F5344CB8AC3E}">
        <p14:creationId xmlns:p14="http://schemas.microsoft.com/office/powerpoint/2010/main" val="1349907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Párové srovnání</a:t>
            </a:r>
            <a:endParaRPr lang="cs-CZ" dirty="0"/>
          </a:p>
        </p:txBody>
      </p:sp>
      <p:sp>
        <p:nvSpPr>
          <p:cNvPr id="3" name="Zástupný symbol pro obsah 2"/>
          <p:cNvSpPr>
            <a:spLocks noGrp="1"/>
          </p:cNvSpPr>
          <p:nvPr>
            <p:ph idx="1"/>
          </p:nvPr>
        </p:nvSpPr>
        <p:spPr/>
        <p:txBody>
          <a:bodyPr/>
          <a:lstStyle/>
          <a:p>
            <a:endParaRPr lang="cs-CZ" dirty="0"/>
          </a:p>
        </p:txBody>
      </p:sp>
      <p:pic>
        <p:nvPicPr>
          <p:cNvPr id="63490" name="Picture 2" descr="http://ars.els-cdn.com/content/image/1-s2.0-S0376635700001005-gr2.gif"/>
          <p:cNvPicPr>
            <a:picLocks noChangeAspect="1" noChangeArrowheads="1"/>
          </p:cNvPicPr>
          <p:nvPr/>
        </p:nvPicPr>
        <p:blipFill>
          <a:blip r:embed="rId2" cstate="print"/>
          <a:srcRect/>
          <a:stretch>
            <a:fillRect/>
          </a:stretch>
        </p:blipFill>
        <p:spPr bwMode="auto">
          <a:xfrm>
            <a:off x="4427984" y="404664"/>
            <a:ext cx="4299570" cy="4185086"/>
          </a:xfrm>
          <a:prstGeom prst="rect">
            <a:avLst/>
          </a:prstGeom>
          <a:noFill/>
        </p:spPr>
      </p:pic>
      <p:pic>
        <p:nvPicPr>
          <p:cNvPr id="5" name="Picture 2" descr="http://psycnet.apa.org/journals/xan/33/1/images/xan_33_1_55_fig3a.gif"/>
          <p:cNvPicPr>
            <a:picLocks noChangeAspect="1" noChangeArrowheads="1"/>
          </p:cNvPicPr>
          <p:nvPr/>
        </p:nvPicPr>
        <p:blipFill>
          <a:blip r:embed="rId3" cstate="print"/>
          <a:srcRect/>
          <a:stretch>
            <a:fillRect/>
          </a:stretch>
        </p:blipFill>
        <p:spPr bwMode="auto">
          <a:xfrm>
            <a:off x="395536" y="1916832"/>
            <a:ext cx="3457575" cy="1628776"/>
          </a:xfrm>
          <a:prstGeom prst="rect">
            <a:avLst/>
          </a:prstGeom>
          <a:noFill/>
        </p:spPr>
      </p:pic>
      <p:pic>
        <p:nvPicPr>
          <p:cNvPr id="63492" name="Picture 4" descr="https://encrypted-tbn1.gstatic.com/images?q=tbn:ANd9GcSstNbc15aKh7SSMyqUl71Z4-mGvgExFrjdehPZq2AIalNaC1yN"/>
          <p:cNvPicPr>
            <a:picLocks noChangeAspect="1" noChangeArrowheads="1"/>
          </p:cNvPicPr>
          <p:nvPr/>
        </p:nvPicPr>
        <p:blipFill>
          <a:blip r:embed="rId4" cstate="print"/>
          <a:srcRect/>
          <a:stretch>
            <a:fillRect/>
          </a:stretch>
        </p:blipFill>
        <p:spPr bwMode="auto">
          <a:xfrm>
            <a:off x="1619672" y="4077072"/>
            <a:ext cx="1676400" cy="1476375"/>
          </a:xfrm>
          <a:prstGeom prst="rect">
            <a:avLst/>
          </a:prstGeom>
          <a:noFill/>
        </p:spPr>
      </p:pic>
      <p:pic>
        <p:nvPicPr>
          <p:cNvPr id="63494" name="Picture 6" descr="http://www.follybeach.com/Dolphin-face.jpg"/>
          <p:cNvPicPr>
            <a:picLocks noChangeAspect="1" noChangeArrowheads="1"/>
          </p:cNvPicPr>
          <p:nvPr/>
        </p:nvPicPr>
        <p:blipFill>
          <a:blip r:embed="rId5" cstate="print"/>
          <a:srcRect/>
          <a:stretch>
            <a:fillRect/>
          </a:stretch>
        </p:blipFill>
        <p:spPr bwMode="auto">
          <a:xfrm>
            <a:off x="4860032" y="4653136"/>
            <a:ext cx="3266545" cy="194421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2B8752-4999-4DB2-A54D-59C0815F7423}"/>
              </a:ext>
            </a:extLst>
          </p:cNvPr>
          <p:cNvSpPr>
            <a:spLocks noGrp="1"/>
          </p:cNvSpPr>
          <p:nvPr>
            <p:ph type="title"/>
          </p:nvPr>
        </p:nvSpPr>
        <p:spPr/>
        <p:txBody>
          <a:bodyPr/>
          <a:lstStyle/>
          <a:p>
            <a:r>
              <a:rPr lang="cs-CZ" b="1" dirty="0">
                <a:solidFill>
                  <a:srgbClr val="FF0066"/>
                </a:solidFill>
              </a:rPr>
              <a:t>Úlohy OP</a:t>
            </a:r>
          </a:p>
        </p:txBody>
      </p:sp>
      <p:sp>
        <p:nvSpPr>
          <p:cNvPr id="4" name="TextovéPole 3">
            <a:extLst>
              <a:ext uri="{FF2B5EF4-FFF2-40B4-BE49-F238E27FC236}">
                <a16:creationId xmlns:a16="http://schemas.microsoft.com/office/drawing/2014/main" id="{FC4AD491-3EDD-4D43-A36F-393E8F3FE091}"/>
              </a:ext>
            </a:extLst>
          </p:cNvPr>
          <p:cNvSpPr txBox="1"/>
          <p:nvPr/>
        </p:nvSpPr>
        <p:spPr>
          <a:xfrm>
            <a:off x="639201" y="2008355"/>
            <a:ext cx="7886700" cy="3785652"/>
          </a:xfrm>
          <a:prstGeom prst="rect">
            <a:avLst/>
          </a:prstGeom>
          <a:noFill/>
        </p:spPr>
        <p:txBody>
          <a:bodyPr wrap="square" rtlCol="0">
            <a:spAutoFit/>
          </a:bodyPr>
          <a:lstStyle/>
          <a:p>
            <a:pPr marL="214313" indent="-214313">
              <a:buFont typeface="Wingdings" panose="05000000000000000000" pitchFamily="2" charset="2"/>
              <a:buChar char="§"/>
            </a:pPr>
            <a:r>
              <a:rPr lang="cs-CZ" sz="1500" u="sng" dirty="0"/>
              <a:t>1. úloha</a:t>
            </a:r>
            <a:r>
              <a:rPr lang="cs-CZ" sz="1500" dirty="0"/>
              <a:t> – rozpoznání známého objektu</a:t>
            </a:r>
          </a:p>
          <a:p>
            <a:pPr marL="214313" indent="-214313">
              <a:buFont typeface="Wingdings" panose="05000000000000000000" pitchFamily="2" charset="2"/>
              <a:buChar char="§"/>
            </a:pPr>
            <a:r>
              <a:rPr lang="cs-CZ" sz="1500" u="sng" dirty="0"/>
              <a:t>2. úloha</a:t>
            </a:r>
            <a:r>
              <a:rPr lang="cs-CZ" sz="1500" dirty="0"/>
              <a:t> – od pozorování k uchopování</a:t>
            </a:r>
          </a:p>
          <a:p>
            <a:pPr marL="214313" indent="-214313">
              <a:buFont typeface="Wingdings" panose="05000000000000000000" pitchFamily="2" charset="2"/>
              <a:buChar char="§"/>
            </a:pPr>
            <a:r>
              <a:rPr lang="cs-CZ" sz="1500" u="sng" dirty="0"/>
              <a:t>3. úloha</a:t>
            </a:r>
            <a:r>
              <a:rPr lang="cs-CZ" sz="1500" dirty="0"/>
              <a:t> – od uchopení k pozorování</a:t>
            </a:r>
          </a:p>
          <a:p>
            <a:pPr marL="214313" indent="-214313">
              <a:buFont typeface="Wingdings" panose="05000000000000000000" pitchFamily="2" charset="2"/>
              <a:buChar char="§"/>
            </a:pPr>
            <a:r>
              <a:rPr lang="cs-CZ" sz="1500" u="sng" dirty="0"/>
              <a:t>4. úloha</a:t>
            </a:r>
            <a:r>
              <a:rPr lang="cs-CZ" sz="1500" dirty="0"/>
              <a:t> – akomodace na rychlé pohyby</a:t>
            </a:r>
          </a:p>
          <a:p>
            <a:pPr marL="214313" indent="-214313">
              <a:buFont typeface="Wingdings" panose="05000000000000000000" pitchFamily="2" charset="2"/>
              <a:buChar char="§"/>
            </a:pPr>
            <a:r>
              <a:rPr lang="cs-CZ" sz="1500" u="sng" dirty="0"/>
              <a:t>5. úloha</a:t>
            </a:r>
            <a:r>
              <a:rPr lang="cs-CZ" sz="1500" dirty="0"/>
              <a:t> – rekonstrukce celku z neúplného objektu</a:t>
            </a:r>
          </a:p>
          <a:p>
            <a:pPr marL="214313" indent="-214313">
              <a:buFont typeface="Wingdings" panose="05000000000000000000" pitchFamily="2" charset="2"/>
              <a:buChar char="§"/>
            </a:pPr>
            <a:endParaRPr lang="cs-CZ" sz="1500" dirty="0"/>
          </a:p>
          <a:p>
            <a:pPr marL="214313" indent="-214313">
              <a:buFont typeface="Wingdings" panose="05000000000000000000" pitchFamily="2" charset="2"/>
              <a:buChar char="§"/>
            </a:pPr>
            <a:r>
              <a:rPr lang="cs-CZ" sz="1500" u="sng" dirty="0"/>
              <a:t>6. úloha</a:t>
            </a:r>
            <a:r>
              <a:rPr lang="cs-CZ" sz="1500" dirty="0"/>
              <a:t> – objekt skrytý opakovaně za jedno ze tří míst</a:t>
            </a:r>
          </a:p>
          <a:p>
            <a:pPr marL="214313" indent="-214313">
              <a:buFont typeface="Wingdings" panose="05000000000000000000" pitchFamily="2" charset="2"/>
              <a:buChar char="§"/>
            </a:pPr>
            <a:r>
              <a:rPr lang="cs-CZ" sz="1500" u="sng" dirty="0"/>
              <a:t>7. úloha</a:t>
            </a:r>
            <a:r>
              <a:rPr lang="cs-CZ" sz="1500" dirty="0"/>
              <a:t> – objekt skrytý za jiné ze tří možných míst</a:t>
            </a:r>
          </a:p>
          <a:p>
            <a:pPr marL="214313" indent="-214313">
              <a:buFont typeface="Wingdings" panose="05000000000000000000" pitchFamily="2" charset="2"/>
              <a:buChar char="§"/>
            </a:pPr>
            <a:r>
              <a:rPr lang="cs-CZ" sz="1500" u="sng" dirty="0"/>
              <a:t>8. úloha</a:t>
            </a:r>
            <a:r>
              <a:rPr lang="cs-CZ" sz="1500" dirty="0"/>
              <a:t> – objekt skrytá náhodně na jedno ze tří míst</a:t>
            </a:r>
          </a:p>
          <a:p>
            <a:pPr marL="214313" indent="-214313">
              <a:buFont typeface="Wingdings" panose="05000000000000000000" pitchFamily="2" charset="2"/>
              <a:buChar char="§"/>
            </a:pPr>
            <a:endParaRPr lang="cs-CZ" sz="1500" dirty="0"/>
          </a:p>
          <a:p>
            <a:pPr marL="214313" indent="-214313">
              <a:buFont typeface="Wingdings" panose="05000000000000000000" pitchFamily="2" charset="2"/>
              <a:buChar char="§"/>
            </a:pPr>
            <a:r>
              <a:rPr lang="cs-CZ" sz="1500" u="sng" dirty="0"/>
              <a:t>9. úloha</a:t>
            </a:r>
            <a:r>
              <a:rPr lang="cs-CZ" sz="1500" dirty="0"/>
              <a:t> – přemisťování objektu postupně do dvou míst</a:t>
            </a:r>
          </a:p>
          <a:p>
            <a:pPr marL="214313" indent="-214313">
              <a:buFont typeface="Wingdings" panose="05000000000000000000" pitchFamily="2" charset="2"/>
              <a:buChar char="§"/>
            </a:pPr>
            <a:r>
              <a:rPr lang="cs-CZ" sz="1500" u="sng" dirty="0"/>
              <a:t>10. úloha</a:t>
            </a:r>
            <a:r>
              <a:rPr lang="cs-CZ" sz="1500" dirty="0"/>
              <a:t> – přemisťování objektu postupně do tří různých míst</a:t>
            </a:r>
          </a:p>
          <a:p>
            <a:pPr marL="214313" indent="-214313">
              <a:buFont typeface="Wingdings" panose="05000000000000000000" pitchFamily="2" charset="2"/>
              <a:buChar char="§"/>
            </a:pPr>
            <a:endParaRPr lang="cs-CZ" sz="1500" dirty="0"/>
          </a:p>
          <a:p>
            <a:pPr marL="214313" indent="-214313">
              <a:buFont typeface="Wingdings" panose="05000000000000000000" pitchFamily="2" charset="2"/>
              <a:buChar char="§"/>
            </a:pPr>
            <a:r>
              <a:rPr lang="cs-CZ" sz="1500" u="sng" dirty="0"/>
              <a:t>11. úloha</a:t>
            </a:r>
            <a:r>
              <a:rPr lang="cs-CZ" sz="1500" dirty="0"/>
              <a:t> – objekt skrytý na jedno místo neviditelně</a:t>
            </a:r>
          </a:p>
          <a:p>
            <a:pPr marL="214313" indent="-214313">
              <a:buFont typeface="Wingdings" panose="05000000000000000000" pitchFamily="2" charset="2"/>
              <a:buChar char="§"/>
            </a:pPr>
            <a:r>
              <a:rPr lang="cs-CZ" sz="1500" u="sng" dirty="0"/>
              <a:t>12. úloha</a:t>
            </a:r>
            <a:r>
              <a:rPr lang="cs-CZ" sz="1500" dirty="0"/>
              <a:t> – objekt skrytý na jedno ze tří míst neviditelně</a:t>
            </a:r>
          </a:p>
          <a:p>
            <a:pPr marL="214313" indent="-214313">
              <a:buFont typeface="Wingdings" panose="05000000000000000000" pitchFamily="2" charset="2"/>
              <a:buChar char="§"/>
            </a:pPr>
            <a:r>
              <a:rPr lang="cs-CZ" sz="1500" u="sng" dirty="0"/>
              <a:t>13. úloha</a:t>
            </a:r>
            <a:r>
              <a:rPr lang="cs-CZ" sz="1500" dirty="0"/>
              <a:t> – přemisťování objektu postupně do dvou/tří míst neviditelně</a:t>
            </a:r>
            <a:endParaRPr lang="cs-CZ" sz="1350" dirty="0"/>
          </a:p>
        </p:txBody>
      </p:sp>
      <p:pic>
        <p:nvPicPr>
          <p:cNvPr id="3" name="Obrázek 2">
            <a:extLst>
              <a:ext uri="{FF2B5EF4-FFF2-40B4-BE49-F238E27FC236}">
                <a16:creationId xmlns:a16="http://schemas.microsoft.com/office/drawing/2014/main" id="{CF0898E0-95E0-4A0F-AE01-E488C5FA073C}"/>
              </a:ext>
            </a:extLst>
          </p:cNvPr>
          <p:cNvPicPr>
            <a:picLocks noChangeAspect="1"/>
          </p:cNvPicPr>
          <p:nvPr/>
        </p:nvPicPr>
        <p:blipFill>
          <a:blip r:embed="rId3"/>
          <a:stretch>
            <a:fillRect/>
          </a:stretch>
        </p:blipFill>
        <p:spPr>
          <a:xfrm>
            <a:off x="5510077" y="3053883"/>
            <a:ext cx="1958231" cy="750235"/>
          </a:xfrm>
          <a:prstGeom prst="rect">
            <a:avLst/>
          </a:prstGeom>
        </p:spPr>
      </p:pic>
      <p:pic>
        <p:nvPicPr>
          <p:cNvPr id="5" name="Obrázek 4">
            <a:extLst>
              <a:ext uri="{FF2B5EF4-FFF2-40B4-BE49-F238E27FC236}">
                <a16:creationId xmlns:a16="http://schemas.microsoft.com/office/drawing/2014/main" id="{DAC7E001-6CB5-4212-8B7B-A1D7049C491F}"/>
              </a:ext>
            </a:extLst>
          </p:cNvPr>
          <p:cNvPicPr>
            <a:picLocks noChangeAspect="1"/>
          </p:cNvPicPr>
          <p:nvPr/>
        </p:nvPicPr>
        <p:blipFill rotWithShape="1">
          <a:blip r:embed="rId4"/>
          <a:srcRect t="34775"/>
          <a:stretch/>
        </p:blipFill>
        <p:spPr>
          <a:xfrm>
            <a:off x="5328554" y="4164159"/>
            <a:ext cx="1376763" cy="427570"/>
          </a:xfrm>
          <a:prstGeom prst="rect">
            <a:avLst/>
          </a:prstGeom>
        </p:spPr>
      </p:pic>
      <p:pic>
        <p:nvPicPr>
          <p:cNvPr id="6" name="Obrázek 5">
            <a:extLst>
              <a:ext uri="{FF2B5EF4-FFF2-40B4-BE49-F238E27FC236}">
                <a16:creationId xmlns:a16="http://schemas.microsoft.com/office/drawing/2014/main" id="{4D17BECC-EC29-46DF-8664-4C9ED12485B7}"/>
              </a:ext>
            </a:extLst>
          </p:cNvPr>
          <p:cNvPicPr>
            <a:picLocks noChangeAspect="1"/>
          </p:cNvPicPr>
          <p:nvPr/>
        </p:nvPicPr>
        <p:blipFill>
          <a:blip r:embed="rId5"/>
          <a:stretch>
            <a:fillRect/>
          </a:stretch>
        </p:blipFill>
        <p:spPr>
          <a:xfrm>
            <a:off x="6265411" y="4498062"/>
            <a:ext cx="1477700" cy="427570"/>
          </a:xfrm>
          <a:prstGeom prst="rect">
            <a:avLst/>
          </a:prstGeom>
        </p:spPr>
      </p:pic>
      <p:pic>
        <p:nvPicPr>
          <p:cNvPr id="7" name="Obrázek 6">
            <a:extLst>
              <a:ext uri="{FF2B5EF4-FFF2-40B4-BE49-F238E27FC236}">
                <a16:creationId xmlns:a16="http://schemas.microsoft.com/office/drawing/2014/main" id="{A5C5D1AC-AD2D-4530-A238-9EE0507FF8E0}"/>
              </a:ext>
            </a:extLst>
          </p:cNvPr>
          <p:cNvPicPr>
            <a:picLocks noChangeAspect="1"/>
          </p:cNvPicPr>
          <p:nvPr/>
        </p:nvPicPr>
        <p:blipFill>
          <a:blip r:embed="rId6"/>
          <a:stretch>
            <a:fillRect/>
          </a:stretch>
        </p:blipFill>
        <p:spPr>
          <a:xfrm>
            <a:off x="5225979" y="4915249"/>
            <a:ext cx="1444935" cy="307304"/>
          </a:xfrm>
          <a:prstGeom prst="rect">
            <a:avLst/>
          </a:prstGeom>
        </p:spPr>
      </p:pic>
      <p:pic>
        <p:nvPicPr>
          <p:cNvPr id="9" name="Obrázek 8">
            <a:extLst>
              <a:ext uri="{FF2B5EF4-FFF2-40B4-BE49-F238E27FC236}">
                <a16:creationId xmlns:a16="http://schemas.microsoft.com/office/drawing/2014/main" id="{58A88151-3736-43AB-A1F7-81B0F6CECA83}"/>
              </a:ext>
            </a:extLst>
          </p:cNvPr>
          <p:cNvPicPr>
            <a:picLocks noChangeAspect="1"/>
          </p:cNvPicPr>
          <p:nvPr/>
        </p:nvPicPr>
        <p:blipFill>
          <a:blip r:embed="rId7"/>
          <a:stretch>
            <a:fillRect/>
          </a:stretch>
        </p:blipFill>
        <p:spPr>
          <a:xfrm>
            <a:off x="6484546" y="5198528"/>
            <a:ext cx="1444934" cy="408798"/>
          </a:xfrm>
          <a:prstGeom prst="rect">
            <a:avLst/>
          </a:prstGeom>
        </p:spPr>
      </p:pic>
      <p:sp>
        <p:nvSpPr>
          <p:cNvPr id="10" name="TextovéPole 9">
            <a:extLst>
              <a:ext uri="{FF2B5EF4-FFF2-40B4-BE49-F238E27FC236}">
                <a16:creationId xmlns:a16="http://schemas.microsoft.com/office/drawing/2014/main" id="{84ADF4DB-51E4-43A8-BC2F-4229EAD6655C}"/>
              </a:ext>
            </a:extLst>
          </p:cNvPr>
          <p:cNvSpPr txBox="1"/>
          <p:nvPr/>
        </p:nvSpPr>
        <p:spPr>
          <a:xfrm>
            <a:off x="7962905" y="2407084"/>
            <a:ext cx="1215000" cy="507831"/>
          </a:xfrm>
          <a:prstGeom prst="rect">
            <a:avLst/>
          </a:prstGeom>
          <a:noFill/>
        </p:spPr>
        <p:txBody>
          <a:bodyPr wrap="square" rtlCol="0">
            <a:spAutoFit/>
          </a:bodyPr>
          <a:lstStyle/>
          <a:p>
            <a:r>
              <a:rPr lang="cs-CZ" sz="1350" b="1" dirty="0">
                <a:solidFill>
                  <a:srgbClr val="FF0066"/>
                </a:solidFill>
              </a:rPr>
              <a:t>1. – 3. stadium</a:t>
            </a:r>
          </a:p>
        </p:txBody>
      </p:sp>
      <p:sp>
        <p:nvSpPr>
          <p:cNvPr id="11" name="TextovéPole 10">
            <a:extLst>
              <a:ext uri="{FF2B5EF4-FFF2-40B4-BE49-F238E27FC236}">
                <a16:creationId xmlns:a16="http://schemas.microsoft.com/office/drawing/2014/main" id="{5AF9F956-3E90-4A2D-8B08-DA1D1EA338C3}"/>
              </a:ext>
            </a:extLst>
          </p:cNvPr>
          <p:cNvSpPr txBox="1"/>
          <p:nvPr/>
        </p:nvSpPr>
        <p:spPr>
          <a:xfrm>
            <a:off x="8059758" y="3546856"/>
            <a:ext cx="1215000" cy="300082"/>
          </a:xfrm>
          <a:prstGeom prst="rect">
            <a:avLst/>
          </a:prstGeom>
          <a:noFill/>
        </p:spPr>
        <p:txBody>
          <a:bodyPr wrap="square" rtlCol="0">
            <a:spAutoFit/>
          </a:bodyPr>
          <a:lstStyle/>
          <a:p>
            <a:r>
              <a:rPr lang="cs-CZ" sz="1350" b="1" dirty="0">
                <a:solidFill>
                  <a:srgbClr val="FF0066"/>
                </a:solidFill>
              </a:rPr>
              <a:t>4. stadium</a:t>
            </a:r>
          </a:p>
        </p:txBody>
      </p:sp>
      <p:sp>
        <p:nvSpPr>
          <p:cNvPr id="12" name="TextovéPole 11">
            <a:extLst>
              <a:ext uri="{FF2B5EF4-FFF2-40B4-BE49-F238E27FC236}">
                <a16:creationId xmlns:a16="http://schemas.microsoft.com/office/drawing/2014/main" id="{4BD71B13-B597-4FF8-82A2-FA59A154B88C}"/>
              </a:ext>
            </a:extLst>
          </p:cNvPr>
          <p:cNvSpPr txBox="1"/>
          <p:nvPr/>
        </p:nvSpPr>
        <p:spPr>
          <a:xfrm>
            <a:off x="8059758" y="4438045"/>
            <a:ext cx="1215000" cy="300082"/>
          </a:xfrm>
          <a:prstGeom prst="rect">
            <a:avLst/>
          </a:prstGeom>
          <a:noFill/>
        </p:spPr>
        <p:txBody>
          <a:bodyPr wrap="square" rtlCol="0">
            <a:spAutoFit/>
          </a:bodyPr>
          <a:lstStyle/>
          <a:p>
            <a:r>
              <a:rPr lang="cs-CZ" sz="1350" b="1" dirty="0">
                <a:solidFill>
                  <a:srgbClr val="FF0066"/>
                </a:solidFill>
              </a:rPr>
              <a:t>5. stadium</a:t>
            </a:r>
          </a:p>
        </p:txBody>
      </p:sp>
      <p:sp>
        <p:nvSpPr>
          <p:cNvPr id="13" name="TextovéPole 12">
            <a:extLst>
              <a:ext uri="{FF2B5EF4-FFF2-40B4-BE49-F238E27FC236}">
                <a16:creationId xmlns:a16="http://schemas.microsoft.com/office/drawing/2014/main" id="{6BA11EA3-5FFC-4AA1-8782-182F19146F05}"/>
              </a:ext>
            </a:extLst>
          </p:cNvPr>
          <p:cNvSpPr txBox="1"/>
          <p:nvPr/>
        </p:nvSpPr>
        <p:spPr>
          <a:xfrm>
            <a:off x="8059758" y="5129113"/>
            <a:ext cx="1215000" cy="300082"/>
          </a:xfrm>
          <a:prstGeom prst="rect">
            <a:avLst/>
          </a:prstGeom>
          <a:noFill/>
        </p:spPr>
        <p:txBody>
          <a:bodyPr wrap="square" rtlCol="0">
            <a:spAutoFit/>
          </a:bodyPr>
          <a:lstStyle/>
          <a:p>
            <a:r>
              <a:rPr lang="cs-CZ" sz="1350" b="1" dirty="0">
                <a:solidFill>
                  <a:srgbClr val="FF0066"/>
                </a:solidFill>
              </a:rPr>
              <a:t>6. stadium</a:t>
            </a:r>
          </a:p>
        </p:txBody>
      </p:sp>
    </p:spTree>
    <p:extLst>
      <p:ext uri="{BB962C8B-B14F-4D97-AF65-F5344CB8AC3E}">
        <p14:creationId xmlns:p14="http://schemas.microsoft.com/office/powerpoint/2010/main" val="590465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a:p>
        </p:txBody>
      </p:sp>
      <p:pic>
        <p:nvPicPr>
          <p:cNvPr id="1026" name="Picture 2" descr="Fig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357" y="1417638"/>
            <a:ext cx="6032983" cy="4387626"/>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a:spLocks noGrp="1"/>
          </p:cNvSpPr>
          <p:nvPr>
            <p:ph type="title"/>
          </p:nvPr>
        </p:nvSpPr>
        <p:spPr/>
        <p:txBody>
          <a:bodyPr/>
          <a:lstStyle/>
          <a:p>
            <a:pPr algn="l"/>
            <a:r>
              <a:rPr lang="cs-CZ" dirty="0" smtClean="0"/>
              <a:t>Srovnávání se vzorem</a:t>
            </a:r>
            <a:endParaRPr lang="cs-CZ" dirty="0"/>
          </a:p>
        </p:txBody>
      </p:sp>
    </p:spTree>
    <p:extLst>
      <p:ext uri="{BB962C8B-B14F-4D97-AF65-F5344CB8AC3E}">
        <p14:creationId xmlns:p14="http://schemas.microsoft.com/office/powerpoint/2010/main" val="3339426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Srovnávání se vzorem</a:t>
            </a:r>
            <a:endParaRPr lang="cs-CZ" dirty="0"/>
          </a:p>
        </p:txBody>
      </p:sp>
      <p:sp>
        <p:nvSpPr>
          <p:cNvPr id="3" name="Zástupný symbol pro obsah 2"/>
          <p:cNvSpPr>
            <a:spLocks noGrp="1"/>
          </p:cNvSpPr>
          <p:nvPr>
            <p:ph idx="1"/>
          </p:nvPr>
        </p:nvSpPr>
        <p:spPr/>
        <p:txBody>
          <a:bodyPr/>
          <a:lstStyle/>
          <a:p>
            <a:endParaRPr lang="cs-CZ" dirty="0"/>
          </a:p>
        </p:txBody>
      </p:sp>
      <p:pic>
        <p:nvPicPr>
          <p:cNvPr id="4" name="Picture 1"/>
          <p:cNvPicPr>
            <a:picLocks noChangeAspect="1" noChangeArrowheads="1"/>
          </p:cNvPicPr>
          <p:nvPr/>
        </p:nvPicPr>
        <p:blipFill>
          <a:blip r:embed="rId2" cstate="print"/>
          <a:srcRect/>
          <a:stretch>
            <a:fillRect/>
          </a:stretch>
        </p:blipFill>
        <p:spPr bwMode="auto">
          <a:xfrm>
            <a:off x="0" y="1545848"/>
            <a:ext cx="5076056" cy="5312151"/>
          </a:xfrm>
          <a:prstGeom prst="rect">
            <a:avLst/>
          </a:prstGeom>
          <a:noFill/>
          <a:ln w="9525">
            <a:noFill/>
            <a:round/>
            <a:headEnd/>
            <a:tailEnd/>
          </a:ln>
          <a:effectLst/>
        </p:spPr>
      </p:pic>
      <p:pic>
        <p:nvPicPr>
          <p:cNvPr id="5" name="Picture 2" descr="http://ars.els-cdn.com/content/image/1-s2.0-S0168159112001402-gr3.jpg"/>
          <p:cNvPicPr>
            <a:picLocks noChangeAspect="1" noChangeArrowheads="1"/>
          </p:cNvPicPr>
          <p:nvPr/>
        </p:nvPicPr>
        <p:blipFill>
          <a:blip r:embed="rId3" cstate="print"/>
          <a:srcRect/>
          <a:stretch>
            <a:fillRect/>
          </a:stretch>
        </p:blipFill>
        <p:spPr bwMode="auto">
          <a:xfrm>
            <a:off x="5868144" y="548680"/>
            <a:ext cx="2638425" cy="58769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1"/>
          <p:cNvPicPr>
            <a:picLocks noChangeAspect="1" noChangeArrowheads="1"/>
          </p:cNvPicPr>
          <p:nvPr/>
        </p:nvPicPr>
        <p:blipFill>
          <a:blip r:embed="rId2" cstate="print"/>
          <a:srcRect/>
          <a:stretch>
            <a:fillRect/>
          </a:stretch>
        </p:blipFill>
        <p:spPr bwMode="auto">
          <a:xfrm>
            <a:off x="4175125" y="0"/>
            <a:ext cx="4968875" cy="6858000"/>
          </a:xfrm>
          <a:prstGeom prst="rect">
            <a:avLst/>
          </a:prstGeom>
          <a:noFill/>
          <a:ln w="9525">
            <a:noFill/>
            <a:round/>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251520" y="1484784"/>
            <a:ext cx="3732213" cy="4483100"/>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228600" y="0"/>
            <a:ext cx="7010400" cy="1527175"/>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t/>
            </a:r>
            <a:br>
              <a:rPr lang="cs-CZ"/>
            </a:br>
            <a:endParaRPr lang="cs-CZ"/>
          </a:p>
        </p:txBody>
      </p:sp>
      <p:sp>
        <p:nvSpPr>
          <p:cNvPr id="33794" name="Rectangle 2"/>
          <p:cNvSpPr>
            <a:spLocks noGrp="1" noChangeArrowheads="1"/>
          </p:cNvSpPr>
          <p:nvPr>
            <p:ph type="body" idx="4294967295"/>
          </p:nvPr>
        </p:nvSpPr>
        <p:spPr>
          <a:xfrm>
            <a:off x="304800" y="0"/>
            <a:ext cx="8839200" cy="1219200"/>
          </a:xfrm>
          <a:ln/>
        </p:spPr>
        <p:txBody>
          <a:bodyPr/>
          <a:lstStyle/>
          <a:p>
            <a:pPr indent="-341313">
              <a:spcBef>
                <a:spcPts val="4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cs-CZ" sz="1600" b="1"/>
              <a:t>Tab. 2</a:t>
            </a:r>
          </a:p>
          <a:p>
            <a:pPr indent="-341313">
              <a:spcBef>
                <a:spcPts val="4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cs-CZ" sz="1600" b="1"/>
              <a:t>	Porovnání úspěšnosti u 9. a 10. fáze. 9. fáze obsahovala 96 pokusů, 10. fáze 48 pokusů.</a:t>
            </a:r>
          </a:p>
          <a:p>
            <a:pPr indent="-341313">
              <a:spcBef>
                <a:spcPts val="400"/>
              </a:spcBef>
              <a:buClr>
                <a:srgbClr val="336666"/>
              </a:buClr>
              <a:buSzPct val="70000"/>
              <a:buFont typeface="Wingdings"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cs-CZ" sz="1600" b="1"/>
          </a:p>
        </p:txBody>
      </p:sp>
      <p:graphicFrame>
        <p:nvGraphicFramePr>
          <p:cNvPr id="33795" name="Group 3"/>
          <p:cNvGraphicFramePr>
            <a:graphicFrameLocks noGrp="1"/>
          </p:cNvGraphicFramePr>
          <p:nvPr>
            <p:extLst>
              <p:ext uri="{D42A27DB-BD31-4B8C-83A1-F6EECF244321}">
                <p14:modId xmlns:p14="http://schemas.microsoft.com/office/powerpoint/2010/main" val="4165048185"/>
              </p:ext>
            </p:extLst>
          </p:nvPr>
        </p:nvGraphicFramePr>
        <p:xfrm>
          <a:off x="533400" y="1905000"/>
          <a:ext cx="5984875" cy="4114802"/>
        </p:xfrm>
        <a:graphic>
          <a:graphicData uri="http://schemas.openxmlformats.org/drawingml/2006/table">
            <a:tbl>
              <a:tblPr/>
              <a:tblGrid>
                <a:gridCol w="1944688">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20887">
                  <a:extLst>
                    <a:ext uri="{9D8B030D-6E8A-4147-A177-3AD203B41FA5}">
                      <a16:colId xmlns:a16="http://schemas.microsoft.com/office/drawing/2014/main" val="20002"/>
                    </a:ext>
                  </a:extLst>
                </a:gridCol>
              </a:tblGrid>
              <a:tr h="1252538">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papoušek</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úspěšnost ve fázi 9 (v %)</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úspěšnost ve fázi 10 (v %)</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0"/>
                  </a:ext>
                </a:extLst>
              </a:tr>
              <a:tr h="715963">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Shango</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77</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90</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1"/>
                  </a:ext>
                </a:extLst>
              </a:tr>
              <a:tr h="715963">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Toku</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89</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77</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2"/>
                  </a:ext>
                </a:extLst>
              </a:tr>
              <a:tr h="714375">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Asabi</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89</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81</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3"/>
                  </a:ext>
                </a:extLst>
              </a:tr>
              <a:tr h="715963">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Titilayo</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smtClean="0">
                          <a:ln>
                            <a:noFill/>
                          </a:ln>
                          <a:solidFill>
                            <a:srgbClr val="000000"/>
                          </a:solidFill>
                          <a:effectLst/>
                          <a:latin typeface="Times New Roman" pitchFamily="16" charset="0"/>
                          <a:cs typeface="Times New Roman" pitchFamily="16" charset="0"/>
                        </a:rPr>
                        <a:t>86</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95000"/>
                        </a:lnSpc>
                        <a:spcBef>
                          <a:spcPct val="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700" b="1" i="0" u="none" strike="noStrike" cap="none" normalizeH="0" baseline="0" dirty="0" smtClean="0">
                          <a:ln>
                            <a:noFill/>
                          </a:ln>
                          <a:solidFill>
                            <a:srgbClr val="000000"/>
                          </a:solidFill>
                          <a:effectLst/>
                          <a:latin typeface="Times New Roman" pitchFamily="16" charset="0"/>
                          <a:cs typeface="Times New Roman" pitchFamily="16" charset="0"/>
                        </a:rPr>
                        <a:t>83</a:t>
                      </a:r>
                    </a:p>
                  </a:txBody>
                  <a:tcPr marL="90000" marR="90000" marT="5751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4"/>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Pojem </a:t>
            </a:r>
            <a:r>
              <a:rPr lang="cs-CZ" dirty="0" smtClean="0"/>
              <a:t>stejnosti / odlišnosti</a:t>
            </a:r>
            <a:br>
              <a:rPr lang="cs-CZ" dirty="0" smtClean="0"/>
            </a:br>
            <a:r>
              <a:rPr lang="cs-CZ" dirty="0" smtClean="0"/>
              <a:t>Alex!</a:t>
            </a:r>
            <a:endParaRPr lang="cs-CZ" dirty="0"/>
          </a:p>
        </p:txBody>
      </p:sp>
      <p:sp>
        <p:nvSpPr>
          <p:cNvPr id="3" name="Zástupný symbol pro obsah 2"/>
          <p:cNvSpPr>
            <a:spLocks noGrp="1"/>
          </p:cNvSpPr>
          <p:nvPr>
            <p:ph idx="1"/>
          </p:nvPr>
        </p:nvSpPr>
        <p:spPr/>
        <p:txBody>
          <a:bodyPr/>
          <a:lstStyle/>
          <a:p>
            <a:r>
              <a:rPr lang="cs-CZ" dirty="0" err="1" smtClean="0"/>
              <a:t>What</a:t>
            </a:r>
            <a:r>
              <a:rPr lang="cs-CZ" dirty="0" smtClean="0"/>
              <a:t>‘s </a:t>
            </a:r>
            <a:r>
              <a:rPr lang="cs-CZ" dirty="0" err="1" smtClean="0"/>
              <a:t>same</a:t>
            </a:r>
            <a:r>
              <a:rPr lang="cs-CZ" dirty="0" smtClean="0"/>
              <a:t>? </a:t>
            </a:r>
            <a:r>
              <a:rPr lang="cs-CZ" dirty="0" err="1" smtClean="0"/>
              <a:t>What</a:t>
            </a:r>
            <a:r>
              <a:rPr lang="cs-CZ" dirty="0" smtClean="0"/>
              <a:t>‘s </a:t>
            </a:r>
            <a:r>
              <a:rPr lang="cs-CZ" dirty="0" err="1" smtClean="0"/>
              <a:t>different</a:t>
            </a:r>
            <a:r>
              <a:rPr lang="cs-CZ" dirty="0" smtClean="0"/>
              <a:t>?</a:t>
            </a:r>
          </a:p>
          <a:p>
            <a:r>
              <a:rPr lang="cs-CZ" dirty="0" smtClean="0"/>
              <a:t>Odpovídal názvem vlastnosti!</a:t>
            </a:r>
          </a:p>
          <a:p>
            <a:pPr>
              <a:buNone/>
            </a:pPr>
            <a:r>
              <a:rPr lang="cs-CZ" dirty="0" smtClean="0"/>
              <a:t>	= dovedl určit, v čem podobnost </a:t>
            </a:r>
          </a:p>
          <a:p>
            <a:pPr>
              <a:buNone/>
            </a:pPr>
            <a:r>
              <a:rPr lang="cs-CZ" dirty="0"/>
              <a:t>	</a:t>
            </a:r>
            <a:r>
              <a:rPr lang="cs-CZ" dirty="0" smtClean="0"/>
              <a:t>spočívá, nejen ji tušit</a:t>
            </a:r>
          </a:p>
          <a:p>
            <a:pPr>
              <a:buNone/>
            </a:pPr>
            <a:r>
              <a:rPr lang="cs-CZ" dirty="0"/>
              <a:t>	</a:t>
            </a:r>
            <a:r>
              <a:rPr lang="cs-CZ" dirty="0" smtClean="0"/>
              <a:t>= dovedl rozlišovat vlastnosti, které jsou u dvou předmětů stejné a které jsou odlišné</a:t>
            </a:r>
          </a:p>
          <a:p>
            <a:r>
              <a:rPr lang="cs-CZ" dirty="0" smtClean="0"/>
              <a:t>100% potvrzení </a:t>
            </a:r>
            <a:r>
              <a:rPr lang="cs-CZ" dirty="0" smtClean="0"/>
              <a:t>pojmu stejnosti </a:t>
            </a:r>
            <a:endParaRPr lang="cs-CZ" dirty="0"/>
          </a:p>
        </p:txBody>
      </p:sp>
      <p:pic>
        <p:nvPicPr>
          <p:cNvPr id="57346" name="Picture 2" descr="https://encrypted-tbn1.gstatic.com/images?q=tbn:ANd9GcQ7FxAty_kSVF1qvC7U0oeqw86gY8J8gzgdQPkExt_68W8a8eE5fw"/>
          <p:cNvPicPr>
            <a:picLocks noChangeAspect="1" noChangeArrowheads="1"/>
          </p:cNvPicPr>
          <p:nvPr/>
        </p:nvPicPr>
        <p:blipFill>
          <a:blip r:embed="rId2" cstate="print"/>
          <a:srcRect/>
          <a:stretch>
            <a:fillRect/>
          </a:stretch>
        </p:blipFill>
        <p:spPr bwMode="auto">
          <a:xfrm>
            <a:off x="6372200" y="1556792"/>
            <a:ext cx="2343150" cy="195262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64088" y="274638"/>
            <a:ext cx="3322712" cy="3730426"/>
          </a:xfrm>
        </p:spPr>
        <p:txBody>
          <a:bodyPr>
            <a:normAutofit/>
          </a:bodyPr>
          <a:lstStyle/>
          <a:p>
            <a:r>
              <a:rPr lang="cs-CZ" dirty="0" smtClean="0"/>
              <a:t>Pojem </a:t>
            </a:r>
            <a:r>
              <a:rPr lang="cs-CZ" dirty="0" smtClean="0"/>
              <a:t>stejnosti – ostatní druhy</a:t>
            </a:r>
            <a:endParaRPr lang="cs-CZ" dirty="0"/>
          </a:p>
        </p:txBody>
      </p:sp>
      <p:sp>
        <p:nvSpPr>
          <p:cNvPr id="3" name="Zástupný symbol pro obsah 2"/>
          <p:cNvSpPr>
            <a:spLocks noGrp="1"/>
          </p:cNvSpPr>
          <p:nvPr>
            <p:ph idx="1"/>
          </p:nvPr>
        </p:nvSpPr>
        <p:spPr/>
        <p:txBody>
          <a:bodyPr/>
          <a:lstStyle/>
          <a:p>
            <a:endParaRPr lang="cs-CZ"/>
          </a:p>
        </p:txBody>
      </p:sp>
      <p:pic>
        <p:nvPicPr>
          <p:cNvPr id="4" name="Picture 6" descr="Full-size image (369 K)"/>
          <p:cNvPicPr>
            <a:picLocks noChangeAspect="1" noChangeArrowheads="1"/>
          </p:cNvPicPr>
          <p:nvPr/>
        </p:nvPicPr>
        <p:blipFill>
          <a:blip r:embed="rId2" cstate="print"/>
          <a:srcRect/>
          <a:stretch>
            <a:fillRect/>
          </a:stretch>
        </p:blipFill>
        <p:spPr bwMode="auto">
          <a:xfrm>
            <a:off x="251520" y="332656"/>
            <a:ext cx="4958974" cy="634134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908720"/>
          </a:xfrm>
        </p:spPr>
        <p:txBody>
          <a:bodyPr>
            <a:normAutofit fontScale="90000"/>
          </a:bodyPr>
          <a:lstStyle/>
          <a:p>
            <a:r>
              <a:rPr lang="cs-CZ" dirty="0" smtClean="0"/>
              <a:t>Koncept stejnosti – ostatní druhy</a:t>
            </a:r>
            <a:br>
              <a:rPr lang="cs-CZ" dirty="0" smtClean="0"/>
            </a:br>
            <a:r>
              <a:rPr lang="cs-CZ" dirty="0" smtClean="0"/>
              <a:t>role počtu tréninkových položek</a:t>
            </a:r>
            <a:endParaRPr lang="cs-CZ" dirty="0"/>
          </a:p>
        </p:txBody>
      </p:sp>
      <p:sp>
        <p:nvSpPr>
          <p:cNvPr id="3" name="Zástupný symbol pro obsah 2"/>
          <p:cNvSpPr>
            <a:spLocks noGrp="1"/>
          </p:cNvSpPr>
          <p:nvPr>
            <p:ph idx="1"/>
          </p:nvPr>
        </p:nvSpPr>
        <p:spPr/>
        <p:txBody>
          <a:bodyPr>
            <a:normAutofit lnSpcReduction="10000"/>
          </a:bodyPr>
          <a:lstStyle/>
          <a:p>
            <a:pPr>
              <a:buNone/>
            </a:pPr>
            <a:r>
              <a:rPr lang="cs-CZ" dirty="0" smtClean="0"/>
              <a:t>Transfer:</a:t>
            </a:r>
          </a:p>
          <a:p>
            <a:endParaRPr lang="cs-CZ" dirty="0"/>
          </a:p>
          <a:p>
            <a:r>
              <a:rPr lang="cs-CZ" dirty="0" smtClean="0"/>
              <a:t>8 položek</a:t>
            </a:r>
          </a:p>
          <a:p>
            <a:endParaRPr lang="cs-CZ" dirty="0"/>
          </a:p>
          <a:p>
            <a:endParaRPr lang="cs-CZ" dirty="0" smtClean="0"/>
          </a:p>
          <a:p>
            <a:endParaRPr lang="cs-CZ" dirty="0"/>
          </a:p>
          <a:p>
            <a:endParaRPr lang="cs-CZ" dirty="0" smtClean="0"/>
          </a:p>
          <a:p>
            <a:r>
              <a:rPr lang="cs-CZ" dirty="0" smtClean="0"/>
              <a:t>64 položek</a:t>
            </a:r>
            <a:endParaRPr lang="cs-CZ" dirty="0"/>
          </a:p>
        </p:txBody>
      </p:sp>
      <p:pic>
        <p:nvPicPr>
          <p:cNvPr id="5" name="Picture 2" descr="Full-size image (85 K)"/>
          <p:cNvPicPr>
            <a:picLocks noChangeAspect="1" noChangeArrowheads="1"/>
          </p:cNvPicPr>
          <p:nvPr/>
        </p:nvPicPr>
        <p:blipFill>
          <a:blip r:embed="rId3" cstate="print"/>
          <a:srcRect/>
          <a:stretch>
            <a:fillRect/>
          </a:stretch>
        </p:blipFill>
        <p:spPr bwMode="auto">
          <a:xfrm>
            <a:off x="3059832" y="3705018"/>
            <a:ext cx="5419725" cy="3105150"/>
          </a:xfrm>
          <a:prstGeom prst="rect">
            <a:avLst/>
          </a:prstGeom>
          <a:noFill/>
        </p:spPr>
      </p:pic>
      <p:pic>
        <p:nvPicPr>
          <p:cNvPr id="4" name="Picture 4" descr="http://ars.els-cdn.com/content/image/1-s2.0-S037663570600091X-gr5.jpg"/>
          <p:cNvPicPr>
            <a:picLocks noChangeAspect="1" noChangeArrowheads="1"/>
          </p:cNvPicPr>
          <p:nvPr/>
        </p:nvPicPr>
        <p:blipFill>
          <a:blip r:embed="rId4" cstate="print"/>
          <a:srcRect/>
          <a:stretch>
            <a:fillRect/>
          </a:stretch>
        </p:blipFill>
        <p:spPr bwMode="auto">
          <a:xfrm>
            <a:off x="3086141" y="1130800"/>
            <a:ext cx="5353050" cy="300037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Oden</a:t>
            </a:r>
            <a:r>
              <a:rPr lang="cs-CZ" dirty="0" smtClean="0"/>
              <a:t> et al</a:t>
            </a:r>
            <a:r>
              <a:rPr lang="cs-CZ" dirty="0" smtClean="0"/>
              <a:t>. 1988 </a:t>
            </a:r>
            <a:endParaRPr lang="cs-CZ" dirty="0"/>
          </a:p>
        </p:txBody>
      </p:sp>
      <p:sp>
        <p:nvSpPr>
          <p:cNvPr id="3" name="Zástupný symbol pro obsah 2"/>
          <p:cNvSpPr>
            <a:spLocks noGrp="1"/>
          </p:cNvSpPr>
          <p:nvPr>
            <p:ph idx="1"/>
          </p:nvPr>
        </p:nvSpPr>
        <p:spPr/>
        <p:txBody>
          <a:bodyPr/>
          <a:lstStyle/>
          <a:p>
            <a:endParaRPr lang="cs-CZ"/>
          </a:p>
        </p:txBody>
      </p:sp>
      <p:pic>
        <p:nvPicPr>
          <p:cNvPr id="1026" name="Picture 2" descr="http://psycnet.apa.org/journals/xan/14/2/images/xan_14_2_140_tbl1a.gif"/>
          <p:cNvPicPr>
            <a:picLocks noChangeAspect="1" noChangeArrowheads="1"/>
          </p:cNvPicPr>
          <p:nvPr/>
        </p:nvPicPr>
        <p:blipFill>
          <a:blip r:embed="rId3" cstate="print"/>
          <a:srcRect/>
          <a:stretch>
            <a:fillRect/>
          </a:stretch>
        </p:blipFill>
        <p:spPr bwMode="auto">
          <a:xfrm>
            <a:off x="2339752" y="1226555"/>
            <a:ext cx="4320480" cy="563144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36096" y="1242070"/>
            <a:ext cx="3322712" cy="4522514"/>
          </a:xfrm>
        </p:spPr>
        <p:txBody>
          <a:bodyPr>
            <a:normAutofit fontScale="90000"/>
          </a:bodyPr>
          <a:lstStyle/>
          <a:p>
            <a:pPr algn="l"/>
            <a:r>
              <a:rPr lang="cs-CZ" sz="3200" dirty="0" smtClean="0"/>
              <a:t>Metodologická slabina: </a:t>
            </a:r>
            <a:br>
              <a:rPr lang="cs-CZ" sz="3200" dirty="0" smtClean="0"/>
            </a:br>
            <a:r>
              <a:rPr lang="cs-CZ" sz="3200" dirty="0" smtClean="0"/>
              <a:t>Alternativní </a:t>
            </a:r>
            <a:r>
              <a:rPr lang="cs-CZ" sz="3200" dirty="0" smtClean="0"/>
              <a:t>strategie určení identity:</a:t>
            </a:r>
            <a:r>
              <a:rPr lang="cs-CZ" dirty="0" smtClean="0"/>
              <a:t/>
            </a:r>
            <a:br>
              <a:rPr lang="cs-CZ" dirty="0" smtClean="0"/>
            </a:br>
            <a:r>
              <a:rPr lang="cs-CZ" sz="2000" dirty="0" smtClean="0"/>
              <a:t>- symetrie</a:t>
            </a:r>
            <a:br>
              <a:rPr lang="cs-CZ" sz="2000" dirty="0" smtClean="0"/>
            </a:br>
            <a:r>
              <a:rPr lang="cs-CZ" sz="2000" dirty="0" smtClean="0"/>
              <a:t>- </a:t>
            </a:r>
            <a:r>
              <a:rPr lang="cs-CZ" sz="2000" dirty="0" err="1" smtClean="0"/>
              <a:t>familiarita</a:t>
            </a:r>
            <a:r>
              <a:rPr lang="cs-CZ" sz="2000" dirty="0" smtClean="0"/>
              <a:t/>
            </a:r>
            <a:br>
              <a:rPr lang="cs-CZ" sz="2000" dirty="0" smtClean="0"/>
            </a:br>
            <a:r>
              <a:rPr lang="cs-CZ" sz="2000" dirty="0" smtClean="0"/>
              <a:t>- exkluze</a:t>
            </a:r>
            <a:br>
              <a:rPr lang="cs-CZ" sz="2000" dirty="0" smtClean="0"/>
            </a:br>
            <a:r>
              <a:rPr lang="cs-CZ" sz="2000" dirty="0"/>
              <a:t/>
            </a:r>
            <a:br>
              <a:rPr lang="cs-CZ" sz="2000" dirty="0"/>
            </a:br>
            <a:r>
              <a:rPr lang="cs-CZ" sz="2000" dirty="0" smtClean="0"/>
              <a:t/>
            </a:r>
            <a:br>
              <a:rPr lang="cs-CZ" sz="2000" dirty="0" smtClean="0"/>
            </a:br>
            <a:r>
              <a:rPr lang="cs-CZ" sz="2800" dirty="0" smtClean="0"/>
              <a:t>Nové stimuly by měly být </a:t>
            </a:r>
            <a:br>
              <a:rPr lang="cs-CZ" sz="2800" dirty="0" smtClean="0"/>
            </a:br>
            <a:r>
              <a:rPr lang="cs-CZ" sz="2800" dirty="0" smtClean="0"/>
              <a:t>- shodné jen na konceptuální úrovni</a:t>
            </a:r>
            <a:br>
              <a:rPr lang="cs-CZ" sz="2800" dirty="0" smtClean="0"/>
            </a:br>
            <a:endParaRPr lang="cs-CZ" dirty="0"/>
          </a:p>
        </p:txBody>
      </p:sp>
      <p:pic>
        <p:nvPicPr>
          <p:cNvPr id="4" name="Picture 6" descr="Full-size image (369 K)"/>
          <p:cNvPicPr>
            <a:picLocks noChangeAspect="1" noChangeArrowheads="1"/>
          </p:cNvPicPr>
          <p:nvPr/>
        </p:nvPicPr>
        <p:blipFill>
          <a:blip r:embed="rId2" cstate="print"/>
          <a:srcRect/>
          <a:stretch>
            <a:fillRect/>
          </a:stretch>
        </p:blipFill>
        <p:spPr bwMode="auto">
          <a:xfrm>
            <a:off x="251520" y="332656"/>
            <a:ext cx="4958974" cy="634134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Důkaz skutečného </a:t>
            </a:r>
            <a:r>
              <a:rPr lang="cs-CZ" dirty="0" smtClean="0"/>
              <a:t>pojmu stejnosti: „pojmové </a:t>
            </a:r>
            <a:r>
              <a:rPr lang="cs-CZ" dirty="0" smtClean="0"/>
              <a:t>srovnání“</a:t>
            </a:r>
            <a:endParaRPr lang="cs-CZ" dirty="0"/>
          </a:p>
        </p:txBody>
      </p:sp>
      <p:sp>
        <p:nvSpPr>
          <p:cNvPr id="3" name="Zástupný symbol pro obsah 2"/>
          <p:cNvSpPr>
            <a:spLocks noGrp="1"/>
          </p:cNvSpPr>
          <p:nvPr>
            <p:ph idx="1"/>
          </p:nvPr>
        </p:nvSpPr>
        <p:spPr>
          <a:xfrm>
            <a:off x="457200" y="1600201"/>
            <a:ext cx="8229600" cy="3484984"/>
          </a:xfrm>
        </p:spPr>
        <p:txBody>
          <a:bodyPr>
            <a:normAutofit fontScale="92500" lnSpcReduction="10000"/>
          </a:bodyPr>
          <a:lstStyle/>
          <a:p>
            <a:r>
              <a:rPr lang="en-US" dirty="0"/>
              <a:t>transfer k </a:t>
            </a:r>
            <a:r>
              <a:rPr lang="cs-CZ" dirty="0" smtClean="0"/>
              <a:t>analogickým </a:t>
            </a:r>
            <a:r>
              <a:rPr lang="en-US" dirty="0" err="1" smtClean="0"/>
              <a:t>relačním</a:t>
            </a:r>
            <a:r>
              <a:rPr lang="en-US" dirty="0" smtClean="0"/>
              <a:t> </a:t>
            </a:r>
            <a:r>
              <a:rPr lang="en-US" dirty="0" err="1" smtClean="0"/>
              <a:t>úlohám</a:t>
            </a:r>
            <a:r>
              <a:rPr lang="cs-CZ" dirty="0" smtClean="0"/>
              <a:t> </a:t>
            </a:r>
            <a:r>
              <a:rPr lang="cs-CZ" dirty="0" smtClean="0"/>
              <a:t>(pojmová </a:t>
            </a:r>
            <a:r>
              <a:rPr lang="cs-CZ" dirty="0" smtClean="0"/>
              <a:t>podobnost)</a:t>
            </a:r>
            <a:r>
              <a:rPr lang="en-US" dirty="0" smtClean="0"/>
              <a:t> </a:t>
            </a:r>
            <a:r>
              <a:rPr lang="en-US" dirty="0"/>
              <a:t>– </a:t>
            </a:r>
            <a:r>
              <a:rPr lang="en-US" dirty="0" err="1"/>
              <a:t>kde</a:t>
            </a:r>
            <a:r>
              <a:rPr lang="en-US" dirty="0"/>
              <a:t> se </a:t>
            </a:r>
            <a:r>
              <a:rPr lang="en-US" dirty="0" err="1"/>
              <a:t>nesrovnávají</a:t>
            </a:r>
            <a:r>
              <a:rPr lang="en-US" dirty="0"/>
              <a:t> </a:t>
            </a:r>
            <a:r>
              <a:rPr lang="en-US" dirty="0" err="1"/>
              <a:t>dva</a:t>
            </a:r>
            <a:r>
              <a:rPr lang="en-US" dirty="0"/>
              <a:t> </a:t>
            </a:r>
            <a:r>
              <a:rPr lang="en-US" dirty="0" err="1"/>
              <a:t>objekty</a:t>
            </a:r>
            <a:r>
              <a:rPr lang="en-US" dirty="0"/>
              <a:t>, ale </a:t>
            </a:r>
            <a:r>
              <a:rPr lang="en-US" dirty="0" err="1"/>
              <a:t>srovnává</a:t>
            </a:r>
            <a:r>
              <a:rPr lang="en-US" dirty="0"/>
              <a:t> se </a:t>
            </a:r>
            <a:r>
              <a:rPr lang="en-US" dirty="0" err="1"/>
              <a:t>páry</a:t>
            </a:r>
            <a:r>
              <a:rPr lang="en-US" dirty="0"/>
              <a:t> </a:t>
            </a:r>
            <a:r>
              <a:rPr lang="en-US" dirty="0" err="1"/>
              <a:t>identických</a:t>
            </a:r>
            <a:r>
              <a:rPr lang="en-US" dirty="0"/>
              <a:t> </a:t>
            </a:r>
            <a:r>
              <a:rPr lang="en-US" dirty="0" err="1"/>
              <a:t>objektů</a:t>
            </a:r>
            <a:r>
              <a:rPr lang="en-US" dirty="0"/>
              <a:t> s </a:t>
            </a:r>
            <a:r>
              <a:rPr lang="en-US" dirty="0" err="1"/>
              <a:t>párem</a:t>
            </a:r>
            <a:r>
              <a:rPr lang="en-US" dirty="0"/>
              <a:t> </a:t>
            </a:r>
            <a:r>
              <a:rPr lang="en-US" dirty="0" err="1"/>
              <a:t>jiných</a:t>
            </a:r>
            <a:r>
              <a:rPr lang="en-US" dirty="0"/>
              <a:t> </a:t>
            </a:r>
            <a:r>
              <a:rPr lang="en-US" dirty="0" err="1"/>
              <a:t>identických</a:t>
            </a:r>
            <a:r>
              <a:rPr lang="en-US" dirty="0"/>
              <a:t> </a:t>
            </a:r>
            <a:r>
              <a:rPr lang="en-US" dirty="0" err="1"/>
              <a:t>objektů</a:t>
            </a:r>
            <a:r>
              <a:rPr lang="en-US" dirty="0"/>
              <a:t> </a:t>
            </a:r>
            <a:r>
              <a:rPr lang="en-US" dirty="0" err="1"/>
              <a:t>proti</a:t>
            </a:r>
            <a:r>
              <a:rPr lang="en-US" dirty="0"/>
              <a:t> </a:t>
            </a:r>
            <a:r>
              <a:rPr lang="en-US" dirty="0" err="1"/>
              <a:t>páru</a:t>
            </a:r>
            <a:r>
              <a:rPr lang="en-US" dirty="0"/>
              <a:t> </a:t>
            </a:r>
            <a:r>
              <a:rPr lang="en-US" dirty="0" err="1"/>
              <a:t>neidentických</a:t>
            </a:r>
            <a:r>
              <a:rPr lang="en-US" dirty="0"/>
              <a:t> </a:t>
            </a:r>
            <a:r>
              <a:rPr lang="en-US" dirty="0" err="1" smtClean="0"/>
              <a:t>objektů</a:t>
            </a:r>
            <a:endParaRPr lang="cs-CZ" dirty="0" smtClean="0"/>
          </a:p>
          <a:p>
            <a:pPr lvl="1"/>
            <a:r>
              <a:rPr lang="cs-CZ" dirty="0"/>
              <a:t>Zvíře nejdřív provede srovnání u všech 3 párů a dále porovná výsledné </a:t>
            </a:r>
            <a:r>
              <a:rPr lang="cs-CZ" dirty="0" smtClean="0"/>
              <a:t>abstraktní </a:t>
            </a:r>
            <a:r>
              <a:rPr lang="cs-CZ" dirty="0"/>
              <a:t>reprezentace (stejnosti/různosti) mezi páry</a:t>
            </a:r>
          </a:p>
          <a:p>
            <a:endParaRPr lang="cs-CZ" dirty="0"/>
          </a:p>
        </p:txBody>
      </p:sp>
      <p:pic>
        <p:nvPicPr>
          <p:cNvPr id="4" name="Picture 4" descr="Full-size image (2 K)"/>
          <p:cNvPicPr>
            <a:picLocks noChangeAspect="1" noChangeArrowheads="1"/>
          </p:cNvPicPr>
          <p:nvPr/>
        </p:nvPicPr>
        <p:blipFill>
          <a:blip r:embed="rId2" cstate="print"/>
          <a:srcRect/>
          <a:stretch>
            <a:fillRect/>
          </a:stretch>
        </p:blipFill>
        <p:spPr bwMode="auto">
          <a:xfrm>
            <a:off x="2766494" y="4996749"/>
            <a:ext cx="2957634" cy="160060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2B8752-4999-4DB2-A54D-59C0815F7423}"/>
              </a:ext>
            </a:extLst>
          </p:cNvPr>
          <p:cNvSpPr>
            <a:spLocks noGrp="1"/>
          </p:cNvSpPr>
          <p:nvPr>
            <p:ph type="title"/>
          </p:nvPr>
        </p:nvSpPr>
        <p:spPr/>
        <p:txBody>
          <a:bodyPr/>
          <a:lstStyle/>
          <a:p>
            <a:r>
              <a:rPr lang="cs-CZ" b="1" dirty="0">
                <a:solidFill>
                  <a:srgbClr val="FF0066"/>
                </a:solidFill>
              </a:rPr>
              <a:t>Ontogeneze OP</a:t>
            </a:r>
          </a:p>
        </p:txBody>
      </p:sp>
      <p:sp>
        <p:nvSpPr>
          <p:cNvPr id="4" name="TextovéPole 3">
            <a:extLst>
              <a:ext uri="{FF2B5EF4-FFF2-40B4-BE49-F238E27FC236}">
                <a16:creationId xmlns:a16="http://schemas.microsoft.com/office/drawing/2014/main" id="{FC4AD491-3EDD-4D43-A36F-393E8F3FE091}"/>
              </a:ext>
            </a:extLst>
          </p:cNvPr>
          <p:cNvSpPr txBox="1"/>
          <p:nvPr/>
        </p:nvSpPr>
        <p:spPr>
          <a:xfrm>
            <a:off x="628650" y="2040008"/>
            <a:ext cx="7886700" cy="4939814"/>
          </a:xfrm>
          <a:prstGeom prst="rect">
            <a:avLst/>
          </a:prstGeom>
          <a:noFill/>
        </p:spPr>
        <p:txBody>
          <a:bodyPr wrap="square" rtlCol="0">
            <a:spAutoFit/>
          </a:bodyPr>
          <a:lstStyle/>
          <a:p>
            <a:pPr marL="214313" indent="-214313">
              <a:buFont typeface="Wingdings" panose="05000000000000000000" pitchFamily="2" charset="2"/>
              <a:buChar char="§"/>
            </a:pPr>
            <a:r>
              <a:rPr lang="cs-CZ" sz="2000" b="1" dirty="0" err="1"/>
              <a:t>Piaget</a:t>
            </a:r>
            <a:r>
              <a:rPr lang="cs-CZ" sz="2000" b="1" dirty="0"/>
              <a:t>:</a:t>
            </a:r>
            <a:r>
              <a:rPr lang="cs-CZ" sz="2000" dirty="0"/>
              <a:t> vývoj senzomotorické inteligence u dětí (a s ní spojený i vývoj OP) v pevném </a:t>
            </a:r>
            <a:r>
              <a:rPr lang="cs-CZ" sz="2000" dirty="0"/>
              <a:t>pořadí, ukončeno </a:t>
            </a:r>
            <a:r>
              <a:rPr lang="cs-CZ" sz="2000" dirty="0" smtClean="0"/>
              <a:t>v 1,5-2 letech</a:t>
            </a:r>
            <a:endParaRPr lang="cs-CZ" sz="2000" dirty="0"/>
          </a:p>
          <a:p>
            <a:pPr marL="557213" lvl="1" indent="-214313">
              <a:buFont typeface="Wingdings" panose="05000000000000000000" pitchFamily="2" charset="2"/>
              <a:buChar char="§"/>
            </a:pPr>
            <a:endParaRPr lang="cs-CZ" sz="2000" dirty="0"/>
          </a:p>
          <a:p>
            <a:pPr marL="214313" indent="-214313">
              <a:buFont typeface="Wingdings" panose="05000000000000000000" pitchFamily="2" charset="2"/>
              <a:buChar char="§"/>
            </a:pPr>
            <a:r>
              <a:rPr lang="cs-CZ" sz="2000" b="1" dirty="0"/>
              <a:t>„A not-B </a:t>
            </a:r>
            <a:r>
              <a:rPr lang="cs-CZ" sz="2000" b="1" dirty="0" err="1"/>
              <a:t>error</a:t>
            </a:r>
            <a:r>
              <a:rPr lang="cs-CZ" sz="2000" b="1" dirty="0"/>
              <a:t>“</a:t>
            </a:r>
          </a:p>
          <a:p>
            <a:pPr marL="557213" lvl="1" indent="-214313">
              <a:buFont typeface="Wingdings" panose="05000000000000000000" pitchFamily="2" charset="2"/>
              <a:buChar char="§"/>
            </a:pPr>
            <a:r>
              <a:rPr lang="cs-CZ" sz="2000" dirty="0"/>
              <a:t>Děti, primáti, papoušci - ano</a:t>
            </a:r>
          </a:p>
          <a:p>
            <a:pPr marL="557213" lvl="1" indent="-214313">
              <a:buFont typeface="Wingdings" panose="05000000000000000000" pitchFamily="2" charset="2"/>
              <a:buChar char="§"/>
            </a:pPr>
            <a:r>
              <a:rPr lang="cs-CZ" sz="2000" dirty="0"/>
              <a:t>Kočky, psi – </a:t>
            </a:r>
            <a:r>
              <a:rPr lang="cs-CZ" sz="2000" dirty="0" smtClean="0"/>
              <a:t>problémy</a:t>
            </a:r>
          </a:p>
          <a:p>
            <a:pPr marL="557213" lvl="1" indent="-214313">
              <a:buFont typeface="Wingdings" panose="05000000000000000000" pitchFamily="2" charset="2"/>
              <a:buChar char="§"/>
            </a:pPr>
            <a:r>
              <a:rPr lang="cs-CZ" sz="2000" dirty="0" smtClean="0"/>
              <a:t>Ryby, plazi, slepice - ne</a:t>
            </a:r>
          </a:p>
          <a:p>
            <a:pPr marL="100013" indent="-214313">
              <a:buFont typeface="Wingdings" panose="05000000000000000000" pitchFamily="2" charset="2"/>
              <a:buChar char="§"/>
            </a:pPr>
            <a:endParaRPr lang="cs-CZ" sz="2000" dirty="0" smtClean="0"/>
          </a:p>
          <a:p>
            <a:pPr marL="100013" indent="-214313">
              <a:buFont typeface="Wingdings" panose="05000000000000000000" pitchFamily="2" charset="2"/>
              <a:buChar char="§"/>
            </a:pPr>
            <a:r>
              <a:rPr lang="cs-CZ" sz="2000" b="1" dirty="0" smtClean="0"/>
              <a:t>6. stádium</a:t>
            </a:r>
          </a:p>
          <a:p>
            <a:pPr marL="557213" lvl="1" indent="-214313">
              <a:buFont typeface="Wingdings" panose="05000000000000000000" pitchFamily="2" charset="2"/>
              <a:buChar char="§"/>
            </a:pPr>
            <a:r>
              <a:rPr lang="cs-CZ" sz="2000" dirty="0" smtClean="0"/>
              <a:t>Papoušci</a:t>
            </a:r>
          </a:p>
          <a:p>
            <a:pPr marL="557213" lvl="1" indent="-214313">
              <a:buFont typeface="Wingdings" panose="05000000000000000000" pitchFamily="2" charset="2"/>
              <a:buChar char="§"/>
            </a:pPr>
            <a:r>
              <a:rPr lang="cs-CZ" sz="2000" dirty="0" smtClean="0"/>
              <a:t>Lidoopi</a:t>
            </a:r>
          </a:p>
          <a:p>
            <a:pPr marL="557213" lvl="1" indent="-214313">
              <a:buFont typeface="Wingdings" panose="05000000000000000000" pitchFamily="2" charset="2"/>
              <a:buChar char="§"/>
            </a:pPr>
            <a:r>
              <a:rPr lang="cs-CZ" sz="2000" dirty="0" smtClean="0"/>
              <a:t>…</a:t>
            </a:r>
            <a:endParaRPr lang="cs-CZ" sz="2000" dirty="0"/>
          </a:p>
          <a:p>
            <a:pPr marL="214313" indent="-214313">
              <a:buFont typeface="Wingdings" panose="05000000000000000000" pitchFamily="2" charset="2"/>
              <a:buChar char="§"/>
            </a:pPr>
            <a:r>
              <a:rPr lang="cs-CZ" sz="2000" b="1" dirty="0"/>
              <a:t>Rychlost vývoje</a:t>
            </a:r>
          </a:p>
          <a:p>
            <a:pPr marL="557213" lvl="1" indent="-214313">
              <a:buFont typeface="Wingdings" panose="05000000000000000000" pitchFamily="2" charset="2"/>
              <a:buChar char="§"/>
            </a:pPr>
            <a:r>
              <a:rPr lang="cs-CZ" sz="2000" dirty="0"/>
              <a:t>U ptáků je rychlejší (př. papoušci: 22. týden = 6. stadium OP)</a:t>
            </a:r>
          </a:p>
          <a:p>
            <a:pPr marL="1014413" lvl="2" indent="-214313">
              <a:buFont typeface="Wingdings" panose="05000000000000000000" pitchFamily="2" charset="2"/>
              <a:buChar char="§"/>
            </a:pPr>
            <a:r>
              <a:rPr lang="cs-CZ" sz="2000" dirty="0" smtClean="0"/>
              <a:t>ptáci </a:t>
            </a:r>
            <a:r>
              <a:rPr lang="cs-CZ" sz="2000" dirty="0"/>
              <a:t>v hnízdě </a:t>
            </a:r>
            <a:r>
              <a:rPr lang="cs-CZ" sz="2000" dirty="0" smtClean="0"/>
              <a:t>soutěží </a:t>
            </a:r>
            <a:r>
              <a:rPr lang="cs-CZ" sz="2000" dirty="0"/>
              <a:t>o potravu (následování </a:t>
            </a:r>
            <a:r>
              <a:rPr lang="cs-CZ" sz="2000" dirty="0" smtClean="0"/>
              <a:t>zobáku?)</a:t>
            </a:r>
            <a:endParaRPr lang="cs-CZ" sz="2000" dirty="0"/>
          </a:p>
          <a:p>
            <a:endParaRPr lang="cs-CZ" sz="1500" dirty="0"/>
          </a:p>
        </p:txBody>
      </p:sp>
    </p:spTree>
    <p:extLst>
      <p:ext uri="{BB962C8B-B14F-4D97-AF65-F5344CB8AC3E}">
        <p14:creationId xmlns:p14="http://schemas.microsoft.com/office/powerpoint/2010/main" val="3282436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2" descr="http://psycnet.apa.org/journals/com/122/2/images/thumb_com_122_2_176_fig1a.jpg"/>
          <p:cNvPicPr>
            <a:picLocks noChangeAspect="1" noChangeArrowheads="1"/>
          </p:cNvPicPr>
          <p:nvPr/>
        </p:nvPicPr>
        <p:blipFill>
          <a:blip r:embed="rId2" cstate="print"/>
          <a:srcRect/>
          <a:stretch>
            <a:fillRect/>
          </a:stretch>
        </p:blipFill>
        <p:spPr bwMode="auto">
          <a:xfrm>
            <a:off x="971600" y="692696"/>
            <a:ext cx="4713030" cy="582059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6148" name="Picture 4" descr="Full-size image (2 K)"/>
          <p:cNvPicPr>
            <a:picLocks noChangeAspect="1" noChangeArrowheads="1"/>
          </p:cNvPicPr>
          <p:nvPr/>
        </p:nvPicPr>
        <p:blipFill>
          <a:blip r:embed="rId3" cstate="print"/>
          <a:srcRect/>
          <a:stretch>
            <a:fillRect/>
          </a:stretch>
        </p:blipFill>
        <p:spPr bwMode="auto">
          <a:xfrm>
            <a:off x="3275856" y="764704"/>
            <a:ext cx="2428875" cy="1314451"/>
          </a:xfrm>
          <a:prstGeom prst="rect">
            <a:avLst/>
          </a:prstGeom>
          <a:noFill/>
        </p:spPr>
      </p:pic>
      <p:pic>
        <p:nvPicPr>
          <p:cNvPr id="6152" name="Picture 8" descr="Full-size image (14 K)"/>
          <p:cNvPicPr>
            <a:picLocks noChangeAspect="1" noChangeArrowheads="1"/>
          </p:cNvPicPr>
          <p:nvPr/>
        </p:nvPicPr>
        <p:blipFill>
          <a:blip r:embed="rId4" cstate="print"/>
          <a:srcRect/>
          <a:stretch>
            <a:fillRect/>
          </a:stretch>
        </p:blipFill>
        <p:spPr bwMode="auto">
          <a:xfrm>
            <a:off x="2390775" y="3284984"/>
            <a:ext cx="4362450" cy="2647951"/>
          </a:xfrm>
          <a:prstGeom prst="rect">
            <a:avLst/>
          </a:prstGeom>
          <a:noFill/>
        </p:spPr>
      </p:pic>
      <p:sp>
        <p:nvSpPr>
          <p:cNvPr id="5" name="Obdélník 4"/>
          <p:cNvSpPr/>
          <p:nvPr/>
        </p:nvSpPr>
        <p:spPr>
          <a:xfrm>
            <a:off x="570384" y="6126163"/>
            <a:ext cx="8003232" cy="646331"/>
          </a:xfrm>
          <a:prstGeom prst="rect">
            <a:avLst/>
          </a:prstGeom>
        </p:spPr>
        <p:txBody>
          <a:bodyPr wrap="square">
            <a:spAutoFit/>
          </a:bodyPr>
          <a:lstStyle/>
          <a:p>
            <a:r>
              <a:rPr lang="cs-CZ" dirty="0" smtClean="0"/>
              <a:t>Percepční a </a:t>
            </a:r>
            <a:r>
              <a:rPr lang="cs-CZ" dirty="0" smtClean="0"/>
              <a:t>pojmový </a:t>
            </a:r>
            <a:r>
              <a:rPr lang="cs-CZ" dirty="0" err="1"/>
              <a:t>matching</a:t>
            </a:r>
            <a:r>
              <a:rPr lang="cs-CZ" dirty="0"/>
              <a:t> to sample </a:t>
            </a:r>
            <a:r>
              <a:rPr lang="cs-CZ" dirty="0" smtClean="0"/>
              <a:t>opic a šimpanzů. Data na šimpanze z </a:t>
            </a:r>
            <a:r>
              <a:rPr lang="cs-CZ" dirty="0"/>
              <a:t>Thompson et al., 1997. </a:t>
            </a:r>
            <a:r>
              <a:rPr lang="cs-CZ" dirty="0" smtClean="0"/>
              <a:t>Data na makaky z </a:t>
            </a:r>
            <a:r>
              <a:rPr lang="cs-CZ" dirty="0" err="1" smtClean="0"/>
              <a:t>Washburn</a:t>
            </a:r>
            <a:r>
              <a:rPr lang="cs-CZ" dirty="0" smtClean="0"/>
              <a:t> </a:t>
            </a:r>
            <a:r>
              <a:rPr lang="cs-CZ" dirty="0"/>
              <a:t>et al., 1997.</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4860032" y="1124744"/>
            <a:ext cx="4056450" cy="2808312"/>
          </a:xfrm>
          <a:prstGeom prst="rect">
            <a:avLst/>
          </a:prstGeom>
          <a:noFill/>
          <a:ln w="9525">
            <a:noFill/>
            <a:round/>
            <a:headEnd/>
            <a:tailEnd/>
          </a:ln>
          <a:effectLst/>
        </p:spPr>
      </p:pic>
      <p:sp>
        <p:nvSpPr>
          <p:cNvPr id="2" name="Nadpis 1"/>
          <p:cNvSpPr>
            <a:spLocks noGrp="1"/>
          </p:cNvSpPr>
          <p:nvPr>
            <p:ph type="title"/>
          </p:nvPr>
        </p:nvSpPr>
        <p:spPr/>
        <p:txBody>
          <a:bodyPr/>
          <a:lstStyle/>
          <a:p>
            <a:r>
              <a:rPr lang="cs-CZ" dirty="0" err="1" smtClean="0"/>
              <a:t>Bovet</a:t>
            </a:r>
            <a:r>
              <a:rPr lang="cs-CZ" dirty="0" smtClean="0"/>
              <a:t> </a:t>
            </a:r>
            <a:r>
              <a:rPr lang="cs-CZ" dirty="0" smtClean="0"/>
              <a:t>a </a:t>
            </a:r>
            <a:r>
              <a:rPr lang="cs-CZ" dirty="0" err="1" smtClean="0"/>
              <a:t>Vauclaire</a:t>
            </a:r>
            <a:r>
              <a:rPr lang="cs-CZ" dirty="0" smtClean="0"/>
              <a:t> 2001 - paviáni </a:t>
            </a:r>
            <a:endParaRPr lang="cs-CZ" dirty="0"/>
          </a:p>
        </p:txBody>
      </p:sp>
      <p:sp>
        <p:nvSpPr>
          <p:cNvPr id="3" name="Zástupný symbol pro obsah 2"/>
          <p:cNvSpPr>
            <a:spLocks noGrp="1"/>
          </p:cNvSpPr>
          <p:nvPr>
            <p:ph idx="1"/>
          </p:nvPr>
        </p:nvSpPr>
        <p:spPr>
          <a:xfrm>
            <a:off x="5364088" y="4149080"/>
            <a:ext cx="3322712" cy="1977083"/>
          </a:xfrm>
        </p:spPr>
        <p:txBody>
          <a:bodyPr>
            <a:normAutofit lnSpcReduction="10000"/>
          </a:bodyPr>
          <a:lstStyle/>
          <a:p>
            <a:r>
              <a:rPr lang="cs-CZ" sz="2400" dirty="0" smtClean="0"/>
              <a:t>Fyzická identita – </a:t>
            </a:r>
            <a:r>
              <a:rPr lang="cs-CZ" sz="2400" dirty="0" smtClean="0"/>
              <a:t>transfer 88%</a:t>
            </a:r>
          </a:p>
          <a:p>
            <a:r>
              <a:rPr lang="cs-CZ" sz="2400" dirty="0" smtClean="0"/>
              <a:t>Pojmová identita – </a:t>
            </a:r>
            <a:r>
              <a:rPr lang="cs-CZ" sz="2400" dirty="0" smtClean="0"/>
              <a:t>po tréninku opět transfer přes 80%</a:t>
            </a:r>
            <a:endParaRPr lang="cs-CZ" sz="2400" dirty="0"/>
          </a:p>
        </p:txBody>
      </p:sp>
      <p:pic>
        <p:nvPicPr>
          <p:cNvPr id="5" name="Picture 1"/>
          <p:cNvPicPr>
            <a:picLocks noChangeAspect="1" noChangeArrowheads="1"/>
          </p:cNvPicPr>
          <p:nvPr/>
        </p:nvPicPr>
        <p:blipFill>
          <a:blip r:embed="rId4" cstate="print"/>
          <a:srcRect/>
          <a:stretch>
            <a:fillRect/>
          </a:stretch>
        </p:blipFill>
        <p:spPr bwMode="auto">
          <a:xfrm>
            <a:off x="0" y="1340768"/>
            <a:ext cx="5271796" cy="5157192"/>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1524000" y="190500"/>
            <a:ext cx="7010400" cy="1527175"/>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t>Závěr</a:t>
            </a:r>
          </a:p>
        </p:txBody>
      </p:sp>
      <p:sp>
        <p:nvSpPr>
          <p:cNvPr id="34818" name="Rectangle 2"/>
          <p:cNvSpPr>
            <a:spLocks noGrp="1" noChangeArrowheads="1"/>
          </p:cNvSpPr>
          <p:nvPr>
            <p:ph type="body" idx="4294967295"/>
          </p:nvPr>
        </p:nvSpPr>
        <p:spPr>
          <a:xfrm>
            <a:off x="1524000" y="1905000"/>
            <a:ext cx="7010400" cy="4114800"/>
          </a:xfrm>
          <a:ln/>
        </p:spPr>
        <p:txBody>
          <a:bodyPr>
            <a:normAutofit fontScale="92500" lnSpcReduction="10000"/>
          </a:bodyPr>
          <a:lstStyle/>
          <a:p>
            <a:pPr marL="341313" indent="-341313">
              <a:spcBef>
                <a:spcPts val="775"/>
              </a:spcBef>
              <a:buClr>
                <a:srgbClr val="336666"/>
              </a:buClr>
              <a:buSzPct val="7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3100" dirty="0" smtClean="0"/>
              <a:t>Percepční koncepty jsou přirozenou schopností řady (možná všech) testovaných obratlovců i dalších zvířat</a:t>
            </a:r>
          </a:p>
          <a:p>
            <a:pPr marL="341313" indent="-341313">
              <a:spcBef>
                <a:spcPts val="775"/>
              </a:spcBef>
              <a:buClr>
                <a:srgbClr val="336666"/>
              </a:buClr>
              <a:buSzPct val="7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3100" dirty="0" smtClean="0"/>
              <a:t>Testované druhy rovněž běžně tvoří asociační koncepty (naučené)</a:t>
            </a:r>
          </a:p>
          <a:p>
            <a:pPr marL="341313" indent="-341313">
              <a:spcBef>
                <a:spcPts val="775"/>
              </a:spcBef>
              <a:buClr>
                <a:srgbClr val="336666"/>
              </a:buClr>
              <a:buSzPct val="7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sz="3100" dirty="0" smtClean="0"/>
              <a:t>Vyšší abstraktní úrovně (relační, analogie) jsou obzvlášť vyvinuté u šimpanzů, ale i papoušci a další druhy si rychle tvoří abstraktní pravidla</a:t>
            </a:r>
            <a:endParaRPr lang="en-US" sz="3100" dirty="0"/>
          </a:p>
          <a:p>
            <a:pPr marL="341313" indent="-341313">
              <a:spcBef>
                <a:spcPts val="775"/>
              </a:spcBef>
              <a:buClr>
                <a:srgbClr val="336666"/>
              </a:buClr>
              <a:buSzPct val="7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1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Pojmy/koncepty</a:t>
            </a:r>
            <a:endParaRPr lang="cs-CZ" dirty="0"/>
          </a:p>
        </p:txBody>
      </p:sp>
      <p:sp>
        <p:nvSpPr>
          <p:cNvPr id="3" name="Podnadpis 2"/>
          <p:cNvSpPr>
            <a:spLocks noGrp="1"/>
          </p:cNvSpPr>
          <p:nvPr>
            <p:ph type="subTitle" idx="1"/>
          </p:nvPr>
        </p:nvSpPr>
        <p:spPr/>
        <p:txBody>
          <a:bodyPr/>
          <a:lstStyle/>
          <a:p>
            <a:r>
              <a:rPr lang="cs-CZ" dirty="0" smtClean="0"/>
              <a:t>Jitka Lindová</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Pojem</a:t>
            </a:r>
            <a:endParaRPr lang="cs-CZ" dirty="0"/>
          </a:p>
        </p:txBody>
      </p:sp>
      <p:sp>
        <p:nvSpPr>
          <p:cNvPr id="3" name="Zástupný symbol pro obsah 2"/>
          <p:cNvSpPr>
            <a:spLocks noGrp="1"/>
          </p:cNvSpPr>
          <p:nvPr>
            <p:ph idx="1"/>
          </p:nvPr>
        </p:nvSpPr>
        <p:spPr/>
        <p:txBody>
          <a:bodyPr>
            <a:normAutofit/>
          </a:bodyPr>
          <a:lstStyle/>
          <a:p>
            <a:r>
              <a:rPr lang="cs-CZ" dirty="0" smtClean="0"/>
              <a:t>Pravidlo umožňující rozpoznat členy </a:t>
            </a:r>
            <a:r>
              <a:rPr lang="cs-CZ" dirty="0" err="1" smtClean="0"/>
              <a:t>urč</a:t>
            </a:r>
            <a:r>
              <a:rPr lang="cs-CZ" dirty="0" smtClean="0"/>
              <a:t>. </a:t>
            </a:r>
            <a:r>
              <a:rPr lang="cs-CZ" dirty="0"/>
              <a:t>k</a:t>
            </a:r>
            <a:r>
              <a:rPr lang="cs-CZ" dirty="0" smtClean="0"/>
              <a:t>ategorie (mentální </a:t>
            </a:r>
            <a:r>
              <a:rPr lang="cs-CZ" dirty="0" err="1" smtClean="0"/>
              <a:t>reprentace</a:t>
            </a:r>
            <a:r>
              <a:rPr lang="cs-CZ" dirty="0" smtClean="0"/>
              <a:t> kategorie)</a:t>
            </a:r>
            <a:endParaRPr lang="cs-CZ" dirty="0" smtClean="0"/>
          </a:p>
          <a:p>
            <a:pPr lvl="1"/>
            <a:endParaRPr lang="cs-CZ" dirty="0" smtClean="0"/>
          </a:p>
          <a:p>
            <a:endParaRPr lang="cs-CZ" dirty="0"/>
          </a:p>
        </p:txBody>
      </p:sp>
      <p:pic>
        <p:nvPicPr>
          <p:cNvPr id="32770" name="Picture 2" descr="https://encrypted-tbn2.gstatic.com/images?q=tbn:ANd9GcSXX-0VjzbOU9pW8Vag9Hd-JDOV1DIs5vA9Ray4mgs2BPoiGrYeGA"/>
          <p:cNvPicPr>
            <a:picLocks noChangeAspect="1" noChangeArrowheads="1"/>
          </p:cNvPicPr>
          <p:nvPr/>
        </p:nvPicPr>
        <p:blipFill>
          <a:blip r:embed="rId3" cstate="print"/>
          <a:srcRect/>
          <a:stretch>
            <a:fillRect/>
          </a:stretch>
        </p:blipFill>
        <p:spPr bwMode="auto">
          <a:xfrm>
            <a:off x="4139952" y="2996952"/>
            <a:ext cx="3218656" cy="3218660"/>
          </a:xfrm>
          <a:prstGeom prst="rect">
            <a:avLst/>
          </a:prstGeom>
          <a:noFill/>
        </p:spPr>
      </p:pic>
      <p:sp>
        <p:nvSpPr>
          <p:cNvPr id="5" name="TextovéPole 4"/>
          <p:cNvSpPr txBox="1"/>
          <p:nvPr/>
        </p:nvSpPr>
        <p:spPr>
          <a:xfrm>
            <a:off x="6948264" y="3212976"/>
            <a:ext cx="1656184"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buFontTx/>
              <a:buChar char="-"/>
            </a:pPr>
            <a:r>
              <a:rPr lang="cs-CZ" dirty="0" smtClean="0"/>
              <a:t>(4) nohy (?)</a:t>
            </a:r>
          </a:p>
          <a:p>
            <a:pPr>
              <a:buFontTx/>
              <a:buChar char="-"/>
            </a:pPr>
            <a:r>
              <a:rPr lang="cs-CZ" dirty="0" smtClean="0"/>
              <a:t>Sedátko (!)</a:t>
            </a:r>
          </a:p>
          <a:p>
            <a:pPr>
              <a:buFontTx/>
              <a:buChar char="-"/>
            </a:pPr>
            <a:r>
              <a:rPr lang="cs-CZ" dirty="0" smtClean="0"/>
              <a:t>Opěradlo</a:t>
            </a:r>
          </a:p>
          <a:p>
            <a:pPr>
              <a:buFontTx/>
              <a:buChar char="-"/>
            </a:pPr>
            <a:r>
              <a:rPr lang="cs-CZ" dirty="0" smtClean="0"/>
              <a:t>Bez područek</a:t>
            </a:r>
          </a:p>
          <a:p>
            <a:pPr>
              <a:buFontTx/>
              <a:buChar char="-"/>
            </a:pPr>
            <a:r>
              <a:rPr lang="cs-CZ" dirty="0" smtClean="0"/>
              <a:t>Pevný materiál</a:t>
            </a:r>
          </a:p>
          <a:p>
            <a:pPr>
              <a:buFontTx/>
              <a:buChar char="-"/>
            </a:pPr>
            <a:endParaRPr lang="cs-CZ" dirty="0"/>
          </a:p>
        </p:txBody>
      </p:sp>
      <p:pic>
        <p:nvPicPr>
          <p:cNvPr id="6" name="Picture 2" descr="http://upload.wikimedia.org/wikipedia/commons/thumb/f/f3/Generalization_process_using_trees_PNG_version.png/220px-Generalization_process_using_trees_PNG_version.png"/>
          <p:cNvPicPr>
            <a:picLocks noChangeAspect="1" noChangeArrowheads="1"/>
          </p:cNvPicPr>
          <p:nvPr/>
        </p:nvPicPr>
        <p:blipFill>
          <a:blip r:embed="rId4" cstate="print"/>
          <a:srcRect/>
          <a:stretch>
            <a:fillRect/>
          </a:stretch>
        </p:blipFill>
        <p:spPr bwMode="auto">
          <a:xfrm>
            <a:off x="611560" y="2902033"/>
            <a:ext cx="2592288" cy="3452455"/>
          </a:xfrm>
          <a:prstGeom prst="rect">
            <a:avLst/>
          </a:prstGeom>
          <a:noFill/>
        </p:spPr>
      </p:pic>
      <p:sp>
        <p:nvSpPr>
          <p:cNvPr id="4" name="Obdélník 3"/>
          <p:cNvSpPr/>
          <p:nvPr/>
        </p:nvSpPr>
        <p:spPr>
          <a:xfrm>
            <a:off x="323528" y="6148711"/>
            <a:ext cx="8363272" cy="646331"/>
          </a:xfrm>
          <a:prstGeom prst="rect">
            <a:avLst/>
          </a:prstGeom>
        </p:spPr>
        <p:txBody>
          <a:bodyPr wrap="square">
            <a:spAutoFit/>
          </a:bodyPr>
          <a:lstStyle/>
          <a:p>
            <a:r>
              <a:rPr lang="cs-CZ" dirty="0" smtClean="0"/>
              <a:t>Literatura: </a:t>
            </a:r>
            <a:r>
              <a:rPr lang="en-US" dirty="0" smtClean="0"/>
              <a:t>Wasserman</a:t>
            </a:r>
            <a:r>
              <a:rPr lang="en-US" dirty="0"/>
              <a:t>, E. A. (2016). </a:t>
            </a:r>
            <a:r>
              <a:rPr lang="cs-CZ" dirty="0" smtClean="0"/>
              <a:t>C</a:t>
            </a:r>
            <a:r>
              <a:rPr lang="en-US" dirty="0" err="1" smtClean="0"/>
              <a:t>onceptualization</a:t>
            </a:r>
            <a:r>
              <a:rPr lang="en-US" dirty="0" smtClean="0"/>
              <a:t> </a:t>
            </a:r>
            <a:r>
              <a:rPr lang="en-US" dirty="0"/>
              <a:t>in pigeons: The evolution of a paradigm. </a:t>
            </a:r>
            <a:r>
              <a:rPr lang="en-US" i="1" dirty="0" err="1"/>
              <a:t>Behavioural</a:t>
            </a:r>
            <a:r>
              <a:rPr lang="en-US" i="1" dirty="0"/>
              <a:t> processes</a:t>
            </a:r>
            <a:r>
              <a:rPr lang="en-US" dirty="0"/>
              <a:t>, </a:t>
            </a:r>
            <a:r>
              <a:rPr lang="en-US" i="1" dirty="0"/>
              <a:t>123</a:t>
            </a:r>
            <a:r>
              <a:rPr lang="en-US" dirty="0"/>
              <a:t>, 4-14.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Pojem </a:t>
            </a:r>
            <a:endParaRPr lang="cs-CZ" dirty="0"/>
          </a:p>
        </p:txBody>
      </p:sp>
      <p:sp>
        <p:nvSpPr>
          <p:cNvPr id="3" name="Zástupný symbol pro obsah 2"/>
          <p:cNvSpPr>
            <a:spLocks noGrp="1"/>
          </p:cNvSpPr>
          <p:nvPr>
            <p:ph idx="1"/>
          </p:nvPr>
        </p:nvSpPr>
        <p:spPr/>
        <p:txBody>
          <a:bodyPr>
            <a:normAutofit/>
          </a:bodyPr>
          <a:lstStyle/>
          <a:p>
            <a:r>
              <a:rPr lang="cs-CZ" dirty="0" smtClean="0"/>
              <a:t>Pravidlo umožňující rozpoznat členy </a:t>
            </a:r>
            <a:r>
              <a:rPr lang="cs-CZ" dirty="0" err="1" smtClean="0"/>
              <a:t>urč</a:t>
            </a:r>
            <a:r>
              <a:rPr lang="cs-CZ" dirty="0" smtClean="0"/>
              <a:t>. </a:t>
            </a:r>
            <a:r>
              <a:rPr lang="cs-CZ" dirty="0"/>
              <a:t>k</a:t>
            </a:r>
            <a:r>
              <a:rPr lang="cs-CZ" dirty="0" smtClean="0"/>
              <a:t>ategorie (odlišit od jiných)</a:t>
            </a:r>
            <a:endParaRPr lang="cs-CZ" dirty="0" smtClean="0"/>
          </a:p>
          <a:p>
            <a:r>
              <a:rPr lang="cs-CZ" dirty="0" smtClean="0"/>
              <a:t>Obsahuje přídatné informace o členech kategorie</a:t>
            </a:r>
          </a:p>
          <a:p>
            <a:pPr lvl="1"/>
            <a:endParaRPr lang="cs-CZ" dirty="0" smtClean="0"/>
          </a:p>
          <a:p>
            <a:endParaRPr lang="cs-CZ" dirty="0"/>
          </a:p>
        </p:txBody>
      </p:sp>
      <p:sp>
        <p:nvSpPr>
          <p:cNvPr id="4" name="TextovéPole 3"/>
          <p:cNvSpPr txBox="1"/>
          <p:nvPr/>
        </p:nvSpPr>
        <p:spPr>
          <a:xfrm>
            <a:off x="5724128" y="4077072"/>
            <a:ext cx="1656184"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buFontTx/>
              <a:buChar char="-"/>
            </a:pPr>
            <a:r>
              <a:rPr lang="cs-CZ" dirty="0" smtClean="0"/>
              <a:t>Slouží k sezení</a:t>
            </a:r>
          </a:p>
          <a:p>
            <a:pPr>
              <a:buFontTx/>
              <a:buChar char="-"/>
            </a:pPr>
            <a:endParaRPr lang="cs-CZ" dirty="0" smtClean="0"/>
          </a:p>
          <a:p>
            <a:pPr>
              <a:buFontTx/>
              <a:buChar char="-"/>
            </a:pPr>
            <a:r>
              <a:rPr lang="cs-CZ" dirty="0" smtClean="0"/>
              <a:t>(pozor, může se viklat)</a:t>
            </a:r>
          </a:p>
          <a:p>
            <a:pPr>
              <a:buFontTx/>
              <a:buChar char="-"/>
            </a:pPr>
            <a:r>
              <a:rPr lang="cs-CZ" dirty="0" smtClean="0"/>
              <a:t>(Potřebujeme domů jednu přikoupit…)</a:t>
            </a:r>
          </a:p>
        </p:txBody>
      </p:sp>
      <p:pic>
        <p:nvPicPr>
          <p:cNvPr id="38914" name="Picture 2" descr="https://encrypted-tbn1.gstatic.com/images?q=tbn:ANd9GcSUOXdg9ayvwGeaZzWMj_O2H57A4NCpR5ofh_UN55TENywbAjQZ-g"/>
          <p:cNvPicPr>
            <a:picLocks noChangeAspect="1" noChangeArrowheads="1"/>
          </p:cNvPicPr>
          <p:nvPr/>
        </p:nvPicPr>
        <p:blipFill>
          <a:blip r:embed="rId2" cstate="print"/>
          <a:srcRect/>
          <a:stretch>
            <a:fillRect/>
          </a:stretch>
        </p:blipFill>
        <p:spPr bwMode="auto">
          <a:xfrm>
            <a:off x="2195736" y="3789040"/>
            <a:ext cx="1743075" cy="26289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980728"/>
          </a:xfrm>
        </p:spPr>
        <p:txBody>
          <a:bodyPr>
            <a:normAutofit/>
          </a:bodyPr>
          <a:lstStyle/>
          <a:p>
            <a:r>
              <a:rPr lang="cs-CZ" dirty="0" smtClean="0"/>
              <a:t>Pojem</a:t>
            </a:r>
            <a:endParaRPr lang="cs-CZ" dirty="0"/>
          </a:p>
        </p:txBody>
      </p:sp>
      <p:sp>
        <p:nvSpPr>
          <p:cNvPr id="3" name="Zástupný symbol pro obsah 2"/>
          <p:cNvSpPr>
            <a:spLocks noGrp="1"/>
          </p:cNvSpPr>
          <p:nvPr>
            <p:ph idx="1"/>
          </p:nvPr>
        </p:nvSpPr>
        <p:spPr>
          <a:xfrm>
            <a:off x="323528" y="1124745"/>
            <a:ext cx="8568952" cy="3168352"/>
          </a:xfrm>
        </p:spPr>
        <p:txBody>
          <a:bodyPr>
            <a:normAutofit lnSpcReduction="10000"/>
          </a:bodyPr>
          <a:lstStyle/>
          <a:p>
            <a:r>
              <a:rPr lang="cs-CZ" sz="2000" dirty="0" smtClean="0"/>
              <a:t>Pravidlo umožňující rozpoznat členy </a:t>
            </a:r>
            <a:r>
              <a:rPr lang="cs-CZ" sz="2000" dirty="0" err="1" smtClean="0"/>
              <a:t>urč</a:t>
            </a:r>
            <a:r>
              <a:rPr lang="cs-CZ" sz="2000" dirty="0" smtClean="0"/>
              <a:t>. kategorie</a:t>
            </a:r>
          </a:p>
          <a:p>
            <a:r>
              <a:rPr lang="cs-CZ" sz="2000" dirty="0" smtClean="0"/>
              <a:t>Obsahuje přídatné informaci/e o členech kategorie</a:t>
            </a:r>
          </a:p>
          <a:p>
            <a:r>
              <a:rPr lang="cs-CZ" dirty="0" smtClean="0">
                <a:solidFill>
                  <a:srgbClr val="C00000"/>
                </a:solidFill>
              </a:rPr>
              <a:t>Je funkční: zjednodušuje vnímání světa a interakce v prostředí</a:t>
            </a:r>
          </a:p>
          <a:p>
            <a:pPr lvl="1"/>
            <a:r>
              <a:rPr lang="cs-CZ" dirty="0" smtClean="0"/>
              <a:t>Redukuje množství vjemů, kterým je třeba věnovat pozornost a pamatovat si je</a:t>
            </a:r>
          </a:p>
          <a:p>
            <a:pPr lvl="1"/>
            <a:r>
              <a:rPr lang="cs-CZ" dirty="0" smtClean="0"/>
              <a:t>Aktivace </a:t>
            </a:r>
            <a:r>
              <a:rPr lang="cs-CZ" dirty="0" smtClean="0"/>
              <a:t>pojmu </a:t>
            </a:r>
            <a:r>
              <a:rPr lang="cs-CZ" dirty="0" smtClean="0">
                <a:sym typeface="Symbol"/>
              </a:rPr>
              <a:t></a:t>
            </a:r>
            <a:r>
              <a:rPr lang="cs-CZ" dirty="0" smtClean="0"/>
              <a:t> aktivace relevantního chování</a:t>
            </a:r>
          </a:p>
          <a:p>
            <a:pPr lvl="1"/>
            <a:endParaRPr lang="cs-CZ" dirty="0" smtClean="0"/>
          </a:p>
          <a:p>
            <a:endParaRPr lang="cs-CZ" dirty="0"/>
          </a:p>
        </p:txBody>
      </p:sp>
      <p:pic>
        <p:nvPicPr>
          <p:cNvPr id="5" name="Obrázek 4" descr="P1060664.JPG"/>
          <p:cNvPicPr>
            <a:picLocks noChangeAspect="1"/>
          </p:cNvPicPr>
          <p:nvPr/>
        </p:nvPicPr>
        <p:blipFill>
          <a:blip r:embed="rId2" cstate="print"/>
          <a:stretch>
            <a:fillRect/>
          </a:stretch>
        </p:blipFill>
        <p:spPr>
          <a:xfrm>
            <a:off x="2699792" y="4149080"/>
            <a:ext cx="3419872" cy="25649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Úrovně </a:t>
            </a:r>
            <a:r>
              <a:rPr lang="cs-CZ" dirty="0" smtClean="0"/>
              <a:t>pojmů</a:t>
            </a:r>
            <a:endParaRPr lang="cs-CZ" dirty="0"/>
          </a:p>
        </p:txBody>
      </p:sp>
      <p:sp>
        <p:nvSpPr>
          <p:cNvPr id="3" name="Zástupný symbol pro obsah 2"/>
          <p:cNvSpPr>
            <a:spLocks noGrp="1"/>
          </p:cNvSpPr>
          <p:nvPr>
            <p:ph idx="1"/>
          </p:nvPr>
        </p:nvSpPr>
        <p:spPr>
          <a:xfrm>
            <a:off x="457200" y="1600200"/>
            <a:ext cx="8291264" cy="4525963"/>
          </a:xfrm>
        </p:spPr>
        <p:txBody>
          <a:bodyPr>
            <a:normAutofit fontScale="77500" lnSpcReduction="20000"/>
          </a:bodyPr>
          <a:lstStyle/>
          <a:p>
            <a:endParaRPr lang="cs-CZ" dirty="0" smtClean="0">
              <a:solidFill>
                <a:srgbClr val="C00000"/>
              </a:solidFill>
            </a:endParaRPr>
          </a:p>
          <a:p>
            <a:r>
              <a:rPr lang="cs-CZ" b="1" dirty="0" smtClean="0"/>
              <a:t>Percepční</a:t>
            </a:r>
            <a:r>
              <a:rPr lang="cs-CZ" dirty="0" smtClean="0"/>
              <a:t> (přirozené) – </a:t>
            </a:r>
          </a:p>
          <a:p>
            <a:pPr lvl="1"/>
            <a:r>
              <a:rPr lang="cs-CZ" dirty="0" smtClean="0"/>
              <a:t>Kategorizace na základě (vnímané) </a:t>
            </a:r>
            <a:r>
              <a:rPr lang="cs-CZ" dirty="0" smtClean="0"/>
              <a:t>podobnosti, na základě generalizace podnětů</a:t>
            </a:r>
          </a:p>
          <a:p>
            <a:pPr lvl="2"/>
            <a:r>
              <a:rPr lang="cs-CZ" dirty="0" smtClean="0"/>
              <a:t>Přirovnání k zapamatovaným exemplářům</a:t>
            </a:r>
            <a:endParaRPr lang="cs-CZ" dirty="0" smtClean="0"/>
          </a:p>
          <a:p>
            <a:r>
              <a:rPr lang="cs-CZ" b="1" dirty="0" smtClean="0"/>
              <a:t>Abstraktní</a:t>
            </a:r>
            <a:r>
              <a:rPr lang="cs-CZ" dirty="0" smtClean="0"/>
              <a:t> – podle podobnosti funkční nebo </a:t>
            </a:r>
            <a:r>
              <a:rPr lang="cs-CZ" dirty="0" smtClean="0"/>
              <a:t>vztahové, na základě pravidla, bez ohledu na percepční podobnost</a:t>
            </a:r>
            <a:endParaRPr lang="cs-CZ" dirty="0" smtClean="0"/>
          </a:p>
          <a:p>
            <a:pPr lvl="1"/>
            <a:r>
              <a:rPr lang="cs-CZ" b="1" dirty="0" smtClean="0"/>
              <a:t>Asociační (funkční)</a:t>
            </a:r>
            <a:r>
              <a:rPr lang="cs-CZ" dirty="0" smtClean="0"/>
              <a:t> – řadí objekty podle funkční souvislosti/ stejných výstupů</a:t>
            </a:r>
          </a:p>
          <a:p>
            <a:pPr lvl="1"/>
            <a:r>
              <a:rPr lang="cs-CZ" b="1" dirty="0" smtClean="0"/>
              <a:t>Relační</a:t>
            </a:r>
            <a:r>
              <a:rPr lang="cs-CZ" dirty="0" smtClean="0"/>
              <a:t> (abstraktní)– popisuje vztahy mezi objekty na základě pravidla, které může být aplikováno na nové podněty</a:t>
            </a:r>
          </a:p>
          <a:p>
            <a:pPr lvl="1"/>
            <a:r>
              <a:rPr lang="cs-CZ" b="1" dirty="0" smtClean="0"/>
              <a:t>Analogické myšlení </a:t>
            </a:r>
            <a:r>
              <a:rPr lang="cs-CZ" dirty="0" smtClean="0"/>
              <a:t>– popisuje vztahy mezi vztahy</a:t>
            </a:r>
            <a:endParaRPr lang="cs-C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3177</TotalTime>
  <Words>2696</Words>
  <Application>Microsoft Office PowerPoint</Application>
  <PresentationFormat>Předvádění na obrazovce (4:3)</PresentationFormat>
  <Paragraphs>312</Paragraphs>
  <Slides>43</Slides>
  <Notes>14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43</vt:i4>
      </vt:variant>
    </vt:vector>
  </HeadingPairs>
  <TitlesOfParts>
    <vt:vector size="50" baseType="lpstr">
      <vt:lpstr>Arial</vt:lpstr>
      <vt:lpstr>Arial Unicode MS</vt:lpstr>
      <vt:lpstr>Calibri</vt:lpstr>
      <vt:lpstr>Symbol</vt:lpstr>
      <vt:lpstr>Times New Roman</vt:lpstr>
      <vt:lpstr>Wingdings</vt:lpstr>
      <vt:lpstr>Motiv sady Office</vt:lpstr>
      <vt:lpstr>Mentální reprezentace</vt:lpstr>
      <vt:lpstr>Permanence objektu</vt:lpstr>
      <vt:lpstr>Úlohy OP</vt:lpstr>
      <vt:lpstr>Ontogeneze OP</vt:lpstr>
      <vt:lpstr>Pojmy/koncepty</vt:lpstr>
      <vt:lpstr>Pojem</vt:lpstr>
      <vt:lpstr>Pojem </vt:lpstr>
      <vt:lpstr>Pojem</vt:lpstr>
      <vt:lpstr>Úrovně pojmů</vt:lpstr>
      <vt:lpstr>Percepční (přirozené) pojmy - příklady</vt:lpstr>
      <vt:lpstr>Prezentace aplikace PowerPoint</vt:lpstr>
      <vt:lpstr>Co neřadíme mezi pojmy</vt:lpstr>
      <vt:lpstr>Naopak všechny jednotlivé členy pojmu je možné odlišit</vt:lpstr>
      <vt:lpstr>Co neřadíme mezi pojmy</vt:lpstr>
      <vt:lpstr>Percepční pojmy</vt:lpstr>
      <vt:lpstr>Abstraktní pojmy</vt:lpstr>
      <vt:lpstr>Abstraktní pojmy</vt:lpstr>
      <vt:lpstr>Abstraktní pojmy Relační - příklady</vt:lpstr>
      <vt:lpstr>Studium pojmů/konceptů u zvířat</vt:lpstr>
      <vt:lpstr>Metodika I – percepční pojmy</vt:lpstr>
      <vt:lpstr>Metodika I – percepční pojmy</vt:lpstr>
      <vt:lpstr>Metodika I – percepční pojmy</vt:lpstr>
      <vt:lpstr>Jak zvíře prokáže schopnost učení percepčního pojmu</vt:lpstr>
      <vt:lpstr>Prezentace aplikace PowerPoint</vt:lpstr>
      <vt:lpstr>Výsledky percepční kategorizace I – otevřené přírodní kategorie </vt:lpstr>
      <vt:lpstr>Výsledky percepční kategorizace II – pohyb</vt:lpstr>
      <vt:lpstr>Metodika II – relační pojem stejnosti</vt:lpstr>
      <vt:lpstr>Metodika II – relační pojem stejnosti</vt:lpstr>
      <vt:lpstr>Párové srovnání</vt:lpstr>
      <vt:lpstr>Srovnávání se vzorem</vt:lpstr>
      <vt:lpstr>Srovnávání se vzorem</vt:lpstr>
      <vt:lpstr>Prezentace aplikace PowerPoint</vt:lpstr>
      <vt:lpstr> </vt:lpstr>
      <vt:lpstr>Pojem stejnosti / odlišnosti Alex!</vt:lpstr>
      <vt:lpstr>Pojem stejnosti – ostatní druhy</vt:lpstr>
      <vt:lpstr>Koncept stejnosti – ostatní druhy role počtu tréninkových položek</vt:lpstr>
      <vt:lpstr>Oden et al. 1988 </vt:lpstr>
      <vt:lpstr>Metodologická slabina:  Alternativní strategie určení identity: - symetrie - familiarita - exkluze   Nové stimuly by měly být  - shodné jen na konceptuální úrovni </vt:lpstr>
      <vt:lpstr>Důkaz skutečného pojmu stejnosti: „pojmové srovnání“</vt:lpstr>
      <vt:lpstr>Prezentace aplikace PowerPoint</vt:lpstr>
      <vt:lpstr>Prezentace aplikace PowerPoint</vt:lpstr>
      <vt:lpstr>Bovet a Vauclaire 2001 - paviáni </vt:lpstr>
      <vt:lpstr>Závěr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Koncepty</dc:title>
  <dc:creator>Uživatel</dc:creator>
  <cp:lastModifiedBy>Jitka Lindová</cp:lastModifiedBy>
  <cp:revision>62</cp:revision>
  <dcterms:created xsi:type="dcterms:W3CDTF">2012-10-29T13:55:40Z</dcterms:created>
  <dcterms:modified xsi:type="dcterms:W3CDTF">2024-10-16T11:23:35Z</dcterms:modified>
</cp:coreProperties>
</file>