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7" r:id="rId20"/>
    <p:sldId id="274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53412F-D249-4B6B-AF4C-B70D570425C6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5BD4335E-C48B-4950-828A-CE38F4EFE24A}">
      <dgm:prSet phldrT="[Text]"/>
      <dgm:spPr/>
      <dgm:t>
        <a:bodyPr/>
        <a:lstStyle/>
        <a:p>
          <a:r>
            <a:rPr lang="cs-CZ" dirty="0" smtClean="0"/>
            <a:t>Sféra našeho/lhostejnosti</a:t>
          </a:r>
          <a:endParaRPr lang="cs-CZ" dirty="0"/>
        </a:p>
      </dgm:t>
    </dgm:pt>
    <dgm:pt modelId="{5B7983D4-0986-4DF3-8671-C5D4F3A46F76}" type="parTrans" cxnId="{2B3BFCAC-74BF-4389-AF77-1DA15BFB97B3}">
      <dgm:prSet/>
      <dgm:spPr/>
      <dgm:t>
        <a:bodyPr/>
        <a:lstStyle/>
        <a:p>
          <a:endParaRPr lang="cs-CZ"/>
        </a:p>
      </dgm:t>
    </dgm:pt>
    <dgm:pt modelId="{52A45608-A791-444C-B8E1-658610E6FBC2}" type="sibTrans" cxnId="{2B3BFCAC-74BF-4389-AF77-1DA15BFB97B3}">
      <dgm:prSet/>
      <dgm:spPr/>
      <dgm:t>
        <a:bodyPr/>
        <a:lstStyle/>
        <a:p>
          <a:endParaRPr lang="cs-CZ"/>
        </a:p>
      </dgm:t>
    </dgm:pt>
    <dgm:pt modelId="{71BBA5B3-F94B-4B59-B763-434E070F43BC}">
      <dgm:prSet phldrT="[Text]"/>
      <dgm:spPr/>
      <dgm:t>
        <a:bodyPr/>
        <a:lstStyle/>
        <a:p>
          <a:r>
            <a:rPr lang="cs-CZ" dirty="0" smtClean="0"/>
            <a:t>Sféra tolerance</a:t>
          </a:r>
          <a:endParaRPr lang="cs-CZ" dirty="0"/>
        </a:p>
      </dgm:t>
    </dgm:pt>
    <dgm:pt modelId="{0364F0F7-3665-49C8-A297-F00C61D9A864}" type="parTrans" cxnId="{C227394F-68E2-460C-A06E-9598FB1B4CF0}">
      <dgm:prSet/>
      <dgm:spPr/>
      <dgm:t>
        <a:bodyPr/>
        <a:lstStyle/>
        <a:p>
          <a:endParaRPr lang="cs-CZ"/>
        </a:p>
      </dgm:t>
    </dgm:pt>
    <dgm:pt modelId="{355152F6-EA61-4390-995E-9FA1D98AE1D2}" type="sibTrans" cxnId="{C227394F-68E2-460C-A06E-9598FB1B4CF0}">
      <dgm:prSet/>
      <dgm:spPr/>
      <dgm:t>
        <a:bodyPr/>
        <a:lstStyle/>
        <a:p>
          <a:endParaRPr lang="cs-CZ"/>
        </a:p>
      </dgm:t>
    </dgm:pt>
    <dgm:pt modelId="{5A46342C-2668-4208-AC36-492BF7229008}">
      <dgm:prSet phldrT="[Text]"/>
      <dgm:spPr/>
      <dgm:t>
        <a:bodyPr/>
        <a:lstStyle/>
        <a:p>
          <a:r>
            <a:rPr lang="cs-CZ" dirty="0" smtClean="0"/>
            <a:t>Sféra netolerovatelného</a:t>
          </a:r>
          <a:endParaRPr lang="cs-CZ" dirty="0"/>
        </a:p>
      </dgm:t>
    </dgm:pt>
    <dgm:pt modelId="{1E10B427-6FE9-428F-8274-37E2CC0FE0B1}" type="parTrans" cxnId="{BEE76378-01D9-4031-9D9E-139316B7A8A3}">
      <dgm:prSet/>
      <dgm:spPr/>
      <dgm:t>
        <a:bodyPr/>
        <a:lstStyle/>
        <a:p>
          <a:endParaRPr lang="cs-CZ"/>
        </a:p>
      </dgm:t>
    </dgm:pt>
    <dgm:pt modelId="{0A32F133-7BEA-400F-838A-49D0D665857F}" type="sibTrans" cxnId="{BEE76378-01D9-4031-9D9E-139316B7A8A3}">
      <dgm:prSet/>
      <dgm:spPr/>
      <dgm:t>
        <a:bodyPr/>
        <a:lstStyle/>
        <a:p>
          <a:endParaRPr lang="cs-CZ"/>
        </a:p>
      </dgm:t>
    </dgm:pt>
    <dgm:pt modelId="{51E9D9F2-BB8F-4953-81EC-9DFC8C267698}" type="pres">
      <dgm:prSet presAssocID="{9253412F-D249-4B6B-AF4C-B70D570425C6}" presName="linearFlow" presStyleCnt="0">
        <dgm:presLayoutVars>
          <dgm:dir/>
          <dgm:resizeHandles val="exact"/>
        </dgm:presLayoutVars>
      </dgm:prSet>
      <dgm:spPr/>
    </dgm:pt>
    <dgm:pt modelId="{7D78AEFD-7868-4D8B-9D57-6C1E48BECCB5}" type="pres">
      <dgm:prSet presAssocID="{5BD4335E-C48B-4950-828A-CE38F4EFE24A}" presName="composite" presStyleCnt="0"/>
      <dgm:spPr/>
    </dgm:pt>
    <dgm:pt modelId="{4B68D5F4-9778-426B-AB5C-521AD3165FF1}" type="pres">
      <dgm:prSet presAssocID="{5BD4335E-C48B-4950-828A-CE38F4EFE24A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cs-CZ"/>
        </a:p>
      </dgm:t>
    </dgm:pt>
    <dgm:pt modelId="{143A07BC-61E9-4359-BEC7-3DCE6F25220E}" type="pres">
      <dgm:prSet presAssocID="{5BD4335E-C48B-4950-828A-CE38F4EFE24A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7C2F63-6652-4BCC-A6E6-0B35F8CE4E4B}" type="pres">
      <dgm:prSet presAssocID="{52A45608-A791-444C-B8E1-658610E6FBC2}" presName="spacing" presStyleCnt="0"/>
      <dgm:spPr/>
    </dgm:pt>
    <dgm:pt modelId="{8FDD87AA-940D-4B3D-AEC3-4351E70F7522}" type="pres">
      <dgm:prSet presAssocID="{71BBA5B3-F94B-4B59-B763-434E070F43BC}" presName="composite" presStyleCnt="0"/>
      <dgm:spPr/>
    </dgm:pt>
    <dgm:pt modelId="{9053C0E2-7E7F-4B83-A5F6-AF8BFDF766E5}" type="pres">
      <dgm:prSet presAssocID="{71BBA5B3-F94B-4B59-B763-434E070F43BC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cs-CZ"/>
        </a:p>
      </dgm:t>
    </dgm:pt>
    <dgm:pt modelId="{D5C33EF8-D4E1-474F-B215-151065996AF9}" type="pres">
      <dgm:prSet presAssocID="{71BBA5B3-F94B-4B59-B763-434E070F43B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D6468C-1D85-4FBC-9E64-9939DC2C8209}" type="pres">
      <dgm:prSet presAssocID="{355152F6-EA61-4390-995E-9FA1D98AE1D2}" presName="spacing" presStyleCnt="0"/>
      <dgm:spPr/>
    </dgm:pt>
    <dgm:pt modelId="{4AA00B88-3633-41E0-887A-698E432B4FFC}" type="pres">
      <dgm:prSet presAssocID="{5A46342C-2668-4208-AC36-492BF7229008}" presName="composite" presStyleCnt="0"/>
      <dgm:spPr/>
    </dgm:pt>
    <dgm:pt modelId="{3D634B32-3BCF-46E9-A909-87BC39CADE0C}" type="pres">
      <dgm:prSet presAssocID="{5A46342C-2668-4208-AC36-492BF7229008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</dgm:pt>
    <dgm:pt modelId="{FEB0BC35-6816-474F-A19A-13AF1A697EE0}" type="pres">
      <dgm:prSet presAssocID="{5A46342C-2668-4208-AC36-492BF722900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B899C9-E50B-424C-9B84-C1D5FDD9ABBE}" type="presOf" srcId="{5BD4335E-C48B-4950-828A-CE38F4EFE24A}" destId="{143A07BC-61E9-4359-BEC7-3DCE6F25220E}" srcOrd="0" destOrd="0" presId="urn:microsoft.com/office/officeart/2005/8/layout/vList3"/>
    <dgm:cxn modelId="{2B3BFCAC-74BF-4389-AF77-1DA15BFB97B3}" srcId="{9253412F-D249-4B6B-AF4C-B70D570425C6}" destId="{5BD4335E-C48B-4950-828A-CE38F4EFE24A}" srcOrd="0" destOrd="0" parTransId="{5B7983D4-0986-4DF3-8671-C5D4F3A46F76}" sibTransId="{52A45608-A791-444C-B8E1-658610E6FBC2}"/>
    <dgm:cxn modelId="{BEE76378-01D9-4031-9D9E-139316B7A8A3}" srcId="{9253412F-D249-4B6B-AF4C-B70D570425C6}" destId="{5A46342C-2668-4208-AC36-492BF7229008}" srcOrd="2" destOrd="0" parTransId="{1E10B427-6FE9-428F-8274-37E2CC0FE0B1}" sibTransId="{0A32F133-7BEA-400F-838A-49D0D665857F}"/>
    <dgm:cxn modelId="{C227394F-68E2-460C-A06E-9598FB1B4CF0}" srcId="{9253412F-D249-4B6B-AF4C-B70D570425C6}" destId="{71BBA5B3-F94B-4B59-B763-434E070F43BC}" srcOrd="1" destOrd="0" parTransId="{0364F0F7-3665-49C8-A297-F00C61D9A864}" sibTransId="{355152F6-EA61-4390-995E-9FA1D98AE1D2}"/>
    <dgm:cxn modelId="{33BB5DEA-EE23-4B92-8340-C73CA1C038F0}" type="presOf" srcId="{9253412F-D249-4B6B-AF4C-B70D570425C6}" destId="{51E9D9F2-BB8F-4953-81EC-9DFC8C267698}" srcOrd="0" destOrd="0" presId="urn:microsoft.com/office/officeart/2005/8/layout/vList3"/>
    <dgm:cxn modelId="{FA295EE7-13A7-4C61-A316-CEBA3D011B55}" type="presOf" srcId="{5A46342C-2668-4208-AC36-492BF7229008}" destId="{FEB0BC35-6816-474F-A19A-13AF1A697EE0}" srcOrd="0" destOrd="0" presId="urn:microsoft.com/office/officeart/2005/8/layout/vList3"/>
    <dgm:cxn modelId="{579EF1EE-88F3-48DD-B159-80D0657CB19D}" type="presOf" srcId="{71BBA5B3-F94B-4B59-B763-434E070F43BC}" destId="{D5C33EF8-D4E1-474F-B215-151065996AF9}" srcOrd="0" destOrd="0" presId="urn:microsoft.com/office/officeart/2005/8/layout/vList3"/>
    <dgm:cxn modelId="{C6B519B2-F820-4F50-B228-E0AB64997345}" type="presParOf" srcId="{51E9D9F2-BB8F-4953-81EC-9DFC8C267698}" destId="{7D78AEFD-7868-4D8B-9D57-6C1E48BECCB5}" srcOrd="0" destOrd="0" presId="urn:microsoft.com/office/officeart/2005/8/layout/vList3"/>
    <dgm:cxn modelId="{28F9E108-5695-4111-853E-C368262ED24A}" type="presParOf" srcId="{7D78AEFD-7868-4D8B-9D57-6C1E48BECCB5}" destId="{4B68D5F4-9778-426B-AB5C-521AD3165FF1}" srcOrd="0" destOrd="0" presId="urn:microsoft.com/office/officeart/2005/8/layout/vList3"/>
    <dgm:cxn modelId="{BEF68AFC-DA60-4891-A4DF-C9A8BE1605EA}" type="presParOf" srcId="{7D78AEFD-7868-4D8B-9D57-6C1E48BECCB5}" destId="{143A07BC-61E9-4359-BEC7-3DCE6F25220E}" srcOrd="1" destOrd="0" presId="urn:microsoft.com/office/officeart/2005/8/layout/vList3"/>
    <dgm:cxn modelId="{70CE5EFD-D08F-42D3-A9A1-6CB714DC5236}" type="presParOf" srcId="{51E9D9F2-BB8F-4953-81EC-9DFC8C267698}" destId="{297C2F63-6652-4BCC-A6E6-0B35F8CE4E4B}" srcOrd="1" destOrd="0" presId="urn:microsoft.com/office/officeart/2005/8/layout/vList3"/>
    <dgm:cxn modelId="{81B999FD-4F23-4610-9FD4-A8A9578C5118}" type="presParOf" srcId="{51E9D9F2-BB8F-4953-81EC-9DFC8C267698}" destId="{8FDD87AA-940D-4B3D-AEC3-4351E70F7522}" srcOrd="2" destOrd="0" presId="urn:microsoft.com/office/officeart/2005/8/layout/vList3"/>
    <dgm:cxn modelId="{C9AC0099-3DD1-4475-B94B-A6EF2DF5C3C8}" type="presParOf" srcId="{8FDD87AA-940D-4B3D-AEC3-4351E70F7522}" destId="{9053C0E2-7E7F-4B83-A5F6-AF8BFDF766E5}" srcOrd="0" destOrd="0" presId="urn:microsoft.com/office/officeart/2005/8/layout/vList3"/>
    <dgm:cxn modelId="{19202324-91A4-4A03-A3C8-83134A90B083}" type="presParOf" srcId="{8FDD87AA-940D-4B3D-AEC3-4351E70F7522}" destId="{D5C33EF8-D4E1-474F-B215-151065996AF9}" srcOrd="1" destOrd="0" presId="urn:microsoft.com/office/officeart/2005/8/layout/vList3"/>
    <dgm:cxn modelId="{EFAD67B3-B6D5-4CE5-81E0-0C35DC902D31}" type="presParOf" srcId="{51E9D9F2-BB8F-4953-81EC-9DFC8C267698}" destId="{2FD6468C-1D85-4FBC-9E64-9939DC2C8209}" srcOrd="3" destOrd="0" presId="urn:microsoft.com/office/officeart/2005/8/layout/vList3"/>
    <dgm:cxn modelId="{E9B1C514-8D46-480C-9D54-B273D2AFCEF7}" type="presParOf" srcId="{51E9D9F2-BB8F-4953-81EC-9DFC8C267698}" destId="{4AA00B88-3633-41E0-887A-698E432B4FFC}" srcOrd="4" destOrd="0" presId="urn:microsoft.com/office/officeart/2005/8/layout/vList3"/>
    <dgm:cxn modelId="{D731F23B-0485-447F-8B49-793652B8FAA8}" type="presParOf" srcId="{4AA00B88-3633-41E0-887A-698E432B4FFC}" destId="{3D634B32-3BCF-46E9-A909-87BC39CADE0C}" srcOrd="0" destOrd="0" presId="urn:microsoft.com/office/officeart/2005/8/layout/vList3"/>
    <dgm:cxn modelId="{C1F0612D-83BF-4B0E-8A90-5F83A2FC80B3}" type="presParOf" srcId="{4AA00B88-3633-41E0-887A-698E432B4FFC}" destId="{FEB0BC35-6816-474F-A19A-13AF1A697EE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A07BC-61E9-4359-BEC7-3DCE6F25220E}">
      <dsp:nvSpPr>
        <dsp:cNvPr id="0" name=""/>
        <dsp:cNvSpPr/>
      </dsp:nvSpPr>
      <dsp:spPr>
        <a:xfrm rot="10800000">
          <a:off x="1709508" y="1018"/>
          <a:ext cx="5716547" cy="107850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59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Sféra našeho/lhostejnosti</a:t>
          </a:r>
          <a:endParaRPr lang="cs-CZ" sz="3100" kern="1200" dirty="0"/>
        </a:p>
      </dsp:txBody>
      <dsp:txXfrm rot="10800000">
        <a:off x="1979134" y="1018"/>
        <a:ext cx="5446921" cy="1078505"/>
      </dsp:txXfrm>
    </dsp:sp>
    <dsp:sp modelId="{4B68D5F4-9778-426B-AB5C-521AD3165FF1}">
      <dsp:nvSpPr>
        <dsp:cNvPr id="0" name=""/>
        <dsp:cNvSpPr/>
      </dsp:nvSpPr>
      <dsp:spPr>
        <a:xfrm>
          <a:off x="1170255" y="1018"/>
          <a:ext cx="1078505" cy="107850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C33EF8-D4E1-474F-B215-151065996AF9}">
      <dsp:nvSpPr>
        <dsp:cNvPr id="0" name=""/>
        <dsp:cNvSpPr/>
      </dsp:nvSpPr>
      <dsp:spPr>
        <a:xfrm rot="10800000">
          <a:off x="1709508" y="1401465"/>
          <a:ext cx="5716547" cy="107850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59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Sféra tolerance</a:t>
          </a:r>
          <a:endParaRPr lang="cs-CZ" sz="3100" kern="1200" dirty="0"/>
        </a:p>
      </dsp:txBody>
      <dsp:txXfrm rot="10800000">
        <a:off x="1979134" y="1401465"/>
        <a:ext cx="5446921" cy="1078505"/>
      </dsp:txXfrm>
    </dsp:sp>
    <dsp:sp modelId="{9053C0E2-7E7F-4B83-A5F6-AF8BFDF766E5}">
      <dsp:nvSpPr>
        <dsp:cNvPr id="0" name=""/>
        <dsp:cNvSpPr/>
      </dsp:nvSpPr>
      <dsp:spPr>
        <a:xfrm>
          <a:off x="1170255" y="1401465"/>
          <a:ext cx="1078505" cy="107850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B0BC35-6816-474F-A19A-13AF1A697EE0}">
      <dsp:nvSpPr>
        <dsp:cNvPr id="0" name=""/>
        <dsp:cNvSpPr/>
      </dsp:nvSpPr>
      <dsp:spPr>
        <a:xfrm rot="10800000">
          <a:off x="1709508" y="2801913"/>
          <a:ext cx="5716547" cy="107850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591" tIns="118110" rIns="220472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Sféra netolerovatelného</a:t>
          </a:r>
          <a:endParaRPr lang="cs-CZ" sz="3100" kern="1200" dirty="0"/>
        </a:p>
      </dsp:txBody>
      <dsp:txXfrm rot="10800000">
        <a:off x="1979134" y="2801913"/>
        <a:ext cx="5446921" cy="1078505"/>
      </dsp:txXfrm>
    </dsp:sp>
    <dsp:sp modelId="{3D634B32-3BCF-46E9-A909-87BC39CADE0C}">
      <dsp:nvSpPr>
        <dsp:cNvPr id="0" name=""/>
        <dsp:cNvSpPr/>
      </dsp:nvSpPr>
      <dsp:spPr>
        <a:xfrm>
          <a:off x="1170255" y="2801913"/>
          <a:ext cx="1078505" cy="107850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891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78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231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446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9071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499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326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97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52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67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6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24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24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5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2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68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22279-6F30-4E10-BD31-D5DF967CECD8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43A0CC-51E6-4D9B-8407-31115AF8E6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11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 smtClean="0">
                <a:solidFill>
                  <a:schemeClr val="accent2"/>
                </a:solidFill>
              </a:rPr>
              <a:t>Teorie tolerance – úvodní hodina</a:t>
            </a:r>
            <a:endParaRPr lang="cs-CZ" sz="4800" dirty="0">
              <a:solidFill>
                <a:schemeClr val="accent2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396" y="2160588"/>
            <a:ext cx="6907246" cy="3881437"/>
          </a:xfrm>
        </p:spPr>
      </p:pic>
    </p:spTree>
    <p:extLst>
      <p:ext uri="{BB962C8B-B14F-4D97-AF65-F5344CB8AC3E}">
        <p14:creationId xmlns:p14="http://schemas.microsoft.com/office/powerpoint/2010/main" val="1334520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Paradox morální 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Založen na konfliktu složky námitky a složky přijetí</a:t>
            </a:r>
          </a:p>
          <a:p>
            <a:r>
              <a:rPr lang="cs-CZ" sz="2400" dirty="0" smtClean="0"/>
              <a:t>Pokud jsem přesvědčen o špatnosti předmětu (ideje, praxe, organizace…), jak mohu podporovat jeho existenci?</a:t>
            </a:r>
          </a:p>
          <a:p>
            <a:r>
              <a:rPr lang="cs-CZ" sz="2400" dirty="0" smtClean="0"/>
              <a:t>Zásadní problém v náboženské sféře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4447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Paradox sebezničení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Dilema</a:t>
            </a:r>
          </a:p>
          <a:p>
            <a:r>
              <a:rPr lang="cs-CZ" sz="2400" dirty="0" smtClean="0"/>
              <a:t>A: tolerance bude sama netolerantní</a:t>
            </a:r>
          </a:p>
          <a:p>
            <a:r>
              <a:rPr lang="cs-CZ" sz="2400" dirty="0" smtClean="0"/>
              <a:t>B: tolerance zničí sebe sama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2339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</a:t>
            </a:r>
            <a:r>
              <a:rPr lang="cs-CZ" smtClean="0"/>
              <a:t>teolerance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Pojetí = specifické interpretace centrálního sémantického obsahu pojmu</a:t>
            </a:r>
          </a:p>
          <a:p>
            <a:r>
              <a:rPr lang="cs-CZ" sz="2400" dirty="0" smtClean="0"/>
              <a:t>Odvozena abstrakcí z historických teorií tolerance, čtyři základní směry jejího </a:t>
            </a:r>
            <a:r>
              <a:rPr lang="cs-CZ" sz="2400" dirty="0" err="1" smtClean="0"/>
              <a:t>ospravdlnění</a:t>
            </a:r>
            <a:endParaRPr lang="cs-CZ" sz="2400" dirty="0" smtClean="0"/>
          </a:p>
          <a:p>
            <a:r>
              <a:rPr lang="cs-CZ" sz="2400" dirty="0" smtClean="0"/>
              <a:t>1) permisivní 2) koexistence 3) úcta 4) ocenění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12712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Permisivní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Vztah autority k podřízenému subjektu (většiny k menšině)</a:t>
            </a:r>
          </a:p>
          <a:p>
            <a:r>
              <a:rPr lang="cs-CZ" sz="2400" dirty="0" smtClean="0"/>
              <a:t>Tolerance praktikována většinou z instrumentálních důvodů</a:t>
            </a:r>
          </a:p>
          <a:p>
            <a:r>
              <a:rPr lang="cs-CZ" sz="2400" dirty="0" smtClean="0"/>
              <a:t>Nestabilní situace, závislá na podmínkách, které zajišťují užitečnost tolerance pro tolerující subjekt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5080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koexistence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91763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Řešení patové mocenské situace</a:t>
            </a:r>
          </a:p>
          <a:p>
            <a:r>
              <a:rPr lang="cs-CZ" sz="2400" dirty="0" smtClean="0"/>
              <a:t>Nestabilní ze stejných důvodů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8199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úcty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Ideový základ v liberální tradici</a:t>
            </a:r>
          </a:p>
          <a:p>
            <a:r>
              <a:rPr lang="cs-CZ" sz="2400" dirty="0" smtClean="0"/>
              <a:t>Tolerance založena na respektu k autonomii druhých v občanské společnosti</a:t>
            </a:r>
          </a:p>
          <a:p>
            <a:r>
              <a:rPr lang="cs-CZ" sz="2400" dirty="0" smtClean="0"/>
              <a:t>Praxe druhých je tolerována, autonomie respektována</a:t>
            </a:r>
          </a:p>
          <a:p>
            <a:r>
              <a:rPr lang="cs-CZ" sz="2400" dirty="0" smtClean="0"/>
              <a:t>Ukáží se praktické paradoxy dnešního liberalismu: absolutní svoboda není o nic více možná, než absolutní tolerance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0726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uznání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Tolerance založena na připsání pozitivní hodnoty tolerovanému předmětu</a:t>
            </a:r>
          </a:p>
          <a:p>
            <a:r>
              <a:rPr lang="cs-CZ" sz="2400" dirty="0" smtClean="0"/>
              <a:t>Typicky v dnešním ekumenickém dialogu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3080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Zdůvodnění vzhledem k oblastem 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Politická oblast = tolerance jako zdroj stability</a:t>
            </a:r>
          </a:p>
          <a:p>
            <a:r>
              <a:rPr lang="cs-CZ" sz="2400" dirty="0" smtClean="0"/>
              <a:t>Morální oblast = tolerance jako morální imperativ (založen na respektu k autonomii druhého)</a:t>
            </a:r>
          </a:p>
          <a:p>
            <a:r>
              <a:rPr lang="cs-CZ" sz="2400" dirty="0" smtClean="0"/>
              <a:t>Epistemologická oblast = tolerance jako zdroj pravdy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558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1522" y="1868128"/>
            <a:ext cx="6432479" cy="6227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8826"/>
            <a:ext cx="12192000" cy="6926826"/>
          </a:xfrm>
        </p:spPr>
      </p:pic>
    </p:spTree>
    <p:extLst>
      <p:ext uri="{BB962C8B-B14F-4D97-AF65-F5344CB8AC3E}">
        <p14:creationId xmlns:p14="http://schemas.microsoft.com/office/powerpoint/2010/main" val="4113322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Když čteme spisy o toleranci, sledujme</a:t>
            </a:r>
          </a:p>
          <a:p>
            <a:r>
              <a:rPr lang="cs-CZ" sz="2400" dirty="0" smtClean="0"/>
              <a:t>Kdo toleruje koho</a:t>
            </a:r>
          </a:p>
          <a:p>
            <a:r>
              <a:rPr lang="cs-CZ" sz="2400" dirty="0" smtClean="0"/>
              <a:t>Na základě jakých důvodů</a:t>
            </a:r>
          </a:p>
          <a:p>
            <a:r>
              <a:rPr lang="cs-CZ" sz="2400" dirty="0" smtClean="0"/>
              <a:t>V jakých oblastech je tolerance platná</a:t>
            </a:r>
          </a:p>
          <a:p>
            <a:r>
              <a:rPr lang="cs-CZ" sz="2400" dirty="0" smtClean="0"/>
              <a:t>Jaké intenzity v těchto oblastech dosahuje</a:t>
            </a:r>
          </a:p>
          <a:p>
            <a:r>
              <a:rPr lang="cs-CZ" sz="2400" dirty="0" smtClean="0"/>
              <a:t>Nastavení hranic racionality a morality</a:t>
            </a:r>
          </a:p>
        </p:txBody>
      </p:sp>
    </p:spTree>
    <p:extLst>
      <p:ext uri="{BB962C8B-B14F-4D97-AF65-F5344CB8AC3E}">
        <p14:creationId xmlns:p14="http://schemas.microsoft.com/office/powerpoint/2010/main" val="1005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tolerance = prostředek k řešení konfliktů</a:t>
            </a:r>
          </a:p>
          <a:p>
            <a:r>
              <a:rPr lang="cs-CZ" sz="2400" dirty="0" smtClean="0"/>
              <a:t>Otázka: proč nárok na toleranci nefiguruje v dnešních kulturních konfliktech?</a:t>
            </a:r>
          </a:p>
          <a:p>
            <a:r>
              <a:rPr lang="cs-CZ" sz="2400" dirty="0" smtClean="0"/>
              <a:t>Odpověď: tolerance není dobrem o sobě, ale prostředkem vhodným k řešení určitého typu situací</a:t>
            </a:r>
          </a:p>
          <a:p>
            <a:r>
              <a:rPr lang="cs-CZ" sz="2400" dirty="0" smtClean="0"/>
              <a:t>Poskytnutí normativní orientace: kdy je správné aplikovat toleranci (a v jaké formě?)</a:t>
            </a:r>
          </a:p>
        </p:txBody>
      </p:sp>
    </p:spTree>
    <p:extLst>
      <p:ext uri="{BB962C8B-B14F-4D97-AF65-F5344CB8AC3E}">
        <p14:creationId xmlns:p14="http://schemas.microsoft.com/office/powerpoint/2010/main" val="3687805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Sorry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long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890" y="2036962"/>
            <a:ext cx="5197910" cy="3535343"/>
          </a:xfrm>
        </p:spPr>
      </p:pic>
    </p:spTree>
    <p:extLst>
      <p:ext uri="{BB962C8B-B14F-4D97-AF65-F5344CB8AC3E}">
        <p14:creationId xmlns:p14="http://schemas.microsoft.com/office/powerpoint/2010/main" val="1097970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Forst</a:t>
            </a:r>
            <a:r>
              <a:rPr lang="en-US" dirty="0"/>
              <a:t>, Rainer. </a:t>
            </a:r>
            <a:r>
              <a:rPr lang="en-US" i="1" dirty="0"/>
              <a:t>The Right to Justification: Elements of a Constructivist Theory of Justice</a:t>
            </a:r>
            <a:r>
              <a:rPr lang="en-US" dirty="0"/>
              <a:t>. New York: Columbia University Press, 2007. </a:t>
            </a:r>
            <a:endParaRPr lang="cs-CZ" dirty="0" smtClean="0"/>
          </a:p>
          <a:p>
            <a:r>
              <a:rPr lang="en-US" i="1" dirty="0"/>
              <a:t>Toleration in Conflict: Past and Present</a:t>
            </a:r>
            <a:r>
              <a:rPr lang="en-US" dirty="0"/>
              <a:t>. Cambridge: Cambridge University Press, 2013. </a:t>
            </a:r>
            <a:endParaRPr lang="cs-CZ" dirty="0" smtClean="0"/>
          </a:p>
          <a:p>
            <a:r>
              <a:rPr lang="en-US" dirty="0"/>
              <a:t>King, Preston. </a:t>
            </a:r>
            <a:r>
              <a:rPr lang="en-US" i="1" dirty="0"/>
              <a:t>Toleration</a:t>
            </a:r>
            <a:r>
              <a:rPr lang="en-US" dirty="0"/>
              <a:t>. London; Portland, Oregon: Frank Cass Publishing, 1998. </a:t>
            </a:r>
            <a:endParaRPr lang="cs-CZ" dirty="0" smtClean="0"/>
          </a:p>
          <a:p>
            <a:r>
              <a:rPr lang="en-US" dirty="0" err="1"/>
              <a:t>Heyd</a:t>
            </a:r>
            <a:r>
              <a:rPr lang="en-US" dirty="0"/>
              <a:t>, David, (</a:t>
            </a:r>
            <a:r>
              <a:rPr lang="en-US" dirty="0" err="1"/>
              <a:t>ed</a:t>
            </a:r>
            <a:r>
              <a:rPr lang="en-US" dirty="0"/>
              <a:t>). </a:t>
            </a:r>
            <a:r>
              <a:rPr lang="en-US" i="1" dirty="0"/>
              <a:t>Toleration: An Elusive Virtue</a:t>
            </a:r>
            <a:r>
              <a:rPr lang="en-US" dirty="0"/>
              <a:t>. Princeton, New Jersey: Princeton University Press, 1996. </a:t>
            </a:r>
            <a:endParaRPr lang="cs-CZ" dirty="0" smtClean="0"/>
          </a:p>
          <a:p>
            <a:r>
              <a:rPr lang="en-US" dirty="0"/>
              <a:t>Horton, John, and Susan </a:t>
            </a:r>
            <a:r>
              <a:rPr lang="en-US" dirty="0" err="1"/>
              <a:t>Mendus</a:t>
            </a:r>
            <a:r>
              <a:rPr lang="en-US" dirty="0"/>
              <a:t>, (</a:t>
            </a:r>
            <a:r>
              <a:rPr lang="en-US" dirty="0" err="1"/>
              <a:t>eds</a:t>
            </a:r>
            <a:r>
              <a:rPr lang="en-US" dirty="0"/>
              <a:t>). </a:t>
            </a:r>
            <a:r>
              <a:rPr lang="en-US" i="1" dirty="0"/>
              <a:t>Aspects of Toleration: Philosophical Studies</a:t>
            </a:r>
            <a:r>
              <a:rPr lang="en-US" dirty="0"/>
              <a:t>. New York: Methuen, 1985.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555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má kurz podobu historického přehledu?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Konfrontujeme se s klasiky</a:t>
            </a:r>
          </a:p>
          <a:p>
            <a:r>
              <a:rPr lang="cs-CZ" sz="2400" dirty="0" smtClean="0"/>
              <a:t>Pojmům politické a morální filosofie nelze porozumět jinak než skrze jejich dějiny (pojem je svým vlastním pohybem)</a:t>
            </a:r>
          </a:p>
          <a:p>
            <a:r>
              <a:rPr lang="cs-CZ" sz="2400" dirty="0" smtClean="0"/>
              <a:t>Úvodní hodina má poskytnout systematickou jednotu rozmanitosti dějinných forem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1943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pojem x pojetí</a:t>
            </a:r>
          </a:p>
          <a:p>
            <a:r>
              <a:rPr lang="cs-CZ" sz="2400" dirty="0" smtClean="0"/>
              <a:t>Pojem = centrální sémantický obsah </a:t>
            </a:r>
          </a:p>
          <a:p>
            <a:r>
              <a:rPr lang="cs-CZ" sz="2400" dirty="0" smtClean="0"/>
              <a:t>Pojetí = specifické interpretace prvků obsažených v pojmu</a:t>
            </a:r>
          </a:p>
          <a:p>
            <a:r>
              <a:rPr lang="cs-CZ" sz="2400" dirty="0" smtClean="0"/>
              <a:t>Pojem tolerance = složka námitky + složka přijetí + složka odmítnutí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355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Složka námitky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Tolerance = dobrovolné snášení toho, co považujeme za mylné nebo špatné</a:t>
            </a:r>
          </a:p>
          <a:p>
            <a:r>
              <a:rPr lang="cs-CZ" sz="2400" dirty="0" smtClean="0"/>
              <a:t>Přítomnost námitky je nutnou podmínkou existence </a:t>
            </a:r>
            <a:r>
              <a:rPr lang="cs-CZ" sz="2400" dirty="0" err="1" smtClean="0"/>
              <a:t>tolrance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8260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Složka přijetí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Tvořena důvody, které zabraňují jednání na základě složky námitky</a:t>
            </a:r>
          </a:p>
          <a:p>
            <a:r>
              <a:rPr lang="cs-CZ" sz="2400" dirty="0" smtClean="0"/>
              <a:t>Důvody pro přijetí neruší námitku</a:t>
            </a:r>
            <a:endParaRPr lang="cs-CZ" sz="2400" dirty="0"/>
          </a:p>
          <a:p>
            <a:r>
              <a:rPr lang="cs-CZ" sz="2400" dirty="0" smtClean="0"/>
              <a:t>Její vztah ke složce námitky umožňuje chápat toleranci jako uspořádaný soubor negativních cílů</a:t>
            </a:r>
          </a:p>
          <a:p>
            <a:r>
              <a:rPr lang="cs-CZ" sz="2400" dirty="0" smtClean="0"/>
              <a:t>Logickou formou tolerance je dvojí negace</a:t>
            </a:r>
          </a:p>
          <a:p>
            <a:r>
              <a:rPr lang="cs-CZ" sz="2400" dirty="0" smtClean="0"/>
              <a:t>Psychologickou podmínkou tolerance je sebeovládání/zdrženlivost</a:t>
            </a:r>
          </a:p>
        </p:txBody>
      </p:sp>
    </p:spTree>
    <p:extLst>
      <p:ext uri="{BB962C8B-B14F-4D97-AF65-F5344CB8AC3E}">
        <p14:creationId xmlns:p14="http://schemas.microsoft.com/office/powerpoint/2010/main" val="3014997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Složka odmítnutí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Tvořena negativním postojem, nepřekonatelným důvody pro přijetí</a:t>
            </a:r>
          </a:p>
          <a:p>
            <a:r>
              <a:rPr lang="cs-CZ" sz="2400" dirty="0" smtClean="0"/>
              <a:t>Důvody pro odmítnutí mohou být jiného řádu, než důvody pro námitku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63338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Prostor tolerance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85756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7990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Paradoxy 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Paradox tolerantního rasisty</a:t>
            </a:r>
          </a:p>
          <a:p>
            <a:r>
              <a:rPr lang="cs-CZ" sz="2400" dirty="0" smtClean="0"/>
              <a:t>Příčinou je iracionalita složky námitky</a:t>
            </a:r>
          </a:p>
          <a:p>
            <a:r>
              <a:rPr lang="cs-CZ" sz="2400" dirty="0" smtClean="0"/>
              <a:t>vyžaduje nastavení hranic racionality</a:t>
            </a:r>
          </a:p>
        </p:txBody>
      </p:sp>
    </p:spTree>
    <p:extLst>
      <p:ext uri="{BB962C8B-B14F-4D97-AF65-F5344CB8AC3E}">
        <p14:creationId xmlns:p14="http://schemas.microsoft.com/office/powerpoint/2010/main" val="64813364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592</Words>
  <Application>Microsoft Office PowerPoint</Application>
  <PresentationFormat>Širokoúhlá obrazovka</PresentationFormat>
  <Paragraphs>80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Fazeta</vt:lpstr>
      <vt:lpstr>Teorie tolerance – úvodní hodina</vt:lpstr>
      <vt:lpstr>Motivace</vt:lpstr>
      <vt:lpstr>Proč má kurz podobu historického přehledu?</vt:lpstr>
      <vt:lpstr>Pojem tolerance</vt:lpstr>
      <vt:lpstr>Složka námitky</vt:lpstr>
      <vt:lpstr>Složka přijetí</vt:lpstr>
      <vt:lpstr>Složka odmítnutí</vt:lpstr>
      <vt:lpstr>Prostor tolerance</vt:lpstr>
      <vt:lpstr>Paradoxy tolerance</vt:lpstr>
      <vt:lpstr>Paradox morální tolerance</vt:lpstr>
      <vt:lpstr>Paradox sebezničení</vt:lpstr>
      <vt:lpstr>Pojetí teolerance</vt:lpstr>
      <vt:lpstr>Permisivní pojetí</vt:lpstr>
      <vt:lpstr>Pojetí koexistence</vt:lpstr>
      <vt:lpstr>Pojetí úcty</vt:lpstr>
      <vt:lpstr>Pojetí uznání</vt:lpstr>
      <vt:lpstr>Zdůvodnění vzhledem k oblastem tolerance</vt:lpstr>
      <vt:lpstr>Prezentace aplikace PowerPoint</vt:lpstr>
      <vt:lpstr>Shrnutí</vt:lpstr>
      <vt:lpstr>Sorry for long presentation</vt:lpstr>
      <vt:lpstr>Literatura</vt:lpstr>
    </vt:vector>
  </TitlesOfParts>
  <Company>Filozofická fakulta, Univerzita Karlova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tolerance – úvodní hodina</dc:title>
  <dc:creator>Sklenář, Václav</dc:creator>
  <cp:lastModifiedBy>Sklenář, Václav</cp:lastModifiedBy>
  <cp:revision>14</cp:revision>
  <dcterms:created xsi:type="dcterms:W3CDTF">2020-09-29T14:28:36Z</dcterms:created>
  <dcterms:modified xsi:type="dcterms:W3CDTF">2020-10-01T13:21:33Z</dcterms:modified>
</cp:coreProperties>
</file>