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5" r:id="rId4"/>
    <p:sldId id="260" r:id="rId5"/>
    <p:sldId id="261" r:id="rId6"/>
    <p:sldId id="263" r:id="rId7"/>
    <p:sldId id="262" r:id="rId8"/>
    <p:sldId id="256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4"/>
    <p:restoredTop sz="94646"/>
  </p:normalViewPr>
  <p:slideViewPr>
    <p:cSldViewPr snapToGrid="0" snapToObjects="1">
      <p:cViewPr varScale="1">
        <p:scale>
          <a:sx n="61" d="100"/>
          <a:sy n="61" d="100"/>
        </p:scale>
        <p:origin x="21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E63D2-2AF8-D94C-A54F-4356E631E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151C41-5C9E-6548-A40C-786E87760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1E88E0-80F7-6240-92C3-16FABA53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13D52D-6497-C646-867F-65D948B1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E908F2-9109-2947-9887-D4C389B3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74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4C6A7-8088-FC4B-B1CD-38854058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F3035D-687F-3048-9D28-50F524ECC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8CB892-03DC-5745-A2E3-AEC1FBDC8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CF6702-E0BB-494F-ABCD-EA29A150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E2E2B5-75B5-3E44-97A3-44E7D2D5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63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78C791E-7457-9B4D-BC71-5D77435C5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83B9E7D-560C-1A4E-9E51-F63825A37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2B51B9-2BD5-1A40-9B3D-01D2E10A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78114A-78BB-654B-9111-A83F3297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3C6D65-7F80-594E-B26B-DAA2B589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89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42927-A9A5-734C-85ED-D9D52123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4F1285-6E23-3A4E-89A5-F1D6238D9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5EA1D2-27B1-8747-8160-6AE4E985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CEF946-00BB-2F4D-BDC4-89626B0C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297673-18A6-0149-BC62-E510B635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01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DED5C-331A-4E48-A6EA-D6415B77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F0E2DC3-29F7-564A-A0C4-F619A8EE7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D7075B-850D-5B4B-8126-876A6600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5AE2B7-938B-D04E-96C1-70BCA84C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B8E68B-D900-F243-BC2D-6D538771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62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80A30-63F9-E145-B05D-E8FB6608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0BFB7C-833A-4045-909B-33317235A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230208E-1D51-0146-9E7D-00B2CB95B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C4ED8A-FD94-CB44-B8D9-59E1E3FC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B60C2E-6DD0-1041-A6CB-881EEDBBA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00913E-E70B-534D-9CE9-1BDE2716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03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1BD74-97DF-7D43-9882-EAE3C866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7CEBCD3-B4D1-FA44-8134-CDDBE6FC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8ABB21-70E8-4E48-BC72-3DD2A4B46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0C65BE4-4BAE-194F-BCE5-429ECF863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E2DA2B7-BA63-5544-8EA2-76AEEA060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97334B9-73A8-5246-987E-55156E2F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96050EF-E77E-E749-80F8-351DA4E0D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5413483-1705-F14E-AA59-4755BFD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42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BA173-380D-3D4D-821D-A0D16EDC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3B5FD59-A759-264D-A39F-AEF14269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A4E70B-7A4C-EF49-95FA-690FEE61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4A173A-CC91-4D4C-A7CA-9128509C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68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D0EC04-C352-D34D-BAF0-AC617C1BD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3DE3E5-9F42-204D-90FA-078B2BF7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B8855D-F293-BE41-B73E-CB69F987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34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BC460-79C0-8446-AD5A-FD015C6C8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9C7C71-F53A-A74B-BE40-509DAC10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43A599C-AE81-D549-B182-6179462F1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6DCEB0-7C91-8147-8C0B-59AF346F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4174EA-48F5-CF42-B158-68A174D5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5824AF-4369-A446-8ACB-8004098A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60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08A6C7-6082-D64F-AD95-9229C6F4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A073583-FB26-2040-B311-46989147C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9FFFA48-D0D1-0244-8EA1-D36594B68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E48FBB-AAE8-5540-AD07-43849709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7FB5B3-B06F-844C-8E60-4405E2EE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0886B2-72F1-3146-A14B-56BCBA55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9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DCB1135-98A6-D146-8C02-1DB359BD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F13D0B-D84D-954F-B159-8349BC11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C2C816-86B3-434E-9E32-B439BEE50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5B7B-A498-4F4E-9085-75263F24F7A2}" type="datetimeFigureOut">
              <a:rPr lang="cs-CZ" smtClean="0"/>
              <a:t>21.04.2025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44E56E-F834-654B-86F5-6BFEC6792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4BE99F-CF51-7C48-AED9-0964CE671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E211E-4A88-BA45-8096-1D29B42F73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69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D125E33-90C8-3548-8984-6908A6D92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t="7770" b="7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E1A11F3-3697-1C4D-994F-3621A21DBDB9}"/>
              </a:ext>
            </a:extLst>
          </p:cNvPr>
          <p:cNvSpPr txBox="1"/>
          <p:nvPr/>
        </p:nvSpPr>
        <p:spPr>
          <a:xfrm>
            <a:off x="2839819" y="1842669"/>
            <a:ext cx="65123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bg1"/>
                </a:solidFill>
                <a:latin typeface="Corbel" panose="020B0503020204020204" pitchFamily="34" charset="0"/>
              </a:rPr>
              <a:t>Rakouský populismus od </a:t>
            </a:r>
          </a:p>
          <a:p>
            <a:pPr algn="ctr"/>
            <a:r>
              <a:rPr lang="cs-CZ" sz="4400" b="1" dirty="0">
                <a:solidFill>
                  <a:schemeClr val="bg1"/>
                </a:solidFill>
                <a:latin typeface="Corbel" panose="020B0503020204020204" pitchFamily="34" charset="0"/>
              </a:rPr>
              <a:t>Heinze-Christiana </a:t>
            </a:r>
            <a:r>
              <a:rPr lang="cs-CZ" sz="4400" b="1" dirty="0" err="1">
                <a:solidFill>
                  <a:schemeClr val="bg1"/>
                </a:solidFill>
                <a:latin typeface="Corbel" panose="020B0503020204020204" pitchFamily="34" charset="0"/>
              </a:rPr>
              <a:t>Strache</a:t>
            </a:r>
            <a:endParaRPr lang="cs-CZ" sz="4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34C2D3-8E66-DE4C-BB7A-650E5C1AF316}"/>
              </a:ext>
            </a:extLst>
          </p:cNvPr>
          <p:cNvSpPr txBox="1"/>
          <p:nvPr/>
        </p:nvSpPr>
        <p:spPr>
          <a:xfrm>
            <a:off x="5207358" y="3289219"/>
            <a:ext cx="177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orbel" panose="020B0503020204020204" pitchFamily="34" charset="0"/>
              </a:rPr>
              <a:t>M. V. </a:t>
            </a:r>
            <a:r>
              <a:rPr lang="cs-CZ" b="1" dirty="0" err="1">
                <a:solidFill>
                  <a:schemeClr val="bg1"/>
                </a:solidFill>
                <a:latin typeface="Corbel" panose="020B0503020204020204" pitchFamily="34" charset="0"/>
              </a:rPr>
              <a:t>Romancov</a:t>
            </a:r>
            <a:endParaRPr lang="cs-CZ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2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8670FA8-7004-B240-B5CD-76417E84B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364D772-71D6-184C-8DB2-61223EAAE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BB84E49-499D-744D-BFBD-4C593A66D9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chemeClr val="tx1">
                  <a:alpha val="0"/>
                </a:schemeClr>
              </a:gs>
              <a:gs pos="74000">
                <a:schemeClr val="tx1">
                  <a:alpha val="7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39634FD-6487-A849-AA6D-9DC25C156B15}"/>
              </a:ext>
            </a:extLst>
          </p:cNvPr>
          <p:cNvSpPr txBox="1"/>
          <p:nvPr/>
        </p:nvSpPr>
        <p:spPr>
          <a:xfrm>
            <a:off x="376834" y="2713975"/>
            <a:ext cx="7084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Ideologie </a:t>
            </a:r>
            <a:r>
              <a:rPr lang="cs-CZ" sz="2000" b="1" dirty="0" err="1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x</a:t>
            </a: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 Způsob myšlení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Klasický </a:t>
            </a:r>
            <a:r>
              <a:rPr lang="cs-CZ" sz="2000" b="1" dirty="0" err="1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x</a:t>
            </a: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 Soudobý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Protest </a:t>
            </a:r>
            <a:r>
              <a:rPr lang="cs-CZ" sz="2000" b="1" dirty="0" err="1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x</a:t>
            </a: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 Totožnost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Shora </a:t>
            </a:r>
            <a:r>
              <a:rPr lang="cs-CZ" sz="2000" b="1" dirty="0" err="1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x</a:t>
            </a: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 Zdola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Inkluzivní </a:t>
            </a:r>
            <a:r>
              <a:rPr lang="cs-CZ" sz="2000" b="1" dirty="0" err="1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x</a:t>
            </a: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 Exkluzivní</a:t>
            </a:r>
          </a:p>
          <a:p>
            <a:pPr marL="285750" indent="-285750">
              <a:buFontTx/>
              <a:buChar char="-"/>
            </a:pP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C804D0-9C5E-F340-8527-A3DCE3167E4A}"/>
              </a:ext>
            </a:extLst>
          </p:cNvPr>
          <p:cNvSpPr txBox="1"/>
          <p:nvPr/>
        </p:nvSpPr>
        <p:spPr>
          <a:xfrm>
            <a:off x="524685" y="2129200"/>
            <a:ext cx="150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orbel" panose="020B0503020204020204" pitchFamily="34" charset="0"/>
              </a:rPr>
              <a:t>Členění</a:t>
            </a:r>
          </a:p>
        </p:txBody>
      </p:sp>
    </p:spTree>
    <p:extLst>
      <p:ext uri="{BB962C8B-B14F-4D97-AF65-F5344CB8AC3E}">
        <p14:creationId xmlns:p14="http://schemas.microsoft.com/office/powerpoint/2010/main" val="59624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315A235-4B6D-2F4C-89CA-59C76E5D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3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18494B0-11AD-AB41-856A-F2FCC0A59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7" b="501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A14B332-874B-664A-85E4-BF29D16B4F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chemeClr val="tx1">
                  <a:alpha val="0"/>
                </a:schemeClr>
              </a:gs>
              <a:gs pos="74000">
                <a:schemeClr val="tx1">
                  <a:alpha val="7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9E3251-FC6E-4744-A5A5-3B590AFF6FFF}"/>
              </a:ext>
            </a:extLst>
          </p:cNvPr>
          <p:cNvSpPr txBox="1"/>
          <p:nvPr/>
        </p:nvSpPr>
        <p:spPr>
          <a:xfrm>
            <a:off x="376834" y="2713975"/>
            <a:ext cx="70847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Xenofobní, rasistický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Mladý </a:t>
            </a:r>
            <a:r>
              <a:rPr lang="cs-CZ" sz="2000" b="1" dirty="0" err="1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Haider</a:t>
            </a: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, jeho „dvojče“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Pangermánská orientace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Advokát „mlčící většiny“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Inovativní přístup k novým médiím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latin typeface="Corbel" panose="020B0503020204020204" pitchFamily="34" charset="0"/>
                <a:ea typeface="Malgun Gothic" panose="020B0503020000020004" pitchFamily="34" charset="-127"/>
                <a:cs typeface="Baloo 2" panose="03080502040302020200" pitchFamily="66" charset="0"/>
              </a:rPr>
              <a:t>Neodmítal EU jako celek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853458-02E7-4941-9437-84B1BE341113}"/>
              </a:ext>
            </a:extLst>
          </p:cNvPr>
          <p:cNvSpPr txBox="1"/>
          <p:nvPr/>
        </p:nvSpPr>
        <p:spPr>
          <a:xfrm>
            <a:off x="524685" y="2129200"/>
            <a:ext cx="5551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orbel" panose="020B0503020204020204" pitchFamily="34" charset="0"/>
              </a:rPr>
              <a:t>FPÖ pod vedením </a:t>
            </a:r>
            <a:r>
              <a:rPr lang="cs-CZ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H.C.Strache</a:t>
            </a:r>
            <a:endParaRPr lang="cs-CZ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58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B66598-468B-8642-82A8-473D671CD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A51F5F3-3692-AE4B-ABD8-3E969CBAC4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chemeClr val="tx1">
                  <a:alpha val="0"/>
                </a:schemeClr>
              </a:gs>
              <a:gs pos="74000">
                <a:schemeClr val="tx1">
                  <a:alpha val="7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9483D9-4607-A649-83D2-1F01EC6C16AA}"/>
              </a:ext>
            </a:extLst>
          </p:cNvPr>
          <p:cNvSpPr txBox="1"/>
          <p:nvPr/>
        </p:nvSpPr>
        <p:spPr>
          <a:xfrm>
            <a:off x="376834" y="2713975"/>
            <a:ext cx="7084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>
                <a:solidFill>
                  <a:schemeClr val="bg1"/>
                </a:solidFill>
              </a:rPr>
              <a:t>Červenec 2017, zveřejněno v květnu 2019</a:t>
            </a:r>
          </a:p>
          <a:p>
            <a:pPr marL="285750" indent="-285750">
              <a:buFontTx/>
              <a:buChar char="-"/>
            </a:pPr>
            <a:r>
              <a:rPr lang="cs-CZ" sz="2000" dirty="0" err="1">
                <a:solidFill>
                  <a:schemeClr val="bg1"/>
                </a:solidFill>
              </a:rPr>
              <a:t>H.C.Strache</a:t>
            </a:r>
            <a:r>
              <a:rPr lang="cs-CZ" sz="2000" dirty="0">
                <a:solidFill>
                  <a:schemeClr val="bg1"/>
                </a:solidFill>
              </a:rPr>
              <a:t>, Johann </a:t>
            </a:r>
            <a:r>
              <a:rPr lang="cs-CZ" sz="2000" dirty="0" err="1">
                <a:solidFill>
                  <a:schemeClr val="bg1"/>
                </a:solidFill>
              </a:rPr>
              <a:t>Gudenus</a:t>
            </a:r>
            <a:endParaRPr lang="cs-CZ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000" dirty="0">
                <a:solidFill>
                  <a:schemeClr val="bg1"/>
                </a:solidFill>
              </a:rPr>
              <a:t>Korupce</a:t>
            </a:r>
          </a:p>
          <a:p>
            <a:pPr marL="285750" indent="-285750">
              <a:buFontTx/>
              <a:buChar char="-"/>
            </a:pPr>
            <a:r>
              <a:rPr lang="cs-CZ" sz="2000" dirty="0">
                <a:solidFill>
                  <a:schemeClr val="bg1"/>
                </a:solidFill>
              </a:rPr>
              <a:t>Vazby s ruskými oligarchy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06AB76-4305-C84B-BB53-B0CBA2793CD2}"/>
              </a:ext>
            </a:extLst>
          </p:cNvPr>
          <p:cNvSpPr txBox="1"/>
          <p:nvPr/>
        </p:nvSpPr>
        <p:spPr>
          <a:xfrm>
            <a:off x="524685" y="2129200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orbel" panose="020B0503020204020204" pitchFamily="34" charset="0"/>
              </a:rPr>
              <a:t>Ibiza-</a:t>
            </a:r>
            <a:r>
              <a:rPr lang="cs-CZ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Affare</a:t>
            </a:r>
            <a:endParaRPr lang="cs-CZ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7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DFDCE09-6D7F-1C4F-8CCB-9A771F18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4F3B26C-C3C8-D343-9B60-4CA962F5C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87" y="741990"/>
            <a:ext cx="7142826" cy="53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1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01D65E5-AAD5-A840-AAD9-019037ED8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344637-1E8B-3448-8777-C82031E4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HC Strache Rap 2013 „Steht auf, wenn ihr für HC seid! youtube original.mp4">
            <a:hlinkClick r:id="" action="ppaction://media"/>
            <a:extLst>
              <a:ext uri="{FF2B5EF4-FFF2-40B4-BE49-F238E27FC236}">
                <a16:creationId xmlns:a16="http://schemas.microsoft.com/office/drawing/2014/main" id="{4473C7E6-CF24-5E4A-B8F1-8A0DAA5657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7503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090A2BB7-ADF5-6A4E-94B1-AB60F7932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0F747F9A-9A09-5342-895C-DF43020B6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898156"/>
              </p:ext>
            </p:extLst>
          </p:nvPr>
        </p:nvGraphicFramePr>
        <p:xfrm>
          <a:off x="1366345" y="1303283"/>
          <a:ext cx="9101961" cy="380497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37745">
                  <a:extLst>
                    <a:ext uri="{9D8B030D-6E8A-4147-A177-3AD203B41FA5}">
                      <a16:colId xmlns:a16="http://schemas.microsoft.com/office/drawing/2014/main" val="3844077388"/>
                    </a:ext>
                  </a:extLst>
                </a:gridCol>
                <a:gridCol w="1137745">
                  <a:extLst>
                    <a:ext uri="{9D8B030D-6E8A-4147-A177-3AD203B41FA5}">
                      <a16:colId xmlns:a16="http://schemas.microsoft.com/office/drawing/2014/main" val="2668436671"/>
                    </a:ext>
                  </a:extLst>
                </a:gridCol>
                <a:gridCol w="1139644">
                  <a:extLst>
                    <a:ext uri="{9D8B030D-6E8A-4147-A177-3AD203B41FA5}">
                      <a16:colId xmlns:a16="http://schemas.microsoft.com/office/drawing/2014/main" val="935842791"/>
                    </a:ext>
                  </a:extLst>
                </a:gridCol>
                <a:gridCol w="1135847">
                  <a:extLst>
                    <a:ext uri="{9D8B030D-6E8A-4147-A177-3AD203B41FA5}">
                      <a16:colId xmlns:a16="http://schemas.microsoft.com/office/drawing/2014/main" val="1214940975"/>
                    </a:ext>
                  </a:extLst>
                </a:gridCol>
                <a:gridCol w="1137745">
                  <a:extLst>
                    <a:ext uri="{9D8B030D-6E8A-4147-A177-3AD203B41FA5}">
                      <a16:colId xmlns:a16="http://schemas.microsoft.com/office/drawing/2014/main" val="588339522"/>
                    </a:ext>
                  </a:extLst>
                </a:gridCol>
                <a:gridCol w="1137745">
                  <a:extLst>
                    <a:ext uri="{9D8B030D-6E8A-4147-A177-3AD203B41FA5}">
                      <a16:colId xmlns:a16="http://schemas.microsoft.com/office/drawing/2014/main" val="2285396876"/>
                    </a:ext>
                  </a:extLst>
                </a:gridCol>
                <a:gridCol w="1137745">
                  <a:extLst>
                    <a:ext uri="{9D8B030D-6E8A-4147-A177-3AD203B41FA5}">
                      <a16:colId xmlns:a16="http://schemas.microsoft.com/office/drawing/2014/main" val="3860914961"/>
                    </a:ext>
                  </a:extLst>
                </a:gridCol>
                <a:gridCol w="1137745">
                  <a:extLst>
                    <a:ext uri="{9D8B030D-6E8A-4147-A177-3AD203B41FA5}">
                      <a16:colId xmlns:a16="http://schemas.microsoft.com/office/drawing/2014/main" val="1984552108"/>
                    </a:ext>
                  </a:extLst>
                </a:gridCol>
              </a:tblGrid>
              <a:tr h="42277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accent1"/>
                          </a:solidFill>
                        </a:rPr>
                        <a:t>OVP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SPO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Zelení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accent2"/>
                          </a:solidFill>
                        </a:rPr>
                        <a:t>BZO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Stronach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40FF"/>
                          </a:solidFill>
                        </a:rPr>
                        <a:t>NEOS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647853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r>
                        <a:rPr lang="cs-CZ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1"/>
                          </a:solidFill>
                        </a:rPr>
                        <a:t>26.9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33.1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4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966429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r>
                        <a:rPr lang="cs-CZ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1"/>
                          </a:solidFill>
                        </a:rPr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rgbClr val="FF0000"/>
                          </a:solidFill>
                        </a:rPr>
                        <a:t>36.5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4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728652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r>
                        <a:rPr lang="cs-CZ" dirty="0"/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1"/>
                          </a:solidFill>
                        </a:rPr>
                        <a:t>34.3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35.3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accent2"/>
                          </a:solidFill>
                        </a:rPr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4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98270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r>
                        <a:rPr lang="cs-CZ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1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29.3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accent2"/>
                          </a:solidFill>
                        </a:rPr>
                        <a:t>10.7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>
                        <a:solidFill>
                          <a:srgbClr val="FF4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762119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r>
                        <a:rPr lang="cs-CZ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1"/>
                          </a:solidFill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26.8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40FF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502214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r>
                        <a:rPr lang="cs-CZ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1"/>
                          </a:solidFill>
                        </a:rPr>
                        <a:t>31.5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26.9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40FF"/>
                          </a:solidFill>
                        </a:rPr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311771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r>
                        <a:rPr lang="cs-CZ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1"/>
                          </a:solidFill>
                        </a:rPr>
                        <a:t>37.5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21.2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B050"/>
                          </a:solidFill>
                        </a:rPr>
                        <a:t>13.9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40FF"/>
                          </a:solidFill>
                        </a:rPr>
                        <a:t>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330998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r>
                        <a:rPr lang="cs-CZ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1"/>
                          </a:solidFill>
                        </a:rPr>
                        <a:t>26.3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21.1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FF40FF"/>
                          </a:solidFill>
                        </a:rPr>
                        <a:t>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52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99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3CE5721-1CCA-B741-B0E9-F7F97F6E2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t="7770" b="7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737EC4C-A517-6046-BA11-013784855768}"/>
              </a:ext>
            </a:extLst>
          </p:cNvPr>
          <p:cNvSpPr txBox="1"/>
          <p:nvPr/>
        </p:nvSpPr>
        <p:spPr>
          <a:xfrm>
            <a:off x="3035771" y="2659559"/>
            <a:ext cx="612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bg1"/>
                </a:solidFill>
                <a:latin typeface="Corbel" panose="020B0503020204020204" pitchFamily="34" charset="0"/>
              </a:rPr>
              <a:t>Děkuji za Vaši pozornost</a:t>
            </a:r>
          </a:p>
        </p:txBody>
      </p:sp>
    </p:spTree>
    <p:extLst>
      <p:ext uri="{BB962C8B-B14F-4D97-AF65-F5344CB8AC3E}">
        <p14:creationId xmlns:p14="http://schemas.microsoft.com/office/powerpoint/2010/main" val="23251833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140</Words>
  <Application>Microsoft Macintosh PowerPoint</Application>
  <PresentationFormat>Širokoúhlá obrazovka</PresentationFormat>
  <Paragraphs>75</Paragraphs>
  <Slides>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6" baseType="lpstr">
      <vt:lpstr>Malgun Gothic</vt:lpstr>
      <vt:lpstr>Arial</vt:lpstr>
      <vt:lpstr>Baloo 2</vt:lpstr>
      <vt:lpstr>Calibri</vt:lpstr>
      <vt:lpstr>Calibri Light</vt:lpstr>
      <vt:lpstr>Corbel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Microsoft Office User</dc:creator>
  <cp:lastModifiedBy>Microsoft Office User</cp:lastModifiedBy>
  <cp:revision>17</cp:revision>
  <dcterms:created xsi:type="dcterms:W3CDTF">2025-04-20T13:19:05Z</dcterms:created>
  <dcterms:modified xsi:type="dcterms:W3CDTF">2025-04-21T18:17:53Z</dcterms:modified>
</cp:coreProperties>
</file>