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256" r:id="rId2"/>
    <p:sldId id="257" r:id="rId3"/>
    <p:sldId id="258" r:id="rId4"/>
    <p:sldId id="259" r:id="rId5"/>
    <p:sldId id="260" r:id="rId6"/>
    <p:sldId id="261" r:id="rId7"/>
    <p:sldId id="280" r:id="rId8"/>
    <p:sldId id="281" r:id="rId9"/>
    <p:sldId id="282" r:id="rId10"/>
    <p:sldId id="325" r:id="rId11"/>
    <p:sldId id="339" r:id="rId12"/>
    <p:sldId id="338" r:id="rId13"/>
    <p:sldId id="341" r:id="rId14"/>
    <p:sldId id="327" r:id="rId15"/>
    <p:sldId id="330" r:id="rId16"/>
    <p:sldId id="331" r:id="rId17"/>
    <p:sldId id="296" r:id="rId18"/>
    <p:sldId id="326" r:id="rId19"/>
    <p:sldId id="335" r:id="rId20"/>
    <p:sldId id="336" r:id="rId21"/>
    <p:sldId id="334" r:id="rId22"/>
    <p:sldId id="342" r:id="rId23"/>
    <p:sldId id="332" r:id="rId24"/>
    <p:sldId id="317" r:id="rId25"/>
    <p:sldId id="263" r:id="rId26"/>
    <p:sldId id="264" r:id="rId27"/>
    <p:sldId id="265" r:id="rId28"/>
    <p:sldId id="266" r:id="rId29"/>
    <p:sldId id="267" r:id="rId30"/>
    <p:sldId id="268" r:id="rId31"/>
    <p:sldId id="262" r:id="rId32"/>
    <p:sldId id="269" r:id="rId33"/>
    <p:sldId id="270" r:id="rId34"/>
    <p:sldId id="271" r:id="rId35"/>
    <p:sldId id="272" r:id="rId36"/>
    <p:sldId id="273" r:id="rId37"/>
    <p:sldId id="274" r:id="rId38"/>
    <p:sldId id="275" r:id="rId39"/>
    <p:sldId id="279" r:id="rId4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C3A96B-ED33-4119-AB6A-B52EDE6001B6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31A7C1-7944-43D7-A6C8-5A3A4B0230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0590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knihovny.cvut.cz/vychova/vychova1/inf_pram/index.html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1BC1729-FAE5-48FA-B1AF-CFBE252DDAC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B2D852-71B0-44D3-9904-B3F483E2A8E2}" type="slidenum">
              <a:rPr lang="cs-CZ" altLang="cs-CZ"/>
              <a:pPr/>
              <a:t>10</a:t>
            </a:fld>
            <a:endParaRPr lang="cs-CZ" altLang="cs-CZ"/>
          </a:p>
        </p:txBody>
      </p:sp>
      <p:sp>
        <p:nvSpPr>
          <p:cNvPr id="143362" name="Rectangle 2">
            <a:extLst>
              <a:ext uri="{FF2B5EF4-FFF2-40B4-BE49-F238E27FC236}">
                <a16:creationId xmlns:a16="http://schemas.microsoft.com/office/drawing/2014/main" id="{8563D67D-6F0A-4599-B567-F308A693883C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3" name="Rectangle 3">
            <a:extLst>
              <a:ext uri="{FF2B5EF4-FFF2-40B4-BE49-F238E27FC236}">
                <a16:creationId xmlns:a16="http://schemas.microsoft.com/office/drawing/2014/main" id="{E2831E29-7C09-4987-9642-FDC5A53242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využívat volný i neviditelný</a:t>
            </a:r>
          </a:p>
          <a:p>
            <a:r>
              <a:rPr lang="cs-CZ" altLang="cs-CZ"/>
              <a:t>analogie s ledovcem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8A70609-71BC-4B1A-88DD-DC268D9BC1E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7A3165-2785-4922-806B-8D044165C55F}" type="slidenum">
              <a:rPr lang="cs-CZ" altLang="cs-CZ"/>
              <a:pPr/>
              <a:t>11</a:t>
            </a:fld>
            <a:endParaRPr lang="cs-CZ" altLang="cs-CZ"/>
          </a:p>
        </p:txBody>
      </p:sp>
      <p:sp>
        <p:nvSpPr>
          <p:cNvPr id="172034" name="Rectangle 2">
            <a:extLst>
              <a:ext uri="{FF2B5EF4-FFF2-40B4-BE49-F238E27FC236}">
                <a16:creationId xmlns:a16="http://schemas.microsoft.com/office/drawing/2014/main" id="{C5BF4575-8504-4200-90A7-9F872EE4FFF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2035" name="Rectangle 3">
            <a:extLst>
              <a:ext uri="{FF2B5EF4-FFF2-40B4-BE49-F238E27FC236}">
                <a16:creationId xmlns:a16="http://schemas.microsoft.com/office/drawing/2014/main" id="{1C02F335-15D5-4124-BC4A-10ECEECC91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http://knihovny.cvut.cz/vychova/vychova2/internet_zdroj_informaci/index.html</a:t>
            </a:r>
          </a:p>
          <a:p>
            <a:endParaRPr lang="cs-CZ" altLang="cs-CZ"/>
          </a:p>
          <a:p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DCEA020-9FC5-468E-8F09-148986F87C6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052087-3387-4012-9D09-88884A2183E3}" type="slidenum">
              <a:rPr lang="cs-CZ" altLang="cs-CZ"/>
              <a:pPr/>
              <a:t>12</a:t>
            </a:fld>
            <a:endParaRPr lang="cs-CZ" altLang="cs-CZ"/>
          </a:p>
        </p:txBody>
      </p:sp>
      <p:sp>
        <p:nvSpPr>
          <p:cNvPr id="169986" name="Rectangle 2">
            <a:extLst>
              <a:ext uri="{FF2B5EF4-FFF2-40B4-BE49-F238E27FC236}">
                <a16:creationId xmlns:a16="http://schemas.microsoft.com/office/drawing/2014/main" id="{00A7A953-2D02-4A4C-81C6-00751BA0B6F5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7" name="Rectangle 3">
            <a:extLst>
              <a:ext uri="{FF2B5EF4-FFF2-40B4-BE49-F238E27FC236}">
                <a16:creationId xmlns:a16="http://schemas.microsoft.com/office/drawing/2014/main" id="{DEDFAF75-EAFE-48B8-B2B2-E48797BE6C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Výsledkem hledání v </a:t>
            </a:r>
            <a:r>
              <a:rPr lang="cs-CZ" altLang="cs-CZ" b="1"/>
              <a:t>plnotextových databázích</a:t>
            </a:r>
            <a:r>
              <a:rPr lang="cs-CZ" altLang="cs-CZ"/>
              <a:t> je přímo text hledaného dokumentu (</a:t>
            </a:r>
            <a:r>
              <a:rPr lang="cs-CZ" altLang="cs-CZ">
                <a:hlinkClick r:id="rId3"/>
              </a:rPr>
              <a:t>primárního informačního pramene</a:t>
            </a:r>
            <a:r>
              <a:rPr lang="cs-CZ" altLang="cs-CZ"/>
              <a:t>). </a:t>
            </a:r>
          </a:p>
          <a:p>
            <a:r>
              <a:rPr lang="cs-CZ" altLang="cs-CZ"/>
              <a:t>Výsledkem hledání ve </a:t>
            </a:r>
            <a:r>
              <a:rPr lang="cs-CZ" altLang="cs-CZ" b="1"/>
              <a:t>faktografických databázích</a:t>
            </a:r>
            <a:r>
              <a:rPr lang="cs-CZ" altLang="cs-CZ"/>
              <a:t> jsou </a:t>
            </a:r>
            <a:r>
              <a:rPr lang="cs-CZ" altLang="cs-CZ" b="1"/>
              <a:t>konkrétní informace a data</a:t>
            </a:r>
            <a:r>
              <a:rPr lang="cs-CZ" altLang="cs-CZ"/>
              <a:t>, která mohou mít numerickou, textovou nebo kombinovanou podobu. Žádaná informace je ihned k dispozici. </a:t>
            </a:r>
          </a:p>
          <a:p>
            <a:r>
              <a:rPr lang="cs-CZ" altLang="cs-CZ"/>
              <a:t>Výsledkem hledání v </a:t>
            </a:r>
            <a:r>
              <a:rPr lang="cs-CZ" altLang="cs-CZ" b="1"/>
              <a:t>bibliografické databázi</a:t>
            </a:r>
            <a:r>
              <a:rPr lang="cs-CZ" altLang="cs-CZ"/>
              <a:t> je </a:t>
            </a:r>
            <a:r>
              <a:rPr lang="cs-CZ" altLang="cs-CZ" b="1"/>
              <a:t>záznam o dokumentu</a:t>
            </a:r>
            <a:r>
              <a:rPr lang="cs-CZ" altLang="cs-CZ"/>
              <a:t>, který obsahuje pouze údaje o hledaném - </a:t>
            </a:r>
            <a:r>
              <a:rPr lang="cs-CZ" altLang="cs-CZ" b="1"/>
              <a:t>zdrojovém dokumentu</a:t>
            </a:r>
            <a:r>
              <a:rPr lang="cs-CZ" altLang="cs-CZ"/>
              <a:t> (primárním informačním pramenu) nikoliv dokument samotný. </a:t>
            </a:r>
          </a:p>
          <a:p>
            <a:endParaRPr lang="cs-CZ" altLang="cs-CZ"/>
          </a:p>
          <a:p>
            <a:r>
              <a:rPr lang="cs-CZ" altLang="cs-CZ"/>
              <a:t>Seznam zajímavých knihoven:</a:t>
            </a:r>
          </a:p>
          <a:p>
            <a:endParaRPr lang="cs-CZ" altLang="cs-CZ"/>
          </a:p>
          <a:p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D7F62DB-BAEA-459C-A0EE-B41E8BCB645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654630-8429-4FB5-A319-E223836BE9B9}" type="slidenum">
              <a:rPr lang="cs-CZ" altLang="cs-CZ"/>
              <a:pPr/>
              <a:t>16</a:t>
            </a:fld>
            <a:endParaRPr lang="cs-CZ" altLang="cs-CZ"/>
          </a:p>
        </p:txBody>
      </p:sp>
      <p:sp>
        <p:nvSpPr>
          <p:cNvPr id="158722" name="Rectangle 2">
            <a:extLst>
              <a:ext uri="{FF2B5EF4-FFF2-40B4-BE49-F238E27FC236}">
                <a16:creationId xmlns:a16="http://schemas.microsoft.com/office/drawing/2014/main" id="{4FC33ABA-19CF-4913-84A2-864EA7AEB00C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3" name="Rectangle 3">
            <a:extLst>
              <a:ext uri="{FF2B5EF4-FFF2-40B4-BE49-F238E27FC236}">
                <a16:creationId xmlns:a16="http://schemas.microsoft.com/office/drawing/2014/main" id="{BB9A38D9-CC0B-46C9-AE40-C915C8A010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http://knihovny.cvut.cz/vychova/vychova2/databaze/index.html</a:t>
            </a:r>
          </a:p>
          <a:p>
            <a:endParaRPr lang="cs-CZ" altLang="cs-CZ"/>
          </a:p>
          <a:p>
            <a:r>
              <a:rPr lang="cs-CZ" altLang="cs-CZ" b="1"/>
              <a:t>elektronické dodávání dokumentů (EDD) </a:t>
            </a:r>
            <a:r>
              <a:rPr lang="cs-CZ" altLang="cs-CZ"/>
              <a:t>- služba knihovny, která uživateli umožňuje v rámci meziknihovní výpůjční služby získat kopii požadovaného dokumentu v elektronické formě 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37F3ADF-9E8A-46E2-940B-63A04C3183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A2391E-6A6C-4B21-B93A-1000601963D6}" type="slidenum">
              <a:rPr lang="cs-CZ" altLang="cs-CZ"/>
              <a:pPr/>
              <a:t>17</a:t>
            </a:fld>
            <a:endParaRPr lang="cs-CZ" altLang="cs-CZ"/>
          </a:p>
        </p:txBody>
      </p:sp>
      <p:sp>
        <p:nvSpPr>
          <p:cNvPr id="144386" name="Rectangle 2">
            <a:extLst>
              <a:ext uri="{FF2B5EF4-FFF2-40B4-BE49-F238E27FC236}">
                <a16:creationId xmlns:a16="http://schemas.microsoft.com/office/drawing/2014/main" id="{C42AE274-82A6-41B9-8873-230812FA364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7" name="Rectangle 3">
            <a:extLst>
              <a:ext uri="{FF2B5EF4-FFF2-40B4-BE49-F238E27FC236}">
                <a16:creationId xmlns:a16="http://schemas.microsoft.com/office/drawing/2014/main" id="{FA633CA9-31E4-4B62-8386-B052CB4013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Konsorcia – V oblasti sjednávání přístupu k elektronickým informačním zdrojům všeho druhu se tímto termínem rozumí skupina několika institucí, které se sdružily za účelem společného nákupu a provozování těchto zdrojů.</a:t>
            </a:r>
          </a:p>
          <a:p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541F2F3-D7AA-443F-8AD4-DF48E00B16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CA827A-0F33-48EC-AF0E-3A9C91F43A90}" type="slidenum">
              <a:rPr lang="cs-CZ" altLang="cs-CZ"/>
              <a:pPr/>
              <a:t>19</a:t>
            </a:fld>
            <a:endParaRPr lang="cs-CZ" altLang="cs-CZ"/>
          </a:p>
        </p:txBody>
      </p:sp>
      <p:sp>
        <p:nvSpPr>
          <p:cNvPr id="163842" name="Rectangle 2">
            <a:extLst>
              <a:ext uri="{FF2B5EF4-FFF2-40B4-BE49-F238E27FC236}">
                <a16:creationId xmlns:a16="http://schemas.microsoft.com/office/drawing/2014/main" id="{16EA954B-8B97-4A0F-ADB3-32204C90030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43" name="Rectangle 3">
            <a:extLst>
              <a:ext uri="{FF2B5EF4-FFF2-40B4-BE49-F238E27FC236}">
                <a16:creationId xmlns:a16="http://schemas.microsoft.com/office/drawing/2014/main" id="{1332599B-97D2-4C70-9E00-34BC05FBE1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/>
              <a:t>americký chemik, začal s publikacemi z genetiky, ve Philadelphii </a:t>
            </a:r>
          </a:p>
          <a:p>
            <a:pPr>
              <a:lnSpc>
                <a:spcPct val="90000"/>
              </a:lnSpc>
            </a:pPr>
            <a:r>
              <a:rPr lang="cs-CZ" altLang="cs-CZ"/>
              <a:t>z Akademické příručky</a:t>
            </a:r>
          </a:p>
          <a:p>
            <a:pPr>
              <a:lnSpc>
                <a:spcPct val="90000"/>
              </a:lnSpc>
            </a:pPr>
            <a:endParaRPr lang="cs-CZ" altLang="cs-CZ"/>
          </a:p>
          <a:p>
            <a:pPr>
              <a:lnSpc>
                <a:spcPct val="90000"/>
              </a:lnSpc>
            </a:pPr>
            <a:r>
              <a:rPr lang="cs-CZ" altLang="cs-CZ"/>
              <a:t>1997 – WoS – více než 8 000 časopisů, 35 jazyků</a:t>
            </a:r>
          </a:p>
          <a:p>
            <a:pPr>
              <a:lnSpc>
                <a:spcPct val="90000"/>
              </a:lnSpc>
            </a:pPr>
            <a:r>
              <a:rPr lang="cs-CZ" altLang="cs-CZ"/>
              <a:t>2001 – WoK – více oddílů, kromě časopisů a citací také patenty, chemické sloučeniny, genetických sekvencí, …</a:t>
            </a:r>
          </a:p>
          <a:p>
            <a:pPr>
              <a:lnSpc>
                <a:spcPct val="90000"/>
              </a:lnSpc>
            </a:pPr>
            <a:endParaRPr lang="cs-CZ" altLang="cs-CZ"/>
          </a:p>
          <a:p>
            <a:pPr>
              <a:lnSpc>
                <a:spcPct val="90000"/>
              </a:lnSpc>
            </a:pPr>
            <a:r>
              <a:rPr lang="cs-CZ" altLang="cs-CZ"/>
              <a:t>Pojmy:</a:t>
            </a:r>
          </a:p>
          <a:p>
            <a:pPr>
              <a:lnSpc>
                <a:spcPct val="90000"/>
              </a:lnSpc>
            </a:pPr>
            <a:r>
              <a:rPr lang="cs-CZ" altLang="cs-CZ"/>
              <a:t>citace 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formalizovaný odkaz na určitý výsledek, metodu či myšlenku v jiné publikaci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vyjadřuje vzájemnou vazbu mezi pracemi</a:t>
            </a:r>
          </a:p>
          <a:p>
            <a:pPr>
              <a:lnSpc>
                <a:spcPct val="90000"/>
              </a:lnSpc>
            </a:pPr>
            <a:r>
              <a:rPr lang="cs-CZ" altLang="cs-CZ"/>
              <a:t>citovanost 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počet citací dané práce za dané období </a:t>
            </a:r>
            <a:r>
              <a:rPr lang="cs-CZ" altLang="cs-CZ">
                <a:cs typeface="Arial" panose="020B0604020202020204" pitchFamily="34" charset="0"/>
              </a:rPr>
              <a:t>≈ důležitost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základní měřítko hodnocení práce</a:t>
            </a:r>
          </a:p>
          <a:p>
            <a:pPr>
              <a:lnSpc>
                <a:spcPct val="90000"/>
              </a:lnSpc>
            </a:pPr>
            <a:r>
              <a:rPr lang="cs-CZ" altLang="cs-CZ"/>
              <a:t>citační index 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sekundární dokument, který spojuje citovaný a citující dokument</a:t>
            </a:r>
          </a:p>
          <a:p>
            <a:pPr>
              <a:lnSpc>
                <a:spcPct val="90000"/>
              </a:lnSpc>
            </a:pPr>
            <a:r>
              <a:rPr lang="cs-CZ" altLang="cs-CZ"/>
              <a:t>citační analýza</a:t>
            </a:r>
          </a:p>
          <a:p>
            <a:pPr>
              <a:lnSpc>
                <a:spcPct val="90000"/>
              </a:lnSpc>
            </a:pPr>
            <a:endParaRPr lang="cs-CZ" altLang="cs-CZ"/>
          </a:p>
          <a:p>
            <a:pPr>
              <a:lnSpc>
                <a:spcPct val="90000"/>
              </a:lnSpc>
            </a:pPr>
            <a:r>
              <a:rPr lang="cs-CZ" altLang="cs-CZ"/>
              <a:t>vznikaji komunity, ktere odmitaji hrat hru ISI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2C4ECF-48D5-4915-B504-9AA6059B7A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4972F14-452E-424E-B3FC-728CC6C7AE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10C76BF-3386-4562-A597-DF6F7AEC4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69257-2EEA-4FE7-BDF7-B487BBB3CC48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5AF6157-642B-4623-8C18-122ABB7BD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05F66DE-9388-49ED-AF27-30C13351A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EC118-85D9-430F-B096-FE2A350BDF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9910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673371-B24E-479D-8FC8-1EDB8FEFC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BA1A9FB-E4E9-46FD-96E3-9C609B3096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F5A0005-2E66-46CF-B25C-70157F5F3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69257-2EEA-4FE7-BDF7-B487BBB3CC48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77AA882-EF5C-4114-B55C-CF1FB7EAD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66C5225-AA2D-48F5-8C30-EDF6A0525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EC118-85D9-430F-B096-FE2A350BDF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1862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429D7CE-0E99-4A7B-8463-DDB453DA26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36E772B-5621-419A-B0FC-13C2DD9F63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5713B0D-AA5E-4708-873A-BB657015F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69257-2EEA-4FE7-BDF7-B487BBB3CC48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333F269-CAA8-4842-97F2-4C74E7F18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1C52757-5014-465B-8D0F-04AE1016B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EC118-85D9-430F-B096-FE2A350BDF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2494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62CCCB-A377-434F-8EF6-4CEE1F2196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7222B9-CC77-412C-BB81-D4032A0700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CD65449-F39A-453F-94CF-598799759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69257-2EEA-4FE7-BDF7-B487BBB3CC48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D5D2A5-689F-4DA0-B566-0D2B922AF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5D50D6E-EDF2-4E9B-BC4B-5D0F82EBB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EC118-85D9-430F-B096-FE2A350BDF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4801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E294F4-2383-4A48-AF22-2E6BDDE122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02ABF87-54FF-4C34-AD48-45EBDBD9A5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80EE59C-8879-4272-9822-49AC8FF25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69257-2EEA-4FE7-BDF7-B487BBB3CC48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C8847DB-BD28-4C0E-B96A-AE88BAB52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CFAF9F8-AEC8-4824-8316-DB7F62985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EC118-85D9-430F-B096-FE2A350BDF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6093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6AEB85-4B0E-460E-AFD1-AA155DDEA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C32E5B-4BD9-4856-A7CA-535C3EA450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2D10D74-21AD-4B2E-87C5-470F6E76D3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6B890FA-FE86-4490-9454-3A9405218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69257-2EEA-4FE7-BDF7-B487BBB3CC48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8F027F0-F703-437D-9A07-A0AEB2BDF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174349B-5CBE-463E-B8DD-81C278AF5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EC118-85D9-430F-B096-FE2A350BDF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0850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BF19AB-2DDA-4854-8DD6-AD54E8580F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BB843AD-24CE-492D-BE70-C4B1E56293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62D19FC-1B3E-4CFC-9C94-AB0D5C1813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2979291-ED19-442E-A919-9FFE3EAFC3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8D6C232-8AC8-4DA7-BDB8-8F4D95609B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4872B30-94F3-46EE-A7CD-4A13727F82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69257-2EEA-4FE7-BDF7-B487BBB3CC48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B2292A5F-FBF4-45E4-84D4-8AA784D61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130223B-E24C-4E9B-BBEC-1D0991ACE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EC118-85D9-430F-B096-FE2A350BDF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351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0AA1B1-3060-4AAF-A732-12CB111300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82DBCB3-F64F-4EF8-9F50-B26F6FC23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69257-2EEA-4FE7-BDF7-B487BBB3CC48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0F34B22-4944-4990-A999-E4CA67A71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686B1D7-2C59-437C-A0FC-8D225BCCE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EC118-85D9-430F-B096-FE2A350BDF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7560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3DE21C7-D0F4-4A4D-A405-48B17CC603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69257-2EEA-4FE7-BDF7-B487BBB3CC48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CEBE486-98D4-4E6E-A018-08B37D2AF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48D4080-D75C-482D-B9A3-C9FD4A083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EC118-85D9-430F-B096-FE2A350BDF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1673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4EE394-CA60-44BD-A5A1-DC3AB835F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3A12A0-4E47-4D48-AA28-3B13F2A153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95F36DD-264D-4C8F-8452-3A0320CEBC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C3610B6-7CEC-4C23-9E7A-CF55DEA27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69257-2EEA-4FE7-BDF7-B487BBB3CC48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D6BB89A-CB64-46FC-AAF0-C009FCBE4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869C12C-7BFE-40C4-82F5-3FF17E17D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EC118-85D9-430F-B096-FE2A350BDF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2111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2F20D4-60B0-4C14-8BB1-F2782CCC08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BA05887-6952-4251-ABE6-2FC9D3C398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E2CFDCD-6A80-40AE-8D23-986B465123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ACB9F04-2211-4090-B8CC-20E16FDF9A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69257-2EEA-4FE7-BDF7-B487BBB3CC48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A96376D-0F26-4FD8-B01D-279EB1C61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4159E42-80B1-4B0F-A99C-11D381BD5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EC118-85D9-430F-B096-FE2A350BDF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793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5F4C5B3-087D-46F2-B458-DC1AA76A49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0E8828D-DDA7-4197-B010-6A4A5EF7E0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0FC42C5-F239-4CE0-93B1-BAAB1A82DF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969257-2EEA-4FE7-BDF7-B487BBB3CC48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D74AF9B-1187-40A1-B8FC-DDC4FAC613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0948DAA-0196-4543-8955-4F9FD0CD30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4EC118-85D9-430F-B096-FE2A350BDF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5605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earchenginecolossus.com/index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uni.cz/UK-309.html" TargetMode="External"/><Relationship Id="rId2" Type="http://schemas.openxmlformats.org/officeDocument/2006/relationships/hyperlink" Target="http://www.mff.cuni.cz/fakulta/lib/dtb.htm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nkp.cz/" TargetMode="External"/><Relationship Id="rId4" Type="http://schemas.openxmlformats.org/officeDocument/2006/relationships/hyperlink" Target="http://www.npkk.cz/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aslin.cz/" TargetMode="External"/><Relationship Id="rId3" Type="http://schemas.openxmlformats.org/officeDocument/2006/relationships/hyperlink" Target="http://www.mff.cuni.cz/fakulta/lib/casopisy/prehled.htm" TargetMode="External"/><Relationship Id="rId7" Type="http://schemas.openxmlformats.org/officeDocument/2006/relationships/hyperlink" Target="http://www.portalstm.cz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fx.is.cuni.cz/sfxlcl3/a-z/UK" TargetMode="External"/><Relationship Id="rId5" Type="http://schemas.openxmlformats.org/officeDocument/2006/relationships/hyperlink" Target="http://www.mff.cuni.cz/fakulta/lib/dtb.htm" TargetMode="External"/><Relationship Id="rId10" Type="http://schemas.openxmlformats.org/officeDocument/2006/relationships/hyperlink" Target="http://metalib.is.cuni.cz/" TargetMode="External"/><Relationship Id="rId4" Type="http://schemas.openxmlformats.org/officeDocument/2006/relationships/hyperlink" Target="http://www.suweco.cz/cz/online-konsorcia-vyhledavani-formular.asp" TargetMode="External"/><Relationship Id="rId9" Type="http://schemas.openxmlformats.org/officeDocument/2006/relationships/hyperlink" Target="http://www.jib.cz/V?RN=508022780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portal.isiknowledge.com/portal.cgi/portal.cgi?Init=Yes&amp;SID=T1pNlNicb54L6dbGdM@" TargetMode="External"/><Relationship Id="rId7" Type="http://schemas.openxmlformats.org/officeDocument/2006/relationships/hyperlink" Target="http://eifl.nkp.cz/vyhl.htm" TargetMode="External"/><Relationship Id="rId2" Type="http://schemas.openxmlformats.org/officeDocument/2006/relationships/hyperlink" Target="http://www.eric.ed.gov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eb.ebscohost.com/ehost/selectdb?vid=1&amp;hid=117&amp;sid=c0423e58-b722-49c2-aae4-fe28e0a0fb0f%40sessionmgr109" TargetMode="External"/><Relationship Id="rId5" Type="http://schemas.openxmlformats.org/officeDocument/2006/relationships/hyperlink" Target="http://proquest.umi.com/pqdweb?RQT=302&amp;cfc=1" TargetMode="External"/><Relationship Id="rId4" Type="http://schemas.openxmlformats.org/officeDocument/2006/relationships/hyperlink" Target="http://scholar.google.com/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ebofknowledge.com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sfx.cuni.cz/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ezdroje.cuni.cz/discovery/?lang=cs" TargetMode="External"/><Relationship Id="rId2" Type="http://schemas.openxmlformats.org/officeDocument/2006/relationships/hyperlink" Target="http://search.ebscohost.com/login.aspx?authtype=ip,guest&amp;groupid=fhs&amp;profile=eds&amp;custid=s1240919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ezdroje.cuni.cz/prehled/?type=externalusers&amp;lang=cs" TargetMode="External"/><Relationship Id="rId2" Type="http://schemas.openxmlformats.org/officeDocument/2006/relationships/hyperlink" Target="https://ezdroje.cuni.cz/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sfx.is.cuni.cz/sfxlcl3/az/default?lang=cze" TargetMode="External"/><Relationship Id="rId2" Type="http://schemas.openxmlformats.org/officeDocument/2006/relationships/hyperlink" Target="https://ecasopisy.cuni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knihy.cuni.cz/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dspace.cuni.cz/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full.nkp.cz/nkkr/NKKR0101/0101018.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ic.czu.cz/?r=3951" TargetMode="External"/><Relationship Id="rId2" Type="http://schemas.openxmlformats.org/officeDocument/2006/relationships/hyperlink" Target="http://users.ox.ac.uk/~ctitext2/service/workshop/bib-overview.html" TargetMode="Externa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scholar.google.com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47EC63-A7F8-40FC-9131-AF366D00DB7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Jak hledat literaturu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B7E5F61-62EC-4FDE-9E67-3F44FAFEBFE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altLang="cs-CZ" dirty="0"/>
              <a:t>„Východiskem vědeckého studia musí být pečlivé prostudování existující literatury </a:t>
            </a:r>
            <a:br>
              <a:rPr lang="cs-CZ" altLang="cs-CZ" dirty="0"/>
            </a:br>
            <a:r>
              <a:rPr lang="cs-CZ" altLang="cs-CZ" dirty="0"/>
              <a:t>o dané otázce, abychom nezjišťovali věci dávno známé.“</a:t>
            </a:r>
          </a:p>
          <a:p>
            <a:pPr algn="r"/>
            <a:r>
              <a:rPr lang="cs-CZ" altLang="cs-CZ" sz="1100" dirty="0"/>
              <a:t>Šesták Zdeněk (2002): </a:t>
            </a:r>
            <a:r>
              <a:rPr lang="cs-CZ" altLang="cs-CZ" sz="1100" i="1" dirty="0"/>
              <a:t>Jak psát a přednášet o vědě</a:t>
            </a:r>
            <a:r>
              <a:rPr lang="cs-CZ" altLang="cs-CZ" sz="1100" dirty="0"/>
              <a:t>, Academia, Praha. s. 26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78057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4">
            <a:extLst>
              <a:ext uri="{FF2B5EF4-FFF2-40B4-BE49-F238E27FC236}">
                <a16:creationId xmlns:a16="http://schemas.microsoft.com/office/drawing/2014/main" id="{33C88106-E6EC-44CB-B854-E4CAE86FB4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28A0A07-2410-414B-AD56-F55E5AB0CD95}" type="slidenum">
              <a:rPr lang="cs-CZ" altLang="cs-CZ"/>
              <a:pPr/>
              <a:t>10</a:t>
            </a:fld>
            <a:endParaRPr lang="cs-CZ" altLang="cs-CZ"/>
          </a:p>
        </p:txBody>
      </p:sp>
      <p:sp>
        <p:nvSpPr>
          <p:cNvPr id="142338" name="Rectangle 2">
            <a:extLst>
              <a:ext uri="{FF2B5EF4-FFF2-40B4-BE49-F238E27FC236}">
                <a16:creationId xmlns:a16="http://schemas.microsoft.com/office/drawing/2014/main" id="{70F23AAF-991A-46AE-9F65-A29B86D849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Internet</a:t>
            </a:r>
          </a:p>
        </p:txBody>
      </p:sp>
      <p:sp>
        <p:nvSpPr>
          <p:cNvPr id="142339" name="Rectangle 3">
            <a:extLst>
              <a:ext uri="{FF2B5EF4-FFF2-40B4-BE49-F238E27FC236}">
                <a16:creationId xmlns:a16="http://schemas.microsoft.com/office/drawing/2014/main" id="{53AA1B6A-AFF9-4F0D-96E6-B992284F73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cs-CZ" altLang="cs-CZ" sz="2400"/>
              <a:t>volný web 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nesourodé prostředí, různí autoři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složité ověření informací</a:t>
            </a:r>
          </a:p>
          <a:p>
            <a:pPr>
              <a:lnSpc>
                <a:spcPct val="80000"/>
              </a:lnSpc>
            </a:pPr>
            <a:endParaRPr lang="cs-CZ" altLang="cs-CZ" sz="2400"/>
          </a:p>
          <a:p>
            <a:pPr>
              <a:lnSpc>
                <a:spcPct val="80000"/>
              </a:lnSpc>
            </a:pPr>
            <a:r>
              <a:rPr lang="cs-CZ" altLang="cs-CZ" sz="2400"/>
              <a:t>neviditelný internet 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není viditelný pro vyhledávací enginy jako Google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mnohem větší než viditelný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např. databázová centra</a:t>
            </a:r>
          </a:p>
          <a:p>
            <a:pPr>
              <a:lnSpc>
                <a:spcPct val="80000"/>
              </a:lnSpc>
            </a:pPr>
            <a:endParaRPr lang="cs-CZ" altLang="cs-CZ" sz="2400"/>
          </a:p>
          <a:p>
            <a:pPr>
              <a:lnSpc>
                <a:spcPct val="80000"/>
              </a:lnSpc>
            </a:pPr>
            <a:r>
              <a:rPr lang="cs-CZ" altLang="cs-CZ" sz="2400"/>
              <a:t>web2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uživatel je vtahován do systému 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hodnoceni zdrojů, rating, návštěvovanost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diskuzní skupiny, blogy, Wiki systémy</a:t>
            </a:r>
          </a:p>
          <a:p>
            <a:pPr lvl="1">
              <a:lnSpc>
                <a:spcPct val="80000"/>
              </a:lnSpc>
            </a:pPr>
            <a:endParaRPr lang="cs-CZ" altLang="cs-CZ" sz="20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>
            <a:extLst>
              <a:ext uri="{FF2B5EF4-FFF2-40B4-BE49-F238E27FC236}">
                <a16:creationId xmlns:a16="http://schemas.microsoft.com/office/drawing/2014/main" id="{5E2E3EBD-9F85-40D3-A321-C8A3CAFAE6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Vyhledávací nástroje internetu</a:t>
            </a:r>
          </a:p>
        </p:txBody>
      </p:sp>
      <p:sp>
        <p:nvSpPr>
          <p:cNvPr id="171011" name="Rectangle 3">
            <a:extLst>
              <a:ext uri="{FF2B5EF4-FFF2-40B4-BE49-F238E27FC236}">
                <a16:creationId xmlns:a16="http://schemas.microsoft.com/office/drawing/2014/main" id="{D0CF839E-40F4-49BC-A763-C140A1402A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/>
              <a:t>Virtuální knihovny </a:t>
            </a:r>
          </a:p>
          <a:p>
            <a:pPr>
              <a:lnSpc>
                <a:spcPct val="80000"/>
              </a:lnSpc>
            </a:pPr>
            <a:r>
              <a:rPr lang="cs-CZ" altLang="cs-CZ"/>
              <a:t>Předmětově orientované soupisy zdrojů </a:t>
            </a:r>
          </a:p>
          <a:p>
            <a:pPr>
              <a:lnSpc>
                <a:spcPct val="80000"/>
              </a:lnSpc>
            </a:pPr>
            <a:r>
              <a:rPr lang="cs-CZ" altLang="cs-CZ"/>
              <a:t>Služby založené na automatizovaném sběru dat (search engines) </a:t>
            </a:r>
          </a:p>
          <a:p>
            <a:pPr lvl="1">
              <a:lnSpc>
                <a:spcPct val="80000"/>
              </a:lnSpc>
            </a:pPr>
            <a:r>
              <a:rPr lang="cs-CZ" altLang="cs-CZ">
                <a:hlinkClick r:id="rId3"/>
              </a:rPr>
              <a:t>International directory of search engines</a:t>
            </a:r>
            <a:endParaRPr lang="cs-CZ" altLang="cs-CZ"/>
          </a:p>
          <a:p>
            <a:pPr>
              <a:lnSpc>
                <a:spcPct val="80000"/>
              </a:lnSpc>
            </a:pPr>
            <a:r>
              <a:rPr lang="cs-CZ" altLang="cs-CZ"/>
              <a:t>Metahledače </a:t>
            </a:r>
          </a:p>
          <a:p>
            <a:pPr>
              <a:lnSpc>
                <a:spcPct val="80000"/>
              </a:lnSpc>
            </a:pPr>
            <a:r>
              <a:rPr lang="cs-CZ" altLang="cs-CZ"/>
              <a:t>Vyhledávací nástroje s unifikovaným rozhraním (gateway) </a:t>
            </a:r>
          </a:p>
          <a:p>
            <a:pPr>
              <a:lnSpc>
                <a:spcPct val="80000"/>
              </a:lnSpc>
            </a:pPr>
            <a:r>
              <a:rPr lang="cs-CZ" altLang="cs-CZ"/>
              <a:t>Služby specializované na prohledávání určitého prostoru </a:t>
            </a:r>
            <a:r>
              <a:rPr lang="cs-CZ" altLang="cs-CZ" sz="2000"/>
              <a:t>(geografického, hledání osob, firem, osobních stránek, diskusních skupin (chaty), software aj.)</a:t>
            </a:r>
            <a:r>
              <a:rPr lang="cs-CZ" altLang="cs-CZ"/>
              <a:t>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>
            <a:extLst>
              <a:ext uri="{FF2B5EF4-FFF2-40B4-BE49-F238E27FC236}">
                <a16:creationId xmlns:a16="http://schemas.microsoft.com/office/drawing/2014/main" id="{0CF03F14-D0A5-4ADA-A787-9FD7D8BA16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Kde najdu primární dokument?</a:t>
            </a:r>
          </a:p>
        </p:txBody>
      </p:sp>
      <p:sp>
        <p:nvSpPr>
          <p:cNvPr id="168963" name="Rectangle 3">
            <a:extLst>
              <a:ext uri="{FF2B5EF4-FFF2-40B4-BE49-F238E27FC236}">
                <a16:creationId xmlns:a16="http://schemas.microsoft.com/office/drawing/2014/main" id="{505BC51D-02E4-4C1E-AE5B-C1D71ABA6C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kniha, učebnice, sborník, výzkumná zpráva, …</a:t>
            </a:r>
          </a:p>
          <a:p>
            <a:pPr lvl="1"/>
            <a:r>
              <a:rPr lang="cs-CZ" altLang="cs-CZ"/>
              <a:t>Souborné katalogy</a:t>
            </a:r>
          </a:p>
          <a:p>
            <a:pPr lvl="1"/>
            <a:r>
              <a:rPr lang="cs-CZ" altLang="cs-CZ"/>
              <a:t>Vysokoškolské knihovny</a:t>
            </a:r>
          </a:p>
          <a:p>
            <a:pPr lvl="1"/>
            <a:r>
              <a:rPr lang="cs-CZ" altLang="cs-CZ"/>
              <a:t>Ústřední odborné knihovny</a:t>
            </a:r>
          </a:p>
          <a:p>
            <a:pPr lvl="1"/>
            <a:r>
              <a:rPr lang="cs-CZ" altLang="cs-CZ"/>
              <a:t>Specializované knihovny</a:t>
            </a:r>
          </a:p>
          <a:p>
            <a:pPr lvl="1"/>
            <a:r>
              <a:rPr lang="cs-CZ" altLang="cs-CZ"/>
              <a:t>Vědecké knihovny</a:t>
            </a:r>
          </a:p>
          <a:p>
            <a:r>
              <a:rPr lang="cs-CZ" altLang="cs-CZ"/>
              <a:t>časopis</a:t>
            </a:r>
          </a:p>
          <a:p>
            <a:pPr lvl="1"/>
            <a:r>
              <a:rPr lang="cs-CZ" altLang="cs-CZ"/>
              <a:t>Virtuální polytechnická knihovna (VPK)</a:t>
            </a:r>
          </a:p>
          <a:p>
            <a:pPr lvl="1"/>
            <a:r>
              <a:rPr lang="cs-CZ" altLang="cs-CZ"/>
              <a:t>SKC/Seriály - Souborný katalog České republiky (CASLIN)</a:t>
            </a:r>
          </a:p>
          <a:p>
            <a:endParaRPr lang="cs-CZ" alt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>
            <a:extLst>
              <a:ext uri="{FF2B5EF4-FFF2-40B4-BE49-F238E27FC236}">
                <a16:creationId xmlns:a16="http://schemas.microsoft.com/office/drawing/2014/main" id="{9201AF73-9282-4C27-A4E7-FF685CB865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Zajímavé knihovny:</a:t>
            </a:r>
          </a:p>
        </p:txBody>
      </p:sp>
      <p:sp>
        <p:nvSpPr>
          <p:cNvPr id="174083" name="Rectangle 3">
            <a:extLst>
              <a:ext uri="{FF2B5EF4-FFF2-40B4-BE49-F238E27FC236}">
                <a16:creationId xmlns:a16="http://schemas.microsoft.com/office/drawing/2014/main" id="{943BEC18-A87F-414D-AA53-F08E8B4D15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74825" y="1628776"/>
            <a:ext cx="8713788" cy="4537075"/>
          </a:xfrm>
        </p:spPr>
        <p:txBody>
          <a:bodyPr/>
          <a:lstStyle/>
          <a:p>
            <a:r>
              <a:rPr lang="cs-CZ" altLang="cs-CZ">
                <a:hlinkClick r:id="rId2"/>
              </a:rPr>
              <a:t>knihovna MFF UK</a:t>
            </a:r>
            <a:endParaRPr lang="cs-CZ" altLang="cs-CZ"/>
          </a:p>
          <a:p>
            <a:r>
              <a:rPr lang="cs-CZ" altLang="cs-CZ">
                <a:hlinkClick r:id="rId3"/>
              </a:rPr>
              <a:t>centrální katalog knihoven UK</a:t>
            </a:r>
            <a:endParaRPr lang="cs-CZ" altLang="cs-CZ"/>
          </a:p>
          <a:p>
            <a:r>
              <a:rPr lang="cs-CZ" altLang="cs-CZ"/>
              <a:t>knihovna PedF UK</a:t>
            </a:r>
          </a:p>
          <a:p>
            <a:r>
              <a:rPr lang="cs-CZ" altLang="cs-CZ">
                <a:hlinkClick r:id="rId4"/>
              </a:rPr>
              <a:t>Národní pedagogická knihovna Komenského</a:t>
            </a:r>
            <a:endParaRPr lang="cs-CZ" altLang="cs-CZ"/>
          </a:p>
          <a:p>
            <a:r>
              <a:rPr lang="cs-CZ" altLang="cs-CZ">
                <a:hlinkClick r:id="rId5"/>
              </a:rPr>
              <a:t>Národní knihovna</a:t>
            </a:r>
            <a:endParaRPr lang="cs-CZ" altLang="cs-CZ"/>
          </a:p>
          <a:p>
            <a:r>
              <a:rPr lang="cs-CZ" altLang="cs-CZ"/>
              <a:t>Státní technická knihovna</a:t>
            </a:r>
          </a:p>
          <a:p>
            <a:r>
              <a:rPr lang="cs-CZ" altLang="cs-CZ"/>
              <a:t>…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70" name="Rectangle 38">
            <a:extLst>
              <a:ext uri="{FF2B5EF4-FFF2-40B4-BE49-F238E27FC236}">
                <a16:creationId xmlns:a16="http://schemas.microsoft.com/office/drawing/2014/main" id="{755B1BF1-B06D-4C31-AB41-4D3D03DC4E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/>
              <a:t>Sdružování primárních dokumentů</a:t>
            </a:r>
          </a:p>
        </p:txBody>
      </p:sp>
      <p:sp>
        <p:nvSpPr>
          <p:cNvPr id="146435" name="Rectangle 3">
            <a:extLst>
              <a:ext uri="{FF2B5EF4-FFF2-40B4-BE49-F238E27FC236}">
                <a16:creationId xmlns:a16="http://schemas.microsoft.com/office/drawing/2014/main" id="{84C53892-A9F2-426B-B386-1395DE81D6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92313" y="1773239"/>
            <a:ext cx="8229600" cy="4537075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cs-CZ" altLang="cs-CZ"/>
              <a:t>číslo časopisu</a:t>
            </a:r>
          </a:p>
          <a:p>
            <a:pPr>
              <a:spcBef>
                <a:spcPct val="50000"/>
              </a:spcBef>
            </a:pPr>
            <a:r>
              <a:rPr lang="cs-CZ" altLang="cs-CZ"/>
              <a:t>archív časopisu</a:t>
            </a:r>
          </a:p>
          <a:p>
            <a:pPr>
              <a:spcBef>
                <a:spcPct val="50000"/>
              </a:spcBef>
            </a:pPr>
            <a:r>
              <a:rPr lang="cs-CZ" altLang="cs-CZ"/>
              <a:t>konsorcium (vydavatelství)</a:t>
            </a:r>
          </a:p>
          <a:p>
            <a:pPr>
              <a:spcBef>
                <a:spcPct val="50000"/>
              </a:spcBef>
            </a:pPr>
            <a:r>
              <a:rPr lang="cs-CZ" altLang="cs-CZ"/>
              <a:t>databáze článků</a:t>
            </a:r>
          </a:p>
          <a:p>
            <a:pPr>
              <a:spcBef>
                <a:spcPct val="50000"/>
              </a:spcBef>
            </a:pPr>
            <a:r>
              <a:rPr lang="cs-CZ" altLang="cs-CZ"/>
              <a:t>systémy databází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5" name="Rectangle 3">
            <a:extLst>
              <a:ext uri="{FF2B5EF4-FFF2-40B4-BE49-F238E27FC236}">
                <a16:creationId xmlns:a16="http://schemas.microsoft.com/office/drawing/2014/main" id="{36B0EFDF-09A7-4274-BB7A-DE8246747C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692150"/>
            <a:ext cx="8229600" cy="54737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b="1"/>
              <a:t>databázové centrum </a:t>
            </a:r>
            <a:r>
              <a:rPr lang="cs-CZ" altLang="cs-CZ"/>
              <a:t>- informační instituce (zpravidla komerční) zpřístupňující vybrané databáze v online režimu </a:t>
            </a:r>
          </a:p>
          <a:p>
            <a:pPr>
              <a:lnSpc>
                <a:spcPct val="90000"/>
              </a:lnSpc>
            </a:pPr>
            <a:endParaRPr lang="cs-CZ" altLang="cs-CZ"/>
          </a:p>
          <a:p>
            <a:pPr>
              <a:lnSpc>
                <a:spcPct val="90000"/>
              </a:lnSpc>
            </a:pPr>
            <a:r>
              <a:rPr lang="cs-CZ" altLang="cs-CZ" b="1"/>
              <a:t>bibliografické (dokumentografické) databáze </a:t>
            </a:r>
            <a:r>
              <a:rPr lang="cs-CZ" altLang="cs-CZ"/>
              <a:t>- záznamy o primárních dokumentech (případně doplněné abstrakty) zpracované v elektronické formě </a:t>
            </a:r>
          </a:p>
          <a:p>
            <a:pPr lvl="2">
              <a:lnSpc>
                <a:spcPct val="90000"/>
              </a:lnSpc>
            </a:pPr>
            <a:r>
              <a:rPr lang="cs-CZ" altLang="cs-CZ"/>
              <a:t>dříve: referátové časopisy, dnes: online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>
            <a:extLst>
              <a:ext uri="{FF2B5EF4-FFF2-40B4-BE49-F238E27FC236}">
                <a16:creationId xmlns:a16="http://schemas.microsoft.com/office/drawing/2014/main" id="{C89F8391-D3E5-46BE-86FE-26CB41CAA6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Databáze</a:t>
            </a:r>
          </a:p>
        </p:txBody>
      </p:sp>
      <p:sp>
        <p:nvSpPr>
          <p:cNvPr id="157699" name="Rectangle 3">
            <a:extLst>
              <a:ext uri="{FF2B5EF4-FFF2-40B4-BE49-F238E27FC236}">
                <a16:creationId xmlns:a16="http://schemas.microsoft.com/office/drawing/2014/main" id="{9A8030BC-5786-4ACF-8DFC-70704898AC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400" b="1"/>
              <a:t>Bibliografické</a:t>
            </a:r>
            <a:r>
              <a:rPr lang="cs-CZ" altLang="cs-CZ" sz="2400"/>
              <a:t> </a:t>
            </a:r>
          </a:p>
          <a:p>
            <a:pPr>
              <a:lnSpc>
                <a:spcPct val="90000"/>
              </a:lnSpc>
            </a:pPr>
            <a:r>
              <a:rPr lang="cs-CZ" altLang="cs-CZ" sz="2400" b="1"/>
              <a:t>Faktografické</a:t>
            </a:r>
            <a:r>
              <a:rPr lang="cs-CZ" altLang="cs-CZ" sz="2400"/>
              <a:t> </a:t>
            </a:r>
          </a:p>
          <a:p>
            <a:pPr lvl="1">
              <a:lnSpc>
                <a:spcPct val="90000"/>
              </a:lnSpc>
            </a:pPr>
            <a:r>
              <a:rPr lang="cs-CZ" altLang="cs-CZ" sz="2000" b="1"/>
              <a:t>numerické</a:t>
            </a:r>
            <a:r>
              <a:rPr lang="cs-CZ" altLang="cs-CZ" sz="2000"/>
              <a:t> (hlavně statistická data) </a:t>
            </a:r>
          </a:p>
          <a:p>
            <a:pPr lvl="1">
              <a:lnSpc>
                <a:spcPct val="90000"/>
              </a:lnSpc>
            </a:pPr>
            <a:r>
              <a:rPr lang="cs-CZ" altLang="cs-CZ" sz="2000" b="1"/>
              <a:t>faktové</a:t>
            </a:r>
            <a:r>
              <a:rPr lang="cs-CZ" altLang="cs-CZ" sz="2000"/>
              <a:t> (slovně nebo pomocí tabulek shrnují podstatná fakta z původních pramenů) </a:t>
            </a:r>
          </a:p>
          <a:p>
            <a:pPr lvl="1">
              <a:lnSpc>
                <a:spcPct val="90000"/>
              </a:lnSpc>
            </a:pPr>
            <a:r>
              <a:rPr lang="cs-CZ" altLang="cs-CZ" sz="2000" b="1"/>
              <a:t>databáze</a:t>
            </a:r>
            <a:r>
              <a:rPr lang="cs-CZ" altLang="cs-CZ" sz="2000"/>
              <a:t> typu průvodce (adresáře firem, katalogy výrobců, rejstříky) </a:t>
            </a:r>
          </a:p>
          <a:p>
            <a:pPr>
              <a:lnSpc>
                <a:spcPct val="90000"/>
              </a:lnSpc>
            </a:pPr>
            <a:r>
              <a:rPr lang="cs-CZ" altLang="cs-CZ" sz="2400" b="1"/>
              <a:t>Plnotextové (fulltextové)</a:t>
            </a:r>
            <a:r>
              <a:rPr lang="cs-CZ" altLang="cs-CZ" sz="2400"/>
              <a:t> </a:t>
            </a:r>
          </a:p>
          <a:p>
            <a:pPr>
              <a:lnSpc>
                <a:spcPct val="90000"/>
              </a:lnSpc>
            </a:pPr>
            <a:r>
              <a:rPr lang="cs-CZ" altLang="cs-CZ" sz="2400" b="1"/>
              <a:t>Katalogy, rejstříky, adresáře</a:t>
            </a:r>
          </a:p>
          <a:p>
            <a:pPr lvl="1">
              <a:lnSpc>
                <a:spcPct val="90000"/>
              </a:lnSpc>
            </a:pPr>
            <a:r>
              <a:rPr lang="cs-CZ" altLang="cs-CZ" sz="2000" b="1"/>
              <a:t>specializované informace</a:t>
            </a:r>
          </a:p>
          <a:p>
            <a:pPr>
              <a:lnSpc>
                <a:spcPct val="90000"/>
              </a:lnSpc>
            </a:pPr>
            <a:endParaRPr lang="cs-CZ" altLang="cs-CZ" sz="2400"/>
          </a:p>
          <a:p>
            <a:pPr>
              <a:lnSpc>
                <a:spcPct val="90000"/>
              </a:lnSpc>
            </a:pPr>
            <a:r>
              <a:rPr lang="cs-CZ" altLang="cs-CZ" sz="2400"/>
              <a:t>online X offline přístup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F8995D6-2B7B-4638-918E-F7FE530BC4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4D54C66-896A-49D1-A31C-A91BEC959900}" type="slidenum">
              <a:rPr lang="cs-CZ" altLang="cs-CZ"/>
              <a:pPr/>
              <a:t>17</a:t>
            </a:fld>
            <a:endParaRPr lang="cs-CZ" altLang="cs-CZ"/>
          </a:p>
        </p:txBody>
      </p:sp>
      <p:sp>
        <p:nvSpPr>
          <p:cNvPr id="84994" name="Rectangle 2">
            <a:extLst>
              <a:ext uri="{FF2B5EF4-FFF2-40B4-BE49-F238E27FC236}">
                <a16:creationId xmlns:a16="http://schemas.microsoft.com/office/drawing/2014/main" id="{3409D1E9-E8FE-4A32-98DD-2DC6F19345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Jak najít, kde hledat</a:t>
            </a:r>
          </a:p>
        </p:txBody>
      </p:sp>
      <p:sp>
        <p:nvSpPr>
          <p:cNvPr id="84995" name="Rectangle 3">
            <a:extLst>
              <a:ext uri="{FF2B5EF4-FFF2-40B4-BE49-F238E27FC236}">
                <a16:creationId xmlns:a16="http://schemas.microsoft.com/office/drawing/2014/main" id="{29D9B2B4-40F7-4E28-9E3C-1789054119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628776"/>
            <a:ext cx="8362950" cy="3937835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cs-CZ" altLang="cs-CZ" sz="2400" dirty="0"/>
              <a:t>stránky MFF UK -&gt; knihovna -&gt; databáze/časopisy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/>
              <a:t>informace o </a:t>
            </a:r>
            <a:r>
              <a:rPr lang="cs-CZ" altLang="cs-CZ" sz="2000" dirty="0">
                <a:hlinkClick r:id="rId3"/>
              </a:rPr>
              <a:t>předplacených a odebíraných časopisech </a:t>
            </a:r>
            <a:endParaRPr lang="cs-CZ" altLang="cs-CZ" sz="2000" dirty="0"/>
          </a:p>
          <a:p>
            <a:pPr lvl="1">
              <a:lnSpc>
                <a:spcPct val="80000"/>
              </a:lnSpc>
            </a:pPr>
            <a:r>
              <a:rPr lang="cs-CZ" altLang="cs-CZ" sz="2000" dirty="0">
                <a:hlinkClick r:id="rId4"/>
              </a:rPr>
              <a:t>konsorciální časopisy </a:t>
            </a:r>
            <a:r>
              <a:rPr lang="cs-CZ" altLang="cs-CZ" sz="2000" dirty="0"/>
              <a:t>nakladatelství </a:t>
            </a:r>
            <a:r>
              <a:rPr lang="cs-CZ" altLang="cs-CZ" sz="2000" dirty="0" err="1"/>
              <a:t>Elsevier</a:t>
            </a:r>
            <a:r>
              <a:rPr lang="cs-CZ" altLang="cs-CZ" sz="2000" dirty="0"/>
              <a:t>, </a:t>
            </a:r>
            <a:r>
              <a:rPr lang="cs-CZ" altLang="cs-CZ" sz="2000" dirty="0" err="1"/>
              <a:t>Kluwer</a:t>
            </a:r>
            <a:r>
              <a:rPr lang="cs-CZ" altLang="cs-CZ" sz="2000" dirty="0"/>
              <a:t>, </a:t>
            </a:r>
            <a:r>
              <a:rPr lang="cs-CZ" altLang="cs-CZ" sz="2000" dirty="0" err="1"/>
              <a:t>Springer</a:t>
            </a:r>
            <a:r>
              <a:rPr lang="cs-CZ" altLang="cs-CZ" sz="2000" dirty="0"/>
              <a:t> a </a:t>
            </a:r>
            <a:r>
              <a:rPr lang="cs-CZ" altLang="cs-CZ" sz="2000" dirty="0" err="1"/>
              <a:t>Wiley</a:t>
            </a:r>
            <a:r>
              <a:rPr lang="cs-CZ" altLang="cs-CZ" sz="2000" dirty="0"/>
              <a:t> 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/>
              <a:t>dostupné </a:t>
            </a:r>
            <a:r>
              <a:rPr lang="cs-CZ" altLang="cs-CZ" sz="2000" dirty="0">
                <a:hlinkClick r:id="rId5"/>
              </a:rPr>
              <a:t>databáze </a:t>
            </a:r>
            <a:r>
              <a:rPr lang="cs-CZ" altLang="cs-CZ" sz="2000" dirty="0"/>
              <a:t>na MFF UK</a:t>
            </a:r>
          </a:p>
          <a:p>
            <a:pPr>
              <a:lnSpc>
                <a:spcPct val="80000"/>
              </a:lnSpc>
            </a:pPr>
            <a:endParaRPr lang="cs-CZ" altLang="cs-CZ" sz="2400" dirty="0"/>
          </a:p>
          <a:p>
            <a:pPr>
              <a:lnSpc>
                <a:spcPct val="80000"/>
              </a:lnSpc>
            </a:pPr>
            <a:r>
              <a:rPr lang="cs-CZ" altLang="cs-CZ" sz="2400" dirty="0">
                <a:hlinkClick r:id="rId6"/>
              </a:rPr>
              <a:t>Portál elektronických časopisů </a:t>
            </a:r>
            <a:r>
              <a:rPr lang="cs-CZ" altLang="cs-CZ" sz="2400" dirty="0"/>
              <a:t>na UK</a:t>
            </a:r>
          </a:p>
          <a:p>
            <a:pPr>
              <a:lnSpc>
                <a:spcPct val="80000"/>
              </a:lnSpc>
            </a:pPr>
            <a:r>
              <a:rPr lang="en-US" altLang="cs-CZ" sz="2400" dirty="0" err="1">
                <a:hlinkClick r:id="rId7"/>
              </a:rPr>
              <a:t>Portál</a:t>
            </a:r>
            <a:r>
              <a:rPr lang="en-US" altLang="cs-CZ" sz="2400" dirty="0">
                <a:hlinkClick r:id="rId7"/>
              </a:rPr>
              <a:t> STM </a:t>
            </a:r>
            <a:r>
              <a:rPr lang="en-US" altLang="cs-CZ" sz="2400" dirty="0"/>
              <a:t>- </a:t>
            </a:r>
            <a:r>
              <a:rPr lang="en-US" altLang="cs-CZ" sz="2400" dirty="0" err="1"/>
              <a:t>průvodce</a:t>
            </a:r>
            <a:r>
              <a:rPr lang="en-US" altLang="cs-CZ" sz="2400" dirty="0"/>
              <a:t> </a:t>
            </a:r>
            <a:r>
              <a:rPr lang="en-US" altLang="cs-CZ" sz="2400" dirty="0" err="1"/>
              <a:t>informačními</a:t>
            </a:r>
            <a:r>
              <a:rPr lang="en-US" altLang="cs-CZ" sz="2400" dirty="0"/>
              <a:t> </a:t>
            </a:r>
            <a:r>
              <a:rPr lang="en-US" altLang="cs-CZ" sz="2400" dirty="0" err="1"/>
              <a:t>zdroji</a:t>
            </a:r>
            <a:r>
              <a:rPr lang="en-US" altLang="cs-CZ" sz="2400" dirty="0"/>
              <a:t> v </a:t>
            </a:r>
            <a:r>
              <a:rPr lang="en-US" altLang="cs-CZ" sz="2400" dirty="0" err="1"/>
              <a:t>oblasti</a:t>
            </a:r>
            <a:r>
              <a:rPr lang="en-US" altLang="cs-CZ" sz="2400" dirty="0"/>
              <a:t> STM (</a:t>
            </a:r>
            <a:r>
              <a:rPr lang="cs-CZ" altLang="cs-CZ" sz="2400" dirty="0"/>
              <a:t>v</a:t>
            </a:r>
            <a:r>
              <a:rPr lang="en-US" altLang="cs-CZ" sz="2400" dirty="0" err="1"/>
              <a:t>ědy</a:t>
            </a:r>
            <a:r>
              <a:rPr lang="en-US" altLang="cs-CZ" sz="2400" dirty="0"/>
              <a:t>, </a:t>
            </a:r>
            <a:r>
              <a:rPr lang="en-US" altLang="cs-CZ" sz="2400" dirty="0" err="1"/>
              <a:t>techniky</a:t>
            </a:r>
            <a:r>
              <a:rPr lang="en-US" altLang="cs-CZ" sz="2400" dirty="0"/>
              <a:t> a </a:t>
            </a:r>
            <a:r>
              <a:rPr lang="en-US" altLang="cs-CZ" sz="2400" dirty="0" err="1"/>
              <a:t>medicíny</a:t>
            </a:r>
            <a:r>
              <a:rPr lang="en-US" altLang="cs-CZ" sz="2400" dirty="0"/>
              <a:t>)</a:t>
            </a:r>
            <a:r>
              <a:rPr lang="cs-CZ" altLang="cs-CZ" sz="2400" dirty="0"/>
              <a:t> – Národní knihovna</a:t>
            </a:r>
          </a:p>
          <a:p>
            <a:pPr>
              <a:lnSpc>
                <a:spcPct val="80000"/>
              </a:lnSpc>
            </a:pPr>
            <a:r>
              <a:rPr lang="cs-CZ" altLang="cs-CZ" sz="2400" dirty="0">
                <a:hlinkClick r:id="rId8"/>
              </a:rPr>
              <a:t>Souborný katalog ČR </a:t>
            </a:r>
            <a:r>
              <a:rPr lang="cs-CZ" altLang="cs-CZ" sz="2400" dirty="0"/>
              <a:t>– obsah knihoven v ČR</a:t>
            </a:r>
          </a:p>
          <a:p>
            <a:pPr>
              <a:lnSpc>
                <a:spcPct val="80000"/>
              </a:lnSpc>
            </a:pPr>
            <a:endParaRPr lang="cs-CZ" altLang="cs-CZ" sz="2400" dirty="0"/>
          </a:p>
          <a:p>
            <a:pPr>
              <a:lnSpc>
                <a:spcPct val="80000"/>
              </a:lnSpc>
            </a:pPr>
            <a:r>
              <a:rPr lang="cs-CZ" altLang="cs-CZ" sz="2400" dirty="0">
                <a:hlinkClick r:id="rId9"/>
              </a:rPr>
              <a:t>Jednotná informační brána</a:t>
            </a:r>
            <a:endParaRPr lang="cs-CZ" altLang="cs-CZ" sz="2400" dirty="0"/>
          </a:p>
          <a:p>
            <a:pPr>
              <a:lnSpc>
                <a:spcPct val="80000"/>
              </a:lnSpc>
            </a:pPr>
            <a:r>
              <a:rPr lang="cs-CZ" altLang="cs-CZ" sz="2400" dirty="0">
                <a:hlinkClick r:id="rId10"/>
              </a:rPr>
              <a:t>Informační brána UK</a:t>
            </a:r>
            <a:endParaRPr lang="cs-CZ" altLang="cs-CZ" sz="2400" dirty="0"/>
          </a:p>
          <a:p>
            <a:pPr>
              <a:lnSpc>
                <a:spcPct val="80000"/>
              </a:lnSpc>
            </a:pPr>
            <a:endParaRPr lang="cs-CZ" altLang="cs-CZ" sz="2400" dirty="0"/>
          </a:p>
          <a:p>
            <a:pPr>
              <a:lnSpc>
                <a:spcPct val="80000"/>
              </a:lnSpc>
            </a:pPr>
            <a:endParaRPr lang="cs-CZ" altLang="cs-CZ" sz="2400" dirty="0"/>
          </a:p>
          <a:p>
            <a:pPr lvl="1">
              <a:lnSpc>
                <a:spcPct val="80000"/>
              </a:lnSpc>
            </a:pPr>
            <a:endParaRPr lang="cs-CZ" altLang="cs-CZ" sz="2000" dirty="0"/>
          </a:p>
          <a:p>
            <a:pPr lvl="1">
              <a:lnSpc>
                <a:spcPct val="80000"/>
              </a:lnSpc>
            </a:pPr>
            <a:endParaRPr lang="cs-CZ" altLang="cs-CZ" sz="20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>
            <a:extLst>
              <a:ext uri="{FF2B5EF4-FFF2-40B4-BE49-F238E27FC236}">
                <a16:creationId xmlns:a16="http://schemas.microsoft.com/office/drawing/2014/main" id="{1E0D4C17-E4B1-4D93-9180-6E2FE76D16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Příklady možných zdrojů</a:t>
            </a:r>
          </a:p>
        </p:txBody>
      </p:sp>
      <p:sp>
        <p:nvSpPr>
          <p:cNvPr id="145411" name="Rectangle 3">
            <a:extLst>
              <a:ext uri="{FF2B5EF4-FFF2-40B4-BE49-F238E27FC236}">
                <a16:creationId xmlns:a16="http://schemas.microsoft.com/office/drawing/2014/main" id="{BD2FD239-4FEE-433E-A5BE-C63E270E9C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ERIC (</a:t>
            </a:r>
            <a:r>
              <a:rPr lang="cs-CZ" altLang="cs-CZ">
                <a:hlinkClick r:id="rId2"/>
              </a:rPr>
              <a:t>http://www.eric.ed.gov/</a:t>
            </a:r>
            <a:r>
              <a:rPr lang="cs-CZ" altLang="cs-CZ"/>
              <a:t>) – Education Resource Information Center</a:t>
            </a:r>
          </a:p>
          <a:p>
            <a:r>
              <a:rPr lang="cs-CZ" altLang="cs-CZ">
                <a:hlinkClick r:id="rId3"/>
              </a:rPr>
              <a:t>Web of Knowledge </a:t>
            </a:r>
            <a:r>
              <a:rPr lang="cs-CZ" altLang="cs-CZ"/>
              <a:t>(Web of Science)</a:t>
            </a:r>
          </a:p>
          <a:p>
            <a:pPr lvl="1"/>
            <a:r>
              <a:rPr lang="cs-CZ" altLang="cs-CZ"/>
              <a:t>nutnost se odhlašovat!!!</a:t>
            </a:r>
          </a:p>
          <a:p>
            <a:r>
              <a:rPr lang="cs-CZ" altLang="cs-CZ">
                <a:hlinkClick r:id="rId4"/>
              </a:rPr>
              <a:t>http://scholar.google.com</a:t>
            </a:r>
            <a:r>
              <a:rPr lang="cs-CZ" altLang="cs-CZ"/>
              <a:t> </a:t>
            </a:r>
          </a:p>
          <a:p>
            <a:pPr lvl="1"/>
            <a:r>
              <a:rPr lang="cs-CZ" altLang="cs-CZ"/>
              <a:t>lze využít JIB SFX pro získání fulltextu</a:t>
            </a:r>
          </a:p>
          <a:p>
            <a:r>
              <a:rPr lang="cs-CZ" altLang="cs-CZ">
                <a:hlinkClick r:id="rId5"/>
              </a:rPr>
              <a:t>ProQuest 5000 International</a:t>
            </a:r>
            <a:endParaRPr lang="cs-CZ" altLang="cs-CZ"/>
          </a:p>
          <a:p>
            <a:r>
              <a:rPr lang="cs-CZ" altLang="cs-CZ"/>
              <a:t>EBSCOhost – </a:t>
            </a:r>
            <a:r>
              <a:rPr lang="cs-CZ" altLang="cs-CZ">
                <a:hlinkClick r:id="rId6"/>
              </a:rPr>
              <a:t>přístup přes www</a:t>
            </a:r>
            <a:r>
              <a:rPr lang="cs-CZ" altLang="cs-CZ"/>
              <a:t>, </a:t>
            </a:r>
            <a:r>
              <a:rPr lang="cs-CZ" altLang="cs-CZ">
                <a:hlinkClick r:id="rId7"/>
              </a:rPr>
              <a:t>návod</a:t>
            </a:r>
            <a:r>
              <a:rPr lang="cs-CZ" altLang="cs-CZ"/>
              <a:t> z NKP</a:t>
            </a:r>
          </a:p>
          <a:p>
            <a:pPr lvl="1"/>
            <a:r>
              <a:rPr lang="cs-CZ" altLang="cs-CZ"/>
              <a:t>obsahuje i ERIC</a:t>
            </a:r>
          </a:p>
          <a:p>
            <a:endParaRPr lang="cs-CZ" altLang="cs-CZ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3">
            <a:extLst>
              <a:ext uri="{FF2B5EF4-FFF2-40B4-BE49-F238E27FC236}">
                <a16:creationId xmlns:a16="http://schemas.microsoft.com/office/drawing/2014/main" id="{D256FF0F-5799-4299-9F32-5BE5A3B1D5D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Zdeňka Broklová - Úvod do rešeršní a výzkumné činnosti</a:t>
            </a:r>
          </a:p>
        </p:txBody>
      </p:sp>
      <p:sp>
        <p:nvSpPr>
          <p:cNvPr id="6" name="Zástupný symbol pro číslo snímku 4">
            <a:extLst>
              <a:ext uri="{FF2B5EF4-FFF2-40B4-BE49-F238E27FC236}">
                <a16:creationId xmlns:a16="http://schemas.microsoft.com/office/drawing/2014/main" id="{1809D8D1-274D-444A-A966-F9C37E86F0B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9C4BF-8BE4-43EC-BCFE-CD53A51BB048}" type="slidenum">
              <a:rPr lang="cs-CZ" altLang="cs-CZ"/>
              <a:pPr/>
              <a:t>19</a:t>
            </a:fld>
            <a:endParaRPr lang="cs-CZ" altLang="cs-CZ"/>
          </a:p>
        </p:txBody>
      </p:sp>
      <p:sp>
        <p:nvSpPr>
          <p:cNvPr id="7" name="Zástupný symbol pro datum 5">
            <a:extLst>
              <a:ext uri="{FF2B5EF4-FFF2-40B4-BE49-F238E27FC236}">
                <a16:creationId xmlns:a16="http://schemas.microsoft.com/office/drawing/2014/main" id="{B6DCFB2A-3714-40A9-A6EE-127CB5EEEB08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cs-CZ" altLang="cs-CZ"/>
              <a:t>ZS 2008/2009</a:t>
            </a:r>
          </a:p>
        </p:txBody>
      </p:sp>
      <p:sp>
        <p:nvSpPr>
          <p:cNvPr id="162818" name="Rectangle 2">
            <a:extLst>
              <a:ext uri="{FF2B5EF4-FFF2-40B4-BE49-F238E27FC236}">
                <a16:creationId xmlns:a16="http://schemas.microsoft.com/office/drawing/2014/main" id="{CFF0EB33-F932-40A7-BDEF-D48D5CDF84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Science Citation Index (SCI)</a:t>
            </a:r>
          </a:p>
        </p:txBody>
      </p:sp>
      <p:sp>
        <p:nvSpPr>
          <p:cNvPr id="162819" name="Rectangle 3">
            <a:extLst>
              <a:ext uri="{FF2B5EF4-FFF2-40B4-BE49-F238E27FC236}">
                <a16:creationId xmlns:a16="http://schemas.microsoft.com/office/drawing/2014/main" id="{C969EE7D-0C95-42C4-A849-F4675CE726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000" b="1" dirty="0"/>
              <a:t>Dr. Eugene Garfield</a:t>
            </a:r>
            <a:r>
              <a:rPr lang="cs-CZ" altLang="cs-CZ" sz="2000" dirty="0"/>
              <a:t> – konec 50. let 20. století navrhuje připojovat </a:t>
            </a:r>
            <a:br>
              <a:rPr lang="cs-CZ" altLang="cs-CZ" sz="2000" dirty="0"/>
            </a:br>
            <a:r>
              <a:rPr lang="cs-CZ" altLang="cs-CZ" sz="2000" dirty="0"/>
              <a:t>k bibliografickým záznamům i citace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1958 – zakládá </a:t>
            </a:r>
            <a:r>
              <a:rPr lang="cs-CZ" altLang="cs-CZ" sz="2000" b="1" dirty="0"/>
              <a:t>Institute </a:t>
            </a:r>
            <a:r>
              <a:rPr lang="cs-CZ" altLang="cs-CZ" sz="2000" b="1" dirty="0" err="1"/>
              <a:t>of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Scientific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Information</a:t>
            </a:r>
            <a:r>
              <a:rPr lang="cs-CZ" altLang="cs-CZ" sz="2000" dirty="0"/>
              <a:t> (ISI)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1961 – SCI zachycuje citační údaje z více než 500 časopisů, jejich počet postupně roste</a:t>
            </a:r>
          </a:p>
          <a:p>
            <a:pPr lvl="1">
              <a:lnSpc>
                <a:spcPct val="80000"/>
              </a:lnSpc>
            </a:pPr>
            <a:r>
              <a:rPr lang="cs-CZ" altLang="cs-CZ" sz="1800" dirty="0" err="1"/>
              <a:t>karentovaný</a:t>
            </a:r>
            <a:r>
              <a:rPr lang="cs-CZ" altLang="cs-CZ" sz="1800" dirty="0"/>
              <a:t> časopis (</a:t>
            </a:r>
            <a:r>
              <a:rPr lang="cs-CZ" altLang="cs-CZ" sz="1800" dirty="0" err="1"/>
              <a:t>Current</a:t>
            </a:r>
            <a:r>
              <a:rPr lang="cs-CZ" altLang="cs-CZ" sz="1800" dirty="0"/>
              <a:t> </a:t>
            </a:r>
            <a:r>
              <a:rPr lang="cs-CZ" altLang="cs-CZ" sz="1800" dirty="0" err="1"/>
              <a:t>Contents</a:t>
            </a:r>
            <a:r>
              <a:rPr lang="cs-CZ" altLang="cs-CZ" sz="1800" dirty="0"/>
              <a:t>, CC)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1973 – </a:t>
            </a:r>
            <a:r>
              <a:rPr lang="cs-CZ" altLang="cs-CZ" sz="2000" dirty="0" err="1"/>
              <a:t>Social</a:t>
            </a:r>
            <a:r>
              <a:rPr lang="cs-CZ" altLang="cs-CZ" sz="2000" dirty="0"/>
              <a:t> </a:t>
            </a:r>
            <a:r>
              <a:rPr lang="cs-CZ" altLang="cs-CZ" sz="2000" dirty="0" err="1"/>
              <a:t>Sciences</a:t>
            </a:r>
            <a:r>
              <a:rPr lang="cs-CZ" altLang="cs-CZ" sz="2000" dirty="0"/>
              <a:t> </a:t>
            </a:r>
            <a:r>
              <a:rPr lang="cs-CZ" altLang="cs-CZ" sz="2000" dirty="0" err="1"/>
              <a:t>Citation</a:t>
            </a:r>
            <a:r>
              <a:rPr lang="cs-CZ" altLang="cs-CZ" sz="2000" dirty="0"/>
              <a:t> Index (SSCI)</a:t>
            </a:r>
          </a:p>
          <a:p>
            <a:pPr lvl="1">
              <a:lnSpc>
                <a:spcPct val="80000"/>
              </a:lnSpc>
            </a:pPr>
            <a:r>
              <a:rPr lang="cs-CZ" altLang="cs-CZ" sz="1800" dirty="0"/>
              <a:t>další speciální citační indexy</a:t>
            </a:r>
          </a:p>
          <a:p>
            <a:pPr>
              <a:lnSpc>
                <a:spcPct val="80000"/>
              </a:lnSpc>
            </a:pPr>
            <a:endParaRPr lang="cs-CZ" altLang="cs-CZ" sz="2000" dirty="0"/>
          </a:p>
          <a:p>
            <a:pPr>
              <a:lnSpc>
                <a:spcPct val="80000"/>
              </a:lnSpc>
            </a:pPr>
            <a:r>
              <a:rPr lang="cs-CZ" altLang="cs-CZ" sz="2000" dirty="0"/>
              <a:t>1997 – </a:t>
            </a:r>
            <a:r>
              <a:rPr lang="cs-CZ" altLang="cs-CZ" sz="2000" b="1" dirty="0"/>
              <a:t>Web </a:t>
            </a:r>
            <a:r>
              <a:rPr lang="cs-CZ" altLang="cs-CZ" sz="2000" b="1" dirty="0" err="1"/>
              <a:t>of</a:t>
            </a:r>
            <a:r>
              <a:rPr lang="cs-CZ" altLang="cs-CZ" sz="2000" b="1" dirty="0"/>
              <a:t> Science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2001 – </a:t>
            </a:r>
            <a:r>
              <a:rPr lang="cs-CZ" altLang="cs-CZ" sz="2000" b="1" dirty="0"/>
              <a:t>Web </a:t>
            </a:r>
            <a:r>
              <a:rPr lang="cs-CZ" altLang="cs-CZ" sz="2000" b="1" dirty="0" err="1"/>
              <a:t>of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Knowledge</a:t>
            </a:r>
            <a:r>
              <a:rPr lang="cs-CZ" altLang="cs-CZ" sz="2000" b="1" dirty="0"/>
              <a:t> </a:t>
            </a:r>
            <a:br>
              <a:rPr lang="cs-CZ" altLang="cs-CZ" sz="2000" b="1" dirty="0"/>
            </a:br>
            <a:r>
              <a:rPr lang="cs-CZ" altLang="cs-CZ" sz="2000" b="1" dirty="0"/>
              <a:t>		</a:t>
            </a:r>
            <a:r>
              <a:rPr lang="cs-CZ" altLang="cs-CZ" sz="2000" b="1" dirty="0">
                <a:hlinkClick r:id="rId3"/>
              </a:rPr>
              <a:t>http://www.webofknowledge.com/</a:t>
            </a:r>
            <a:endParaRPr lang="cs-CZ" altLang="cs-CZ" sz="2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F24923-C509-400F-984F-9EC45D4DC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 správnou dobu na správném místě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3A5BB54-A527-4FD8-BCFF-DDB8C5C0BB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400" dirty="0"/>
              <a:t>exaktní obory </a:t>
            </a:r>
          </a:p>
          <a:p>
            <a:pPr lvl="1"/>
            <a:r>
              <a:rPr lang="cs-CZ" altLang="cs-CZ" sz="2000" dirty="0"/>
              <a:t>"stárnutí" informací probíhá rychleji</a:t>
            </a:r>
          </a:p>
          <a:p>
            <a:pPr lvl="1"/>
            <a:r>
              <a:rPr lang="cs-CZ" altLang="cs-CZ" sz="2000" dirty="0"/>
              <a:t> musí být více a důsledněji obeznámeny s informačním světem</a:t>
            </a:r>
          </a:p>
          <a:p>
            <a:r>
              <a:rPr lang="cs-CZ" altLang="cs-CZ" sz="2400" dirty="0"/>
              <a:t> společenskovědní disciplíny</a:t>
            </a:r>
          </a:p>
          <a:p>
            <a:pPr lvl="1"/>
            <a:r>
              <a:rPr lang="cs-CZ" altLang="cs-CZ" sz="2000" dirty="0"/>
              <a:t> čas plyne příznivěji z hlediska stárnutí informací</a:t>
            </a:r>
          </a:p>
          <a:p>
            <a:pPr lvl="1"/>
            <a:r>
              <a:rPr lang="cs-CZ" altLang="cs-CZ" sz="2000" dirty="0"/>
              <a:t> neskutečné možnosti kombinace nových pohledů, které jsou umožněny díky pokročilým metodám vyhledávání a vytěžování informačních a znalostních zdrojů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71870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54E9259-F680-4B38-8568-FFBB639CC41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Zdeňka Broklová - Úvod do rešeršní a výzkumné činnosti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EFDD533-37E4-4618-9C36-228921B6305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7A1B7B2-E40F-4DC2-B55C-6AC9696ABC68}" type="slidenum">
              <a:rPr lang="cs-CZ" altLang="cs-CZ"/>
              <a:pPr/>
              <a:t>20</a:t>
            </a:fld>
            <a:endParaRPr lang="cs-CZ" altLang="cs-CZ"/>
          </a:p>
        </p:txBody>
      </p:sp>
      <p:sp>
        <p:nvSpPr>
          <p:cNvPr id="6" name="Zástupný symbol pro datum 5">
            <a:extLst>
              <a:ext uri="{FF2B5EF4-FFF2-40B4-BE49-F238E27FC236}">
                <a16:creationId xmlns:a16="http://schemas.microsoft.com/office/drawing/2014/main" id="{ADDF1650-4E32-4302-B579-3BDADA615ED7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cs-CZ" altLang="cs-CZ"/>
              <a:t>ZS 2008/2009</a:t>
            </a:r>
          </a:p>
        </p:txBody>
      </p:sp>
      <p:sp>
        <p:nvSpPr>
          <p:cNvPr id="164866" name="Rectangle 2">
            <a:extLst>
              <a:ext uri="{FF2B5EF4-FFF2-40B4-BE49-F238E27FC236}">
                <a16:creationId xmlns:a16="http://schemas.microsoft.com/office/drawing/2014/main" id="{83655719-68B1-4F39-8F11-89F1E41E45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457201"/>
            <a:ext cx="8229600" cy="739775"/>
          </a:xfrm>
        </p:spPr>
        <p:txBody>
          <a:bodyPr/>
          <a:lstStyle/>
          <a:p>
            <a:r>
              <a:rPr lang="cs-CZ" altLang="cs-CZ" sz="4000"/>
              <a:t>ISI Web of Knowledge</a:t>
            </a:r>
          </a:p>
        </p:txBody>
      </p:sp>
      <p:sp>
        <p:nvSpPr>
          <p:cNvPr id="164867" name="Rectangle 3">
            <a:extLst>
              <a:ext uri="{FF2B5EF4-FFF2-40B4-BE49-F238E27FC236}">
                <a16:creationId xmlns:a16="http://schemas.microsoft.com/office/drawing/2014/main" id="{561BACE0-1B88-40CC-8F48-41CEA6B5BF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268414"/>
            <a:ext cx="8229600" cy="4897437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cs-CZ" altLang="cs-CZ" sz="2000"/>
              <a:t>Webové rozhraní pro přístup ke strukturovaným informacím z oblasti vědy a výzkumu s celosvětovým a multidisciplinárním zaměřením </a:t>
            </a:r>
          </a:p>
          <a:p>
            <a:pPr>
              <a:lnSpc>
                <a:spcPct val="80000"/>
              </a:lnSpc>
            </a:pPr>
            <a:endParaRPr lang="cs-CZ" altLang="cs-CZ" sz="2000"/>
          </a:p>
          <a:p>
            <a:pPr>
              <a:lnSpc>
                <a:spcPct val="80000"/>
              </a:lnSpc>
            </a:pPr>
            <a:r>
              <a:rPr lang="cs-CZ" altLang="cs-CZ" sz="2000"/>
              <a:t>ISI Web of Science</a:t>
            </a:r>
          </a:p>
          <a:p>
            <a:pPr lvl="1">
              <a:lnSpc>
                <a:spcPct val="80000"/>
              </a:lnSpc>
            </a:pPr>
            <a:r>
              <a:rPr lang="cs-CZ" altLang="cs-CZ" sz="1800"/>
              <a:t>Citační rejstříky: </a:t>
            </a:r>
          </a:p>
          <a:p>
            <a:pPr lvl="2">
              <a:lnSpc>
                <a:spcPct val="80000"/>
              </a:lnSpc>
            </a:pPr>
            <a:r>
              <a:rPr lang="cs-CZ" altLang="cs-CZ" sz="1600"/>
              <a:t>Science Citation Index Expanded - oblast přírodních a technických věd </a:t>
            </a:r>
          </a:p>
          <a:p>
            <a:pPr lvl="2">
              <a:lnSpc>
                <a:spcPct val="80000"/>
              </a:lnSpc>
            </a:pPr>
            <a:r>
              <a:rPr lang="cs-CZ" altLang="cs-CZ" sz="1600"/>
              <a:t>Social Sciences Citation Index - oblast společenských věd</a:t>
            </a:r>
          </a:p>
          <a:p>
            <a:pPr lvl="2">
              <a:lnSpc>
                <a:spcPct val="80000"/>
              </a:lnSpc>
            </a:pPr>
            <a:r>
              <a:rPr lang="cs-CZ" altLang="cs-CZ" sz="1600"/>
              <a:t>Arts&amp;Humanities Citation Index - oblast společenských věd</a:t>
            </a:r>
          </a:p>
          <a:p>
            <a:pPr lvl="1">
              <a:lnSpc>
                <a:spcPct val="80000"/>
              </a:lnSpc>
            </a:pPr>
            <a:r>
              <a:rPr lang="cs-CZ" altLang="cs-CZ" sz="1800"/>
              <a:t>Dokumenty: články z časopisů</a:t>
            </a:r>
          </a:p>
          <a:p>
            <a:pPr lvl="1">
              <a:lnSpc>
                <a:spcPct val="80000"/>
              </a:lnSpc>
            </a:pPr>
            <a:r>
              <a:rPr lang="cs-CZ" altLang="cs-CZ" sz="1800"/>
              <a:t>Přes 20 mil. záznamů</a:t>
            </a:r>
          </a:p>
          <a:p>
            <a:pPr lvl="1">
              <a:lnSpc>
                <a:spcPct val="80000"/>
              </a:lnSpc>
            </a:pPr>
            <a:r>
              <a:rPr lang="cs-CZ" altLang="cs-CZ" sz="1800"/>
              <a:t>Plné texty u předplacených časopisů</a:t>
            </a:r>
          </a:p>
          <a:p>
            <a:pPr lvl="1">
              <a:lnSpc>
                <a:spcPct val="80000"/>
              </a:lnSpc>
            </a:pPr>
            <a:r>
              <a:rPr lang="cs-CZ" altLang="cs-CZ" sz="1800"/>
              <a:t>komunikace v angličtině, abstrakty v angličtině, primární dokumenty v různých jazycích</a:t>
            </a:r>
          </a:p>
          <a:p>
            <a:pPr lvl="1">
              <a:lnSpc>
                <a:spcPct val="80000"/>
              </a:lnSpc>
            </a:pPr>
            <a:r>
              <a:rPr lang="cs-CZ" altLang="cs-CZ" sz="1800"/>
              <a:t>Aktualizace týdně (25 tis. nových záznamu, 440 tis. citačních odkazů)</a:t>
            </a:r>
          </a:p>
          <a:p>
            <a:pPr lvl="1">
              <a:lnSpc>
                <a:spcPct val="80000"/>
              </a:lnSpc>
            </a:pPr>
            <a:r>
              <a:rPr lang="cs-CZ" altLang="cs-CZ" sz="1800"/>
              <a:t>Retrospektiva: od 1980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ISI Journal Citation Reports 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CrossSearch – prohledávání souhrnné databáze ISI WoK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3CC0B61-C810-41F3-B03E-7A5B2AD85BC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Zdeňka Broklová - Úvod do rešeršní a výzkumné činnosti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9520AA2-55FE-4568-A148-E231E18BF5B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891FA7D-8744-4A9E-8FE4-FC5B16A47A21}" type="slidenum">
              <a:rPr lang="cs-CZ" altLang="cs-CZ"/>
              <a:pPr/>
              <a:t>21</a:t>
            </a:fld>
            <a:endParaRPr lang="cs-CZ" altLang="cs-CZ"/>
          </a:p>
        </p:txBody>
      </p:sp>
      <p:sp>
        <p:nvSpPr>
          <p:cNvPr id="6" name="Zástupný symbol pro datum 5">
            <a:extLst>
              <a:ext uri="{FF2B5EF4-FFF2-40B4-BE49-F238E27FC236}">
                <a16:creationId xmlns:a16="http://schemas.microsoft.com/office/drawing/2014/main" id="{68580BAF-2EB0-4FA1-ABFC-55EA5B7CDE63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cs-CZ" altLang="cs-CZ"/>
              <a:t>ZS 2008/2009</a:t>
            </a:r>
          </a:p>
        </p:txBody>
      </p:sp>
      <p:sp>
        <p:nvSpPr>
          <p:cNvPr id="161794" name="Rectangle 2">
            <a:extLst>
              <a:ext uri="{FF2B5EF4-FFF2-40B4-BE49-F238E27FC236}">
                <a16:creationId xmlns:a16="http://schemas.microsoft.com/office/drawing/2014/main" id="{ABE39AFB-F4B4-4972-9C90-0510183CE7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92313" y="692150"/>
            <a:ext cx="8229600" cy="1100138"/>
          </a:xfrm>
        </p:spPr>
        <p:txBody>
          <a:bodyPr>
            <a:normAutofit fontScale="90000"/>
          </a:bodyPr>
          <a:lstStyle/>
          <a:p>
            <a:r>
              <a:rPr lang="cs-CZ" altLang="cs-CZ" sz="4000"/>
              <a:t>Zásady práce s elektronickými informačními zdroji</a:t>
            </a:r>
          </a:p>
        </p:txBody>
      </p:sp>
      <p:sp>
        <p:nvSpPr>
          <p:cNvPr id="161795" name="Rectangle 3">
            <a:extLst>
              <a:ext uri="{FF2B5EF4-FFF2-40B4-BE49-F238E27FC236}">
                <a16:creationId xmlns:a16="http://schemas.microsoft.com/office/drawing/2014/main" id="{879A7AC0-E58D-46FA-8FB7-D21F19AA6C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2060576"/>
            <a:ext cx="8229600" cy="4105275"/>
          </a:xfrm>
        </p:spPr>
        <p:txBody>
          <a:bodyPr/>
          <a:lstStyle/>
          <a:p>
            <a:r>
              <a:rPr lang="cs-CZ" altLang="cs-CZ"/>
              <a:t>Chovat se hospodárně </a:t>
            </a:r>
          </a:p>
          <a:p>
            <a:pPr lvl="1"/>
            <a:r>
              <a:rPr lang="cs-CZ" altLang="cs-CZ"/>
              <a:t>nestahovat velké množství záznamů </a:t>
            </a:r>
          </a:p>
          <a:p>
            <a:pPr lvl="1"/>
            <a:r>
              <a:rPr lang="cs-CZ" altLang="cs-CZ"/>
              <a:t>nepobývat zbytečně dlouho v databázích</a:t>
            </a:r>
          </a:p>
          <a:p>
            <a:r>
              <a:rPr lang="cs-CZ" altLang="cs-CZ"/>
              <a:t>Respektovat autorský zákon</a:t>
            </a:r>
          </a:p>
          <a:p>
            <a:r>
              <a:rPr lang="cs-CZ" altLang="cs-CZ"/>
              <a:t>Respektovat licenční dohody </a:t>
            </a:r>
          </a:p>
          <a:p>
            <a:pPr lvl="1"/>
            <a:r>
              <a:rPr lang="cs-CZ" altLang="cs-CZ"/>
              <a:t>např. nedovolují poskytovat přístup k databázím ani výsledky rešerše třetím osobám </a:t>
            </a:r>
          </a:p>
          <a:p>
            <a:r>
              <a:rPr lang="cs-CZ" altLang="cs-CZ"/>
              <a:t>Nepoužívat databáze ke komerčním účelům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3833F09-ACB3-4AFA-B744-476F186C1A4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Zdeňka Broklová - Úvod do rešeršní a výzkumné činnosti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973129B-DC2F-45BD-A83E-53C008A1E06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82AAB9-470B-447D-9A6E-288F6AF49132}" type="slidenum">
              <a:rPr lang="cs-CZ" altLang="cs-CZ"/>
              <a:pPr/>
              <a:t>22</a:t>
            </a:fld>
            <a:endParaRPr lang="cs-CZ" altLang="cs-CZ"/>
          </a:p>
        </p:txBody>
      </p:sp>
      <p:sp>
        <p:nvSpPr>
          <p:cNvPr id="6" name="Zástupný symbol pro datum 5">
            <a:extLst>
              <a:ext uri="{FF2B5EF4-FFF2-40B4-BE49-F238E27FC236}">
                <a16:creationId xmlns:a16="http://schemas.microsoft.com/office/drawing/2014/main" id="{2775AB6C-D432-4C1A-B6D9-A5F41527B89E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cs-CZ" altLang="cs-CZ"/>
              <a:t>ZS 2008/2009</a:t>
            </a:r>
          </a:p>
        </p:txBody>
      </p:sp>
      <p:sp>
        <p:nvSpPr>
          <p:cNvPr id="175106" name="Rectangle 2">
            <a:extLst>
              <a:ext uri="{FF2B5EF4-FFF2-40B4-BE49-F238E27FC236}">
                <a16:creationId xmlns:a16="http://schemas.microsoft.com/office/drawing/2014/main" id="{05ED40AA-B3A9-45F1-9937-6E7C87A195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Vím o článku, jak ho najít?</a:t>
            </a:r>
          </a:p>
        </p:txBody>
      </p:sp>
      <p:sp>
        <p:nvSpPr>
          <p:cNvPr id="175107" name="Rectangle 3">
            <a:extLst>
              <a:ext uri="{FF2B5EF4-FFF2-40B4-BE49-F238E27FC236}">
                <a16:creationId xmlns:a16="http://schemas.microsoft.com/office/drawing/2014/main" id="{55EF43EE-1626-488C-8E15-20F1E4C8BC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služby DDS (document delivery servise), EDS (electronic delivery servise)</a:t>
            </a:r>
          </a:p>
          <a:p>
            <a:endParaRPr lang="cs-CZ" altLang="cs-CZ"/>
          </a:p>
          <a:p>
            <a:r>
              <a:rPr lang="cs-CZ" altLang="cs-CZ"/>
              <a:t>přes </a:t>
            </a:r>
            <a:r>
              <a:rPr lang="cs-CZ" altLang="cs-CZ">
                <a:hlinkClick r:id="rId2"/>
              </a:rPr>
              <a:t>SFX</a:t>
            </a:r>
            <a:r>
              <a:rPr lang="cs-CZ" altLang="cs-CZ"/>
              <a:t> (součást JIB, provozuje knihovna UK) </a:t>
            </a:r>
          </a:p>
          <a:p>
            <a:pPr lvl="2"/>
            <a:r>
              <a:rPr lang="cs-CZ" altLang="cs-CZ" b="1"/>
              <a:t>přidané služby k záznamu dokumentu</a:t>
            </a:r>
            <a:r>
              <a:rPr lang="cs-CZ" altLang="cs-CZ"/>
              <a:t> (propojení na plný text dokumentu, elektronické dodání dokumentu, do katalogu knihovny, uložení citace, pro on-line nákup dokumentu, atd.)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>
            <a:extLst>
              <a:ext uri="{FF2B5EF4-FFF2-40B4-BE49-F238E27FC236}">
                <a16:creationId xmlns:a16="http://schemas.microsoft.com/office/drawing/2014/main" id="{F51EE1E5-6BF4-486F-A8F5-0EBDCEAB1E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Kdy skončit s hledáním?</a:t>
            </a:r>
          </a:p>
        </p:txBody>
      </p:sp>
      <p:sp>
        <p:nvSpPr>
          <p:cNvPr id="159747" name="Rectangle 3">
            <a:extLst>
              <a:ext uri="{FF2B5EF4-FFF2-40B4-BE49-F238E27FC236}">
                <a16:creationId xmlns:a16="http://schemas.microsoft.com/office/drawing/2014/main" id="{7864449E-EB70-43F3-AE64-07EC022621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posouzení relevance</a:t>
            </a:r>
          </a:p>
          <a:p>
            <a:pPr lvl="1"/>
            <a:r>
              <a:rPr lang="cs-CZ" altLang="cs-CZ" dirty="0"/>
              <a:t>relevance, pertinence</a:t>
            </a:r>
          </a:p>
          <a:p>
            <a:pPr lvl="1"/>
            <a:r>
              <a:rPr lang="cs-CZ" altLang="cs-CZ" dirty="0"/>
              <a:t>úplnost</a:t>
            </a:r>
          </a:p>
          <a:p>
            <a:pPr lvl="1"/>
            <a:r>
              <a:rPr lang="cs-CZ" altLang="cs-CZ" dirty="0"/>
              <a:t>přesnost</a:t>
            </a:r>
          </a:p>
          <a:p>
            <a:endParaRPr lang="cs-CZ" altLang="cs-CZ" dirty="0"/>
          </a:p>
          <a:p>
            <a:r>
              <a:rPr lang="cs-CZ" altLang="cs-CZ" dirty="0"/>
              <a:t>Neplatí, že větší množství záznamů = vyšší kvalita rešerše. </a:t>
            </a:r>
          </a:p>
        </p:txBody>
      </p:sp>
      <p:pic>
        <p:nvPicPr>
          <p:cNvPr id="159748" name="Picture 4">
            <a:extLst>
              <a:ext uri="{FF2B5EF4-FFF2-40B4-BE49-F238E27FC236}">
                <a16:creationId xmlns:a16="http://schemas.microsoft.com/office/drawing/2014/main" id="{9B3A979F-8A47-4B58-80B1-728599597A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7801" y="1557338"/>
            <a:ext cx="3590925" cy="219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>
            <a:extLst>
              <a:ext uri="{FF2B5EF4-FFF2-40B4-BE49-F238E27FC236}">
                <a16:creationId xmlns:a16="http://schemas.microsoft.com/office/drawing/2014/main" id="{19192CC4-BB19-4B84-BBB2-96973B4DE8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Zpracování výsledků hledání</a:t>
            </a:r>
          </a:p>
        </p:txBody>
      </p:sp>
      <p:sp>
        <p:nvSpPr>
          <p:cNvPr id="126979" name="Rectangle 3">
            <a:extLst>
              <a:ext uri="{FF2B5EF4-FFF2-40B4-BE49-F238E27FC236}">
                <a16:creationId xmlns:a16="http://schemas.microsoft.com/office/drawing/2014/main" id="{3D7C5098-39D1-4417-9E89-BCF3E90247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/>
              <a:t>struktura a formální úprava rešerše –norma ČSN 01 0198 - Formální úprava rešerší</a:t>
            </a:r>
          </a:p>
          <a:p>
            <a:pPr>
              <a:lnSpc>
                <a:spcPct val="90000"/>
              </a:lnSpc>
            </a:pPr>
            <a:endParaRPr lang="cs-CZ" altLang="cs-CZ"/>
          </a:p>
          <a:p>
            <a:pPr>
              <a:lnSpc>
                <a:spcPct val="90000"/>
              </a:lnSpc>
            </a:pPr>
            <a:r>
              <a:rPr lang="cs-CZ" altLang="cs-CZ"/>
              <a:t>třídění: 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věcné členění na podtémata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podle typu dokumentu</a:t>
            </a:r>
          </a:p>
          <a:p>
            <a:pPr lvl="1">
              <a:lnSpc>
                <a:spcPct val="90000"/>
              </a:lnSpc>
            </a:pPr>
            <a:endParaRPr lang="cs-CZ" altLang="cs-CZ"/>
          </a:p>
          <a:p>
            <a:pPr>
              <a:lnSpc>
                <a:spcPct val="90000"/>
              </a:lnSpc>
            </a:pPr>
            <a:r>
              <a:rPr lang="cs-CZ" altLang="cs-CZ"/>
              <a:t>zpracování textů</a:t>
            </a:r>
          </a:p>
          <a:p>
            <a:pPr>
              <a:lnSpc>
                <a:spcPct val="90000"/>
              </a:lnSpc>
            </a:pPr>
            <a:endParaRPr lang="cs-CZ" altLang="cs-CZ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47A0C1-D105-4DA0-8295-E58DDAC09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Centrální vyhledávač UKAŽ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8CF210-C5E4-4907-8A2F-F0AE6DB8F5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Pro vyhledání a získání článků, e-knih a dalších dokumentů dostupných na UK použijte centrální vyhledávač </a:t>
            </a:r>
            <a:r>
              <a:rPr lang="cs-CZ" dirty="0">
                <a:hlinkClick r:id="rId2"/>
              </a:rPr>
              <a:t>UKAŽ</a:t>
            </a:r>
            <a:r>
              <a:rPr lang="cs-CZ" dirty="0"/>
              <a:t> </a:t>
            </a:r>
          </a:p>
          <a:p>
            <a:r>
              <a:rPr lang="cs-CZ" dirty="0"/>
              <a:t>Vyhledávat v UKAŽ můžete i pomocí vyhledávacího řádku na úvodní stránce knihovny</a:t>
            </a:r>
          </a:p>
          <a:p>
            <a:r>
              <a:rPr lang="cs-CZ" dirty="0"/>
              <a:t>Vyhledávat můžete odkudkoliv bez toho, abyste se museli přihlašovat - pro získání plných textů je potřebné se přihlásit pomocí vašich přihlašovacích údajů do SIS/CAS</a:t>
            </a:r>
          </a:p>
          <a:p>
            <a:r>
              <a:rPr lang="cs-CZ" b="1" dirty="0"/>
              <a:t>Centrální vyhledávač prohledává většinu databází dostupných na UK, ale ne všechny; </a:t>
            </a:r>
            <a:r>
              <a:rPr lang="cs-CZ" dirty="0"/>
              <a:t>databáze, které v UKAŽ nejsou, musíte prohledávat samostatně - najdete je na </a:t>
            </a:r>
            <a:r>
              <a:rPr lang="cs-CZ" dirty="0">
                <a:hlinkClick r:id="rId3"/>
              </a:rPr>
              <a:t>Portálu e-zdrojů UK</a:t>
            </a: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31651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84DB6A-AEA0-43FE-8790-7EE52184E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Portál elektronických zdrojů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5AA62E-8D20-4600-BAB9-D37BB090B6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 </a:t>
            </a:r>
            <a:r>
              <a:rPr lang="cs-CZ" dirty="0">
                <a:hlinkClick r:id="rId2"/>
              </a:rPr>
              <a:t>Portálu elektronických zdrojů Univerzity Karlovy</a:t>
            </a:r>
            <a:r>
              <a:rPr lang="cs-CZ" dirty="0"/>
              <a:t> (PEZ) najdete veškeré elektronické zdroje dostupné v naší knihovně a na celé UK</a:t>
            </a:r>
          </a:p>
          <a:p>
            <a:r>
              <a:rPr lang="cs-CZ" dirty="0"/>
              <a:t>PEZ obsahuje jak licencované zdroje (dostupné oprávněným uživatelům z UK), tak zdroje volné</a:t>
            </a:r>
          </a:p>
          <a:p>
            <a:r>
              <a:rPr lang="cs-CZ" dirty="0"/>
              <a:t>pro externí registrované čtenáře včetně členů Klubu </a:t>
            </a:r>
            <a:r>
              <a:rPr lang="cs-CZ" dirty="0" err="1"/>
              <a:t>Alumni</a:t>
            </a:r>
            <a:r>
              <a:rPr lang="cs-CZ" dirty="0"/>
              <a:t> jsou dostupné jenom </a:t>
            </a:r>
            <a:r>
              <a:rPr lang="cs-CZ" dirty="0">
                <a:hlinkClick r:id="rId3"/>
              </a:rPr>
              <a:t>některé licencované e-zdroje</a:t>
            </a: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0816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B7A6D2-D3E3-4FED-BD5B-333413F930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E-časopisy a e-knihy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FFDF51-7D37-48E6-A3A9-737A3165E1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Portál elektronických časopisů</a:t>
            </a:r>
            <a:r>
              <a:rPr lang="cs-CZ" dirty="0"/>
              <a:t> - použijte pro vyhledání e-časopisů dostupných na UK a </a:t>
            </a:r>
            <a:r>
              <a:rPr lang="cs-CZ" dirty="0">
                <a:hlinkClick r:id="rId3"/>
              </a:rPr>
              <a:t>volně dostupných Open-Access časopisů</a:t>
            </a:r>
            <a:r>
              <a:rPr lang="cs-CZ" dirty="0"/>
              <a:t> </a:t>
            </a:r>
          </a:p>
          <a:p>
            <a:br>
              <a:rPr lang="cs-CZ" dirty="0"/>
            </a:br>
            <a:r>
              <a:rPr lang="cs-CZ" dirty="0">
                <a:hlinkClick r:id="rId4"/>
              </a:rPr>
              <a:t>Portál elektronických knih</a:t>
            </a:r>
            <a:r>
              <a:rPr lang="cs-CZ" dirty="0"/>
              <a:t> - vyhledejte zde e-knihy </a:t>
            </a:r>
            <a:r>
              <a:rPr lang="cs-CZ" dirty="0" err="1"/>
              <a:t>dotupné</a:t>
            </a:r>
            <a:r>
              <a:rPr lang="cs-CZ" dirty="0"/>
              <a:t> na UK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76840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C01001-5BB6-483D-82EE-5C93AA314F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Kvalifikační práce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3A251E-90D5-4572-9F26-92E3949198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kvalifikační práce obhájené po roce 2005 jsou dostupné v </a:t>
            </a:r>
            <a:r>
              <a:rPr lang="cs-CZ" dirty="0">
                <a:hlinkClick r:id="rId2"/>
              </a:rPr>
              <a:t>Digitálním </a:t>
            </a:r>
            <a:r>
              <a:rPr lang="cs-CZ" dirty="0" err="1">
                <a:hlinkClick r:id="rId2"/>
              </a:rPr>
              <a:t>repozitáři</a:t>
            </a:r>
            <a:r>
              <a:rPr lang="cs-CZ" dirty="0">
                <a:hlinkClick r:id="rId2"/>
              </a:rPr>
              <a:t> UK</a:t>
            </a: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488248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09A24C-820F-4D55-9C6D-292B35278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Jak získat přístup k e-zdrojům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E8AB92-B7D7-4427-A706-5BFA4385DA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K dispozici máte dvě možnosti:</a:t>
            </a:r>
            <a:br>
              <a:rPr lang="cs-CZ" dirty="0"/>
            </a:br>
            <a:endParaRPr lang="cs-CZ" dirty="0"/>
          </a:p>
          <a:p>
            <a:r>
              <a:rPr lang="cs-CZ" dirty="0"/>
              <a:t>přímý přístup - daný zdroj rozpozná, že jste na IP adresách univerzity (např. na počítači v knihovně, na </a:t>
            </a:r>
            <a:r>
              <a:rPr lang="cs-CZ" dirty="0" err="1"/>
              <a:t>eduroamu</a:t>
            </a:r>
            <a:r>
              <a:rPr lang="cs-CZ" dirty="0"/>
              <a:t>) a ke zdroji se bez problému dostanete</a:t>
            </a:r>
          </a:p>
          <a:p>
            <a:r>
              <a:rPr lang="cs-CZ" dirty="0"/>
              <a:t>vzdálený přístup - umožňuje využívat e-zdroje kdekoliv</a:t>
            </a:r>
            <a:r>
              <a:rPr lang="cs-CZ" b="1" dirty="0"/>
              <a:t>,</a:t>
            </a:r>
            <a:r>
              <a:rPr lang="cs-CZ" dirty="0"/>
              <a:t> kde máte </a:t>
            </a:r>
            <a:r>
              <a:rPr lang="cs-CZ" b="1" dirty="0"/>
              <a:t>připojení k internetu</a:t>
            </a:r>
            <a:r>
              <a:rPr lang="cs-CZ" dirty="0"/>
              <a:t> (doma, v zaměstnání apod.)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9285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1E8F14D2-54A6-44EB-A652-B9C25B502BE9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14350"/>
            <a:ext cx="4429125" cy="5936915"/>
          </a:xfrm>
        </p:spPr>
      </p:pic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312AEFF-7F5C-448E-80A7-71259395D8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62675" y="1857375"/>
            <a:ext cx="5191125" cy="4319588"/>
          </a:xfrm>
        </p:spPr>
        <p:txBody>
          <a:bodyPr>
            <a:normAutofit lnSpcReduction="10000"/>
          </a:bodyPr>
          <a:lstStyle/>
          <a:p>
            <a:r>
              <a:rPr lang="cs-CZ" altLang="cs-CZ" b="1" dirty="0"/>
              <a:t>Proces vyhledávání  informací </a:t>
            </a:r>
          </a:p>
          <a:p>
            <a:r>
              <a:rPr lang="cs-CZ" altLang="cs-CZ" b="1" dirty="0"/>
              <a:t>v dialogových systémech</a:t>
            </a:r>
          </a:p>
          <a:p>
            <a:endParaRPr lang="cs-CZ" altLang="cs-CZ" b="1" dirty="0"/>
          </a:p>
          <a:p>
            <a:r>
              <a:rPr lang="cs-CZ" altLang="cs-CZ" b="1" dirty="0"/>
              <a:t>převzato z Papík R. (2001): </a:t>
            </a:r>
            <a:r>
              <a:rPr lang="cs-CZ" altLang="cs-CZ" b="1" dirty="0">
                <a:hlinkClick r:id="rId3"/>
              </a:rPr>
              <a:t>Vyhledávání</a:t>
            </a:r>
          </a:p>
          <a:p>
            <a:r>
              <a:rPr lang="cs-CZ" altLang="cs-CZ" b="1" dirty="0">
                <a:hlinkClick r:id="rId3"/>
              </a:rPr>
              <a:t>informací I. Umění či věda? </a:t>
            </a:r>
            <a:r>
              <a:rPr lang="cs-CZ" altLang="cs-CZ" b="1" dirty="0"/>
              <a:t>Národní </a:t>
            </a:r>
          </a:p>
          <a:p>
            <a:r>
              <a:rPr lang="cs-CZ" altLang="cs-CZ" b="1" dirty="0"/>
              <a:t>knihovna. Knihovnická revue. roč. 12, č. 1.</a:t>
            </a:r>
          </a:p>
          <a:p>
            <a:r>
              <a:rPr lang="cs-CZ" altLang="cs-CZ" b="1" dirty="0"/>
              <a:t>s. 18-25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96162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55F2FD-165B-44E6-9A56-B4FE6EA70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Vzdálený přístup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F227B9-3B8C-4C97-96EE-4ACBBE3647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Pro práci s e-zdroji odkudkoliv můžete použít:</a:t>
            </a:r>
          </a:p>
          <a:p>
            <a:pPr lvl="1"/>
            <a:r>
              <a:rPr lang="cs-CZ" dirty="0"/>
              <a:t>    portál </a:t>
            </a:r>
            <a:r>
              <a:rPr lang="cs-CZ" dirty="0" err="1"/>
              <a:t>EZproxy</a:t>
            </a:r>
            <a:r>
              <a:rPr lang="cs-CZ" dirty="0"/>
              <a:t> - po přihlášení do systému se objeví seznam zdrojů, ke kterým máte přístup</a:t>
            </a:r>
          </a:p>
          <a:p>
            <a:pPr lvl="1"/>
            <a:r>
              <a:rPr lang="cs-CZ" dirty="0"/>
              <a:t>    odkazy "Vzdálený přístup (</a:t>
            </a:r>
            <a:r>
              <a:rPr lang="cs-CZ" dirty="0" err="1"/>
              <a:t>EZproxy</a:t>
            </a:r>
            <a:r>
              <a:rPr lang="cs-CZ" dirty="0"/>
              <a:t>)" a "Vzdálený přístup (</a:t>
            </a:r>
            <a:r>
              <a:rPr lang="cs-CZ" dirty="0" err="1"/>
              <a:t>Shibboleth</a:t>
            </a:r>
            <a:r>
              <a:rPr lang="cs-CZ" dirty="0"/>
              <a:t>)" uváděné u jednotlivých e-zdrojů na PEZ</a:t>
            </a:r>
          </a:p>
          <a:p>
            <a:r>
              <a:rPr lang="cs-CZ" dirty="0"/>
              <a:t>Co budete potřebovat:</a:t>
            </a:r>
          </a:p>
          <a:p>
            <a:pPr lvl="1"/>
            <a:r>
              <a:rPr lang="cs-CZ" dirty="0"/>
              <a:t>    platný průkaz UK</a:t>
            </a:r>
          </a:p>
          <a:p>
            <a:pPr lvl="1"/>
            <a:r>
              <a:rPr lang="cs-CZ" dirty="0"/>
              <a:t>    heslo do CAS - heslo získáte při vydání karty UK; jeho platnost je omezena na dobu 5 dnů. Změnit nebo obnovit heslo si můžete na stránce Centrální autentifikační služby UK (CAS)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232241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6D14C1-265F-464E-82B0-770EFB2B7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začít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FF3BDD-5F1F-420E-B652-E7BEAE543B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dobrá vysokoškolská učebnice, která uvádí i citace původní literatury</a:t>
            </a:r>
          </a:p>
          <a:p>
            <a:r>
              <a:rPr lang="cs-CZ" altLang="cs-CZ" dirty="0"/>
              <a:t>monografie</a:t>
            </a:r>
          </a:p>
          <a:p>
            <a:r>
              <a:rPr lang="cs-CZ" altLang="cs-CZ" dirty="0"/>
              <a:t>přehledové referáty a články</a:t>
            </a:r>
          </a:p>
          <a:p>
            <a:r>
              <a:rPr lang="cs-CZ" altLang="cs-CZ" dirty="0"/>
              <a:t>literatura obhájených diplomek a dizertací na podobné téma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759199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F97A06-B9F7-4048-A395-1BC217748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Příklad přípravy na rešerši I.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A08CF3-BD10-47BC-A163-37F7B5E4DB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b="1" dirty="0"/>
              <a:t>Metodické a jiné materiály pro výuku fyziky mikrosvěta na ZŠ a SŠ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Cíl: Úvodní část jedné kapitoly v disertaci</a:t>
            </a:r>
          </a:p>
          <a:p>
            <a:pPr lvl="1">
              <a:lnSpc>
                <a:spcPct val="80000"/>
              </a:lnSpc>
            </a:pPr>
            <a:r>
              <a:rPr lang="cs-CZ" altLang="cs-CZ" sz="1800" dirty="0"/>
              <a:t>zmapovat co existuje, zasadit mnou vytvořené materiály do existujících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Vymezení: </a:t>
            </a:r>
          </a:p>
          <a:p>
            <a:pPr lvl="1">
              <a:lnSpc>
                <a:spcPct val="80000"/>
              </a:lnSpc>
            </a:pPr>
            <a:r>
              <a:rPr lang="cs-CZ" altLang="cs-CZ" sz="1800" dirty="0"/>
              <a:t>pouze české dokumenty, od roku 1980 a mladší</a:t>
            </a:r>
          </a:p>
          <a:p>
            <a:pPr lvl="1">
              <a:lnSpc>
                <a:spcPct val="80000"/>
              </a:lnSpc>
            </a:pPr>
            <a:r>
              <a:rPr lang="cs-CZ" altLang="cs-CZ" sz="1800" dirty="0"/>
              <a:t>důraz na metodické materiály, méně zajímavé jsou popularizační či historické články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Kde hledat – hlavní zdroje informací:</a:t>
            </a:r>
          </a:p>
          <a:p>
            <a:pPr lvl="1">
              <a:lnSpc>
                <a:spcPct val="80000"/>
              </a:lnSpc>
            </a:pPr>
            <a:r>
              <a:rPr lang="cs-CZ" altLang="cs-CZ" sz="1800" dirty="0"/>
              <a:t>učebnice ZŠ a SŠ, metodické materiály (příručky pro učitele)</a:t>
            </a:r>
          </a:p>
          <a:p>
            <a:pPr lvl="1">
              <a:lnSpc>
                <a:spcPct val="80000"/>
              </a:lnSpc>
            </a:pPr>
            <a:r>
              <a:rPr lang="cs-CZ" altLang="cs-CZ" sz="1800" dirty="0"/>
              <a:t>časopisy: Rozhledy matematicko-fyzikální, Školská fyzika</a:t>
            </a:r>
          </a:p>
          <a:p>
            <a:pPr lvl="1">
              <a:lnSpc>
                <a:spcPct val="80000"/>
              </a:lnSpc>
            </a:pPr>
            <a:r>
              <a:rPr lang="cs-CZ" altLang="cs-CZ" sz="1800" dirty="0"/>
              <a:t>sborníky konferencí: Veletrh nápadů, Vlachovice, Srní 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Kde hledat – fyzicky:</a:t>
            </a:r>
          </a:p>
          <a:p>
            <a:pPr lvl="1">
              <a:lnSpc>
                <a:spcPct val="80000"/>
              </a:lnSpc>
            </a:pPr>
            <a:r>
              <a:rPr lang="cs-CZ" altLang="cs-CZ" sz="1800" dirty="0"/>
              <a:t>učebnice a některé časopisy – knihovna KDF, ostatní časopisy - knihovna na Karlově</a:t>
            </a:r>
          </a:p>
          <a:p>
            <a:pPr lvl="1">
              <a:lnSpc>
                <a:spcPct val="80000"/>
              </a:lnSpc>
            </a:pPr>
            <a:r>
              <a:rPr lang="cs-CZ" altLang="cs-CZ" sz="1800" dirty="0"/>
              <a:t>sborníky zapůjčit od starších kolegů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Rešeršní strategie: projít daný okruh materiálů  </a:t>
            </a:r>
          </a:p>
        </p:txBody>
      </p:sp>
    </p:spTree>
    <p:extLst>
      <p:ext uri="{BB962C8B-B14F-4D97-AF65-F5344CB8AC3E}">
        <p14:creationId xmlns:p14="http://schemas.microsoft.com/office/powerpoint/2010/main" val="315578527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AC436F-706E-4434-A2EC-DF88E8E8EC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dirty="0"/>
              <a:t>seznamte se s pravidly konkrétního vyhledávače/databáze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42EE44B-4195-4E10-86A1-649D66F0A9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altLang="cs-CZ" sz="2000" dirty="0"/>
              <a:t>dostupné parametry vyhledávání</a:t>
            </a:r>
          </a:p>
          <a:p>
            <a:pPr lvl="1"/>
            <a:r>
              <a:rPr lang="cs-CZ" altLang="cs-CZ" sz="2000" dirty="0"/>
              <a:t>jak zadat sousloví</a:t>
            </a:r>
          </a:p>
          <a:p>
            <a:pPr lvl="1"/>
            <a:r>
              <a:rPr lang="cs-CZ" altLang="cs-CZ" sz="2000" dirty="0"/>
              <a:t>použití logických spojek – AND, OR, NOT</a:t>
            </a:r>
          </a:p>
          <a:p>
            <a:pPr lvl="1"/>
            <a:r>
              <a:rPr lang="cs-CZ" altLang="cs-CZ" sz="2000" dirty="0" err="1"/>
              <a:t>proximitní</a:t>
            </a:r>
            <a:r>
              <a:rPr lang="cs-CZ" altLang="cs-CZ" sz="2000" dirty="0"/>
              <a:t> = distanční operátory (</a:t>
            </a:r>
            <a:r>
              <a:rPr lang="cs-CZ" altLang="cs-CZ" sz="2000" dirty="0" err="1"/>
              <a:t>near</a:t>
            </a:r>
            <a:r>
              <a:rPr lang="cs-CZ" altLang="cs-CZ" sz="2000" dirty="0"/>
              <a:t>, </a:t>
            </a:r>
            <a:r>
              <a:rPr lang="cs-CZ" altLang="cs-CZ" sz="2000" dirty="0" err="1"/>
              <a:t>with</a:t>
            </a:r>
            <a:r>
              <a:rPr lang="cs-CZ" altLang="cs-CZ" sz="2000" dirty="0"/>
              <a:t>, </a:t>
            </a:r>
            <a:r>
              <a:rPr lang="cs-CZ" altLang="cs-CZ" sz="2000" dirty="0" err="1"/>
              <a:t>adj</a:t>
            </a:r>
            <a:r>
              <a:rPr lang="cs-CZ" altLang="cs-CZ" sz="2000" dirty="0"/>
              <a:t>, </a:t>
            </a:r>
            <a:r>
              <a:rPr lang="en-US" altLang="cs-CZ" sz="2000" dirty="0"/>
              <a:t>followed by</a:t>
            </a:r>
            <a:r>
              <a:rPr lang="cs-CZ" altLang="cs-CZ" sz="2000" dirty="0"/>
              <a:t>)</a:t>
            </a:r>
          </a:p>
          <a:p>
            <a:pPr lvl="1"/>
            <a:r>
              <a:rPr lang="cs-CZ" altLang="cs-CZ" sz="2000" dirty="0"/>
              <a:t>operátory krácení: *, ? </a:t>
            </a:r>
          </a:p>
          <a:p>
            <a:pPr lvl="1"/>
            <a:r>
              <a:rPr lang="cs-CZ" altLang="cs-CZ" sz="2000" dirty="0"/>
              <a:t>jak nakládá s +, „“, …, #, &amp;, %</a:t>
            </a:r>
          </a:p>
          <a:p>
            <a:pPr lvl="1"/>
            <a:r>
              <a:rPr lang="cs-CZ" altLang="cs-CZ" sz="2000" dirty="0"/>
              <a:t>používá se krácení zprava?</a:t>
            </a:r>
          </a:p>
          <a:p>
            <a:pPr lvl="1"/>
            <a:r>
              <a:rPr lang="cs-CZ" altLang="cs-CZ" sz="2000" dirty="0"/>
              <a:t>funguje ohýbání slov? (v češtině)</a:t>
            </a:r>
          </a:p>
          <a:p>
            <a:pPr lvl="1">
              <a:buNone/>
            </a:pPr>
            <a:endParaRPr lang="cs-CZ" altLang="cs-CZ" sz="2000" dirty="0"/>
          </a:p>
          <a:p>
            <a:r>
              <a:rPr lang="cs-CZ" altLang="cs-CZ" sz="2400" dirty="0"/>
              <a:t>„</a:t>
            </a:r>
            <a:r>
              <a:rPr lang="cs-CZ" altLang="cs-CZ" sz="2400" dirty="0" err="1"/>
              <a:t>How</a:t>
            </a:r>
            <a:r>
              <a:rPr lang="cs-CZ" altLang="cs-CZ" sz="2400" dirty="0"/>
              <a:t> to …“ nebo „</a:t>
            </a:r>
            <a:r>
              <a:rPr lang="cs-CZ" altLang="cs-CZ" sz="2400" dirty="0" err="1"/>
              <a:t>Easy</a:t>
            </a:r>
            <a:r>
              <a:rPr lang="cs-CZ" altLang="cs-CZ" sz="2400" dirty="0"/>
              <a:t> </a:t>
            </a:r>
            <a:r>
              <a:rPr lang="cs-CZ" altLang="cs-CZ" sz="2400" dirty="0" err="1"/>
              <a:t>Searching</a:t>
            </a:r>
            <a:r>
              <a:rPr lang="cs-CZ" altLang="cs-CZ" sz="2400" dirty="0"/>
              <a:t> </a:t>
            </a:r>
            <a:r>
              <a:rPr lang="cs-CZ" altLang="cs-CZ" sz="2400" dirty="0" err="1"/>
              <a:t>Guide</a:t>
            </a:r>
            <a:r>
              <a:rPr lang="cs-CZ" altLang="cs-CZ" sz="2400" dirty="0"/>
              <a:t>“ mohou ušetřit mnoho času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630940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5D30E9-462E-49D3-A0AD-C4ED1B99B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Tipy </a:t>
            </a:r>
            <a:r>
              <a:rPr lang="cs-CZ" dirty="0" err="1"/>
              <a:t>vyhledavani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CDCB5E-4364-4D47-94E1-29F48022E5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altLang="cs-CZ" sz="2400" dirty="0"/>
              <a:t>začněte vyhledávat přesně téma výzkumu</a:t>
            </a:r>
          </a:p>
          <a:p>
            <a:r>
              <a:rPr lang="cs-CZ" altLang="cs-CZ" sz="2400" dirty="0"/>
              <a:t>volte vhodná klíčová slova </a:t>
            </a:r>
          </a:p>
          <a:p>
            <a:pPr lvl="1"/>
            <a:r>
              <a:rPr lang="cs-CZ" altLang="cs-CZ" sz="2000" dirty="0"/>
              <a:t>uvažujte synonyma</a:t>
            </a:r>
          </a:p>
          <a:p>
            <a:pPr lvl="1"/>
            <a:r>
              <a:rPr lang="cs-CZ" altLang="cs-CZ" sz="2000" dirty="0"/>
              <a:t>konkretizujte a zobecňujte podle počtu nalezených dokumentů</a:t>
            </a:r>
          </a:p>
          <a:p>
            <a:endParaRPr lang="cs-CZ" altLang="cs-CZ" sz="2400" dirty="0"/>
          </a:p>
          <a:p>
            <a:r>
              <a:rPr lang="cs-CZ" altLang="cs-CZ" sz="2400" dirty="0"/>
              <a:t>nepodceňujte zpravodajské servery </a:t>
            </a:r>
          </a:p>
          <a:p>
            <a:pPr lvl="1"/>
            <a:r>
              <a:rPr lang="cs-CZ" altLang="cs-CZ" sz="2000" dirty="0"/>
              <a:t>mohou mít i specializované sekce</a:t>
            </a:r>
          </a:p>
          <a:p>
            <a:pPr lvl="1"/>
            <a:r>
              <a:rPr lang="cs-CZ" altLang="cs-CZ" sz="2000" dirty="0"/>
              <a:t>jsou aktuální</a:t>
            </a:r>
          </a:p>
          <a:p>
            <a:r>
              <a:rPr lang="cs-CZ" altLang="cs-CZ" sz="2400" dirty="0"/>
              <a:t>braňte se spamu – nutnost registrace do veřejného vyhledavače</a:t>
            </a:r>
          </a:p>
          <a:p>
            <a:endParaRPr lang="cs-CZ" altLang="cs-CZ" sz="2400" b="1" dirty="0"/>
          </a:p>
          <a:p>
            <a:r>
              <a:rPr lang="cs-CZ" altLang="cs-CZ" sz="2400" b="1" dirty="0"/>
              <a:t>stále sledujte cíl = to, co chcete najít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829430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F20C91-AE18-44BA-BCD6-F54AB2024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Tipy a rady – když se nedaří: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D8578D-D2BD-4076-9E5F-09AA571B42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80000"/>
              </a:lnSpc>
            </a:pPr>
            <a:r>
              <a:rPr lang="cs-CZ" altLang="cs-CZ" dirty="0"/>
              <a:t>Pozor na </a:t>
            </a:r>
            <a:r>
              <a:rPr lang="cs-CZ" altLang="cs-CZ" b="1" dirty="0"/>
              <a:t>překlepy</a:t>
            </a:r>
            <a:r>
              <a:rPr lang="cs-CZ" altLang="cs-CZ" dirty="0"/>
              <a:t> (nejčastější příčina nulového výsledku) </a:t>
            </a:r>
          </a:p>
          <a:p>
            <a:pPr>
              <a:lnSpc>
                <a:spcPct val="80000"/>
              </a:lnSpc>
            </a:pPr>
            <a:r>
              <a:rPr lang="cs-CZ" altLang="cs-CZ" dirty="0"/>
              <a:t>Pozor na rozdíly mezi </a:t>
            </a:r>
            <a:r>
              <a:rPr lang="cs-CZ" altLang="cs-CZ" b="1" dirty="0"/>
              <a:t>britskou a americkou</a:t>
            </a:r>
            <a:r>
              <a:rPr lang="cs-CZ" altLang="cs-CZ" dirty="0"/>
              <a:t> angličtinou </a:t>
            </a:r>
          </a:p>
          <a:p>
            <a:pPr>
              <a:lnSpc>
                <a:spcPct val="80000"/>
              </a:lnSpc>
            </a:pPr>
            <a:r>
              <a:rPr lang="cs-CZ" altLang="cs-CZ" dirty="0"/>
              <a:t>Jako téma rešerše (formulace dotazu v přirozeném jazyce) zkuste navrhnout název dokumentu, který by byl ideální odpovědí na zadaný dotaz </a:t>
            </a:r>
          </a:p>
          <a:p>
            <a:pPr>
              <a:lnSpc>
                <a:spcPct val="80000"/>
              </a:lnSpc>
            </a:pPr>
            <a:r>
              <a:rPr lang="cs-CZ" altLang="cs-CZ" dirty="0"/>
              <a:t>Začněte s vyhledáváním od nejdůležitějších pojmů </a:t>
            </a:r>
          </a:p>
          <a:p>
            <a:pPr>
              <a:lnSpc>
                <a:spcPct val="80000"/>
              </a:lnSpc>
            </a:pPr>
            <a:r>
              <a:rPr lang="cs-CZ" altLang="cs-CZ" dirty="0"/>
              <a:t>Nedoporučuje se používat v dotazech obecná slova (problém, systém, otázka, využití...) a slovesa  (tzv. stop-slova)</a:t>
            </a:r>
          </a:p>
          <a:p>
            <a:pPr>
              <a:lnSpc>
                <a:spcPct val="80000"/>
              </a:lnSpc>
            </a:pPr>
            <a:r>
              <a:rPr lang="cs-CZ" altLang="cs-CZ" dirty="0"/>
              <a:t>Je-li dostupný </a:t>
            </a:r>
            <a:r>
              <a:rPr lang="cs-CZ" altLang="cs-CZ" b="1" dirty="0"/>
              <a:t>slovník vyhledávacích termínů</a:t>
            </a:r>
            <a:r>
              <a:rPr lang="cs-CZ" altLang="cs-CZ" dirty="0"/>
              <a:t> (index), je vhodné vždy před zadáním dotazu ověřit přítomnost navrhovaných slov </a:t>
            </a:r>
          </a:p>
          <a:p>
            <a:pPr>
              <a:lnSpc>
                <a:spcPct val="80000"/>
              </a:lnSpc>
            </a:pPr>
            <a:r>
              <a:rPr lang="cs-CZ" altLang="cs-CZ" dirty="0"/>
              <a:t>Pozor na víceslovné výrazy (fráze) - každý zdroj řeší jejich používání jinak </a:t>
            </a:r>
          </a:p>
          <a:p>
            <a:pPr>
              <a:lnSpc>
                <a:spcPct val="80000"/>
              </a:lnSpc>
            </a:pPr>
            <a:r>
              <a:rPr lang="cs-CZ" altLang="cs-CZ" dirty="0"/>
              <a:t>Sledujte v průběhu rešerše, jak vypadají vyhledané záznamy </a:t>
            </a:r>
          </a:p>
          <a:p>
            <a:pPr>
              <a:lnSpc>
                <a:spcPct val="80000"/>
              </a:lnSpc>
            </a:pPr>
            <a:r>
              <a:rPr lang="cs-CZ" altLang="cs-CZ" dirty="0"/>
              <a:t>Zhodnoťte vyhledávací termíny ve světle toho, co jste našli. Nejsou některé termíny používány v jiném smyslu? (např. KNIHA v biologické databázi může být část žaludku krávy) </a:t>
            </a:r>
          </a:p>
          <a:p>
            <a:pPr>
              <a:lnSpc>
                <a:spcPct val="80000"/>
              </a:lnSpc>
            </a:pPr>
            <a:r>
              <a:rPr lang="cs-CZ" altLang="cs-CZ" dirty="0"/>
              <a:t>Před započetím nového dotazu je vhodné dosavadní strategii </a:t>
            </a:r>
            <a:r>
              <a:rPr lang="cs-CZ" altLang="cs-CZ" b="1" dirty="0"/>
              <a:t>uložit</a:t>
            </a:r>
            <a:r>
              <a:rPr lang="cs-CZ" altLang="cs-CZ" dirty="0"/>
              <a:t> a pak začít znovu </a:t>
            </a:r>
          </a:p>
          <a:p>
            <a:pPr>
              <a:lnSpc>
                <a:spcPct val="80000"/>
              </a:lnSpc>
            </a:pPr>
            <a:r>
              <a:rPr lang="cs-CZ" altLang="cs-CZ" b="1" dirty="0"/>
              <a:t>Pokud všechno selže, začněte znovu od začátku</a:t>
            </a:r>
            <a:r>
              <a:rPr lang="cs-CZ" alt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237762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8DBF22-1833-471C-A13F-16DB9320BC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Možné problémy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39AC6B-E566-423B-ABE4-C6536C8321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400" b="1" dirty="0"/>
              <a:t>záznamy nejsou relevantní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/>
              <a:t>jste si jisti, že máte ujasněn předmět rešerše? 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/>
              <a:t>podívejte se do záznamů, které relevantní jsou, a vyberte z nich vhodnější termíny 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/>
              <a:t>vyberte úplně jiné termíny 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/>
              <a:t>vyberte jiný zdroj (jinou databázi) </a:t>
            </a:r>
          </a:p>
          <a:p>
            <a:pPr>
              <a:lnSpc>
                <a:spcPct val="80000"/>
              </a:lnSpc>
            </a:pPr>
            <a:endParaRPr lang="cs-CZ" altLang="cs-CZ" sz="2400" b="1" dirty="0"/>
          </a:p>
          <a:p>
            <a:pPr>
              <a:lnSpc>
                <a:spcPct val="80000"/>
              </a:lnSpc>
            </a:pPr>
            <a:r>
              <a:rPr lang="cs-CZ" altLang="cs-CZ" sz="2400" b="1" dirty="0"/>
              <a:t>výsledkem je příliš mnoho záznamů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/>
              <a:t>přidejte další vyhledávací termíny 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/>
              <a:t>místo operátoru AND mezi termíny zadejte v dotazu operátor </a:t>
            </a:r>
            <a:r>
              <a:rPr lang="cs-CZ" altLang="cs-CZ" sz="2000" dirty="0" err="1"/>
              <a:t>proximity</a:t>
            </a:r>
            <a:r>
              <a:rPr lang="cs-CZ" altLang="cs-CZ" sz="2000" dirty="0"/>
              <a:t> nebo frázi (pevné spojení termínů vedle sebe) 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/>
              <a:t>limitujte vyhledávací termíny výskytem v určitém poli (název, deskriptor,...) 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/>
              <a:t>omezte vyhledané záznamy v plnotextových databázích počtem slov (vytřídění krátkých nevýznamných článků)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583625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8A6DAB-BD98-4AB7-8D94-5024DD321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Možné problémy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78C67FC-ABE7-42B8-8F69-830EA21C48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dirty="0"/>
              <a:t>výsledkem je příliš málo záznamů</a:t>
            </a:r>
          </a:p>
          <a:p>
            <a:pPr lvl="1"/>
            <a:r>
              <a:rPr lang="cs-CZ" altLang="cs-CZ" dirty="0"/>
              <a:t>vypusťte nejméně důležitý vyhledávací termín </a:t>
            </a:r>
          </a:p>
          <a:p>
            <a:pPr lvl="1"/>
            <a:r>
              <a:rPr lang="cs-CZ" altLang="cs-CZ" dirty="0"/>
              <a:t>použijte krácení (přidání dalších variant termínu) </a:t>
            </a:r>
          </a:p>
          <a:p>
            <a:pPr lvl="1"/>
            <a:r>
              <a:rPr lang="cs-CZ" altLang="cs-CZ" dirty="0"/>
              <a:t>podívejte se do vyhledaných záznamů a vyberte z nich další termíny (metoda rostoucí perly) </a:t>
            </a:r>
          </a:p>
          <a:p>
            <a:pPr lvl="1"/>
            <a:r>
              <a:rPr lang="cs-CZ" altLang="cs-CZ" dirty="0"/>
              <a:t>vyberte další zdroj (další databázi) </a:t>
            </a:r>
          </a:p>
          <a:p>
            <a:pPr lvl="1"/>
            <a:r>
              <a:rPr lang="cs-CZ" altLang="cs-CZ" dirty="0"/>
              <a:t>nabízí-li rešeršní systém dva způsoby vyhledávání (např. </a:t>
            </a:r>
            <a:r>
              <a:rPr lang="cs-CZ" altLang="cs-CZ" dirty="0" err="1"/>
              <a:t>simple</a:t>
            </a:r>
            <a:r>
              <a:rPr lang="cs-CZ" altLang="cs-CZ" dirty="0"/>
              <a:t> – </a:t>
            </a:r>
            <a:r>
              <a:rPr lang="cs-CZ" altLang="cs-CZ" dirty="0" err="1"/>
              <a:t>advanced</a:t>
            </a:r>
            <a:r>
              <a:rPr lang="cs-CZ" altLang="cs-CZ" dirty="0"/>
              <a:t>), zkuste oba </a:t>
            </a:r>
          </a:p>
          <a:p>
            <a:pPr lvl="1"/>
            <a:r>
              <a:rPr lang="cs-CZ" altLang="cs-CZ" dirty="0"/>
              <a:t>přehodnoťte požadavek – psalo se o tom vůbec? (obtížné hledání informací ke zcela novým tématům)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46981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C04172-782D-4B3A-A821-CD30E61AB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Našli jste?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11FA143-0FBA-438E-A73B-F663F76490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800" b="1" dirty="0">
                <a:solidFill>
                  <a:srgbClr val="FF3300"/>
                </a:solidFill>
              </a:rPr>
              <a:t>			</a:t>
            </a:r>
            <a:r>
              <a:rPr lang="cs-CZ" altLang="cs-CZ" b="1" dirty="0"/>
              <a:t>Zabraňte opětovnému ztracení!</a:t>
            </a:r>
          </a:p>
          <a:p>
            <a:pPr>
              <a:lnSpc>
                <a:spcPct val="80000"/>
              </a:lnSpc>
            </a:pPr>
            <a:r>
              <a:rPr lang="cs-CZ" altLang="cs-CZ" sz="1800" dirty="0"/>
              <a:t>uložte si:</a:t>
            </a:r>
          </a:p>
          <a:p>
            <a:pPr lvl="1">
              <a:lnSpc>
                <a:spcPct val="80000"/>
              </a:lnSpc>
            </a:pPr>
            <a:r>
              <a:rPr lang="cs-CZ" altLang="cs-CZ" sz="1600" dirty="0"/>
              <a:t>přesnou URL adresu </a:t>
            </a:r>
          </a:p>
          <a:p>
            <a:pPr lvl="1">
              <a:lnSpc>
                <a:spcPct val="80000"/>
              </a:lnSpc>
            </a:pPr>
            <a:r>
              <a:rPr lang="cs-CZ" altLang="cs-CZ" sz="1600" dirty="0"/>
              <a:t>přesné datum a čas – web se stále mění!</a:t>
            </a:r>
          </a:p>
          <a:p>
            <a:pPr lvl="1">
              <a:lnSpc>
                <a:spcPct val="80000"/>
              </a:lnSpc>
            </a:pPr>
            <a:r>
              <a:rPr lang="cs-CZ" altLang="cs-CZ" sz="1600" dirty="0"/>
              <a:t>krátký popis nalezeného materiálu</a:t>
            </a:r>
          </a:p>
          <a:p>
            <a:pPr lvl="1">
              <a:lnSpc>
                <a:spcPct val="80000"/>
              </a:lnSpc>
            </a:pPr>
            <a:r>
              <a:rPr lang="cs-CZ" altLang="cs-CZ" sz="1600" dirty="0"/>
              <a:t>jak jste ho nalezli (klíčová slova)</a:t>
            </a:r>
          </a:p>
          <a:p>
            <a:pPr lvl="1">
              <a:lnSpc>
                <a:spcPct val="80000"/>
              </a:lnSpc>
            </a:pPr>
            <a:endParaRPr lang="cs-CZ" altLang="cs-CZ" sz="1600" dirty="0"/>
          </a:p>
          <a:p>
            <a:pPr lvl="1">
              <a:lnSpc>
                <a:spcPct val="80000"/>
              </a:lnSpc>
            </a:pPr>
            <a:r>
              <a:rPr lang="cs-CZ" altLang="cs-CZ" sz="1600" dirty="0" err="1">
                <a:hlinkClick r:id="rId2"/>
              </a:rPr>
              <a:t>Personal</a:t>
            </a:r>
            <a:r>
              <a:rPr lang="cs-CZ" altLang="cs-CZ" sz="1600" dirty="0">
                <a:hlinkClick r:id="rId2"/>
              </a:rPr>
              <a:t> </a:t>
            </a:r>
            <a:r>
              <a:rPr lang="cs-CZ" altLang="cs-CZ" sz="1600" dirty="0" err="1">
                <a:hlinkClick r:id="rId2"/>
              </a:rPr>
              <a:t>Bibliographic</a:t>
            </a:r>
            <a:r>
              <a:rPr lang="cs-CZ" altLang="cs-CZ" sz="1600" dirty="0">
                <a:hlinkClick r:id="rId2"/>
              </a:rPr>
              <a:t> Software </a:t>
            </a:r>
            <a:endParaRPr lang="cs-CZ" altLang="cs-CZ" sz="1600" dirty="0"/>
          </a:p>
          <a:p>
            <a:pPr lvl="1">
              <a:lnSpc>
                <a:spcPct val="80000"/>
              </a:lnSpc>
            </a:pPr>
            <a:r>
              <a:rPr lang="cs-CZ" altLang="cs-CZ" sz="1600" dirty="0">
                <a:hlinkClick r:id="rId3"/>
              </a:rPr>
              <a:t>Bibliografické manažery</a:t>
            </a:r>
            <a:endParaRPr lang="cs-CZ" altLang="cs-CZ" sz="1600" dirty="0"/>
          </a:p>
          <a:p>
            <a:pPr>
              <a:lnSpc>
                <a:spcPct val="80000"/>
              </a:lnSpc>
            </a:pPr>
            <a:r>
              <a:rPr lang="cs-CZ" altLang="cs-CZ" sz="1800" dirty="0"/>
              <a:t>zvažte, zda si neuložit celý materiál nebo jeho část pro „</a:t>
            </a:r>
            <a:r>
              <a:rPr lang="cs-CZ" altLang="cs-CZ" sz="1800" dirty="0" err="1"/>
              <a:t>offline</a:t>
            </a:r>
            <a:r>
              <a:rPr lang="cs-CZ" altLang="cs-CZ" sz="1800" dirty="0"/>
              <a:t>“ použití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800" dirty="0"/>
              <a:t>			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800" dirty="0">
                <a:solidFill>
                  <a:srgbClr val="FF3300"/>
                </a:solidFill>
              </a:rPr>
              <a:t>		</a:t>
            </a:r>
            <a:r>
              <a:rPr lang="cs-CZ" altLang="cs-CZ" sz="1800" dirty="0"/>
              <a:t>	</a:t>
            </a:r>
            <a:r>
              <a:rPr lang="cs-CZ" altLang="cs-CZ" sz="2400" b="1" dirty="0"/>
              <a:t>A měl by se z toho stát automatický návyk.</a:t>
            </a:r>
          </a:p>
          <a:p>
            <a:pPr>
              <a:lnSpc>
                <a:spcPct val="80000"/>
              </a:lnSpc>
            </a:pPr>
            <a:endParaRPr lang="cs-CZ" altLang="cs-CZ" sz="2400" dirty="0"/>
          </a:p>
          <a:p>
            <a:pPr>
              <a:lnSpc>
                <a:spcPct val="80000"/>
              </a:lnSpc>
            </a:pPr>
            <a:r>
              <a:rPr lang="cs-CZ" altLang="cs-CZ" sz="1800" dirty="0"/>
              <a:t>Buďte trpěliví a vytrvalí.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600" dirty="0"/>
              <a:t>		Internet je neocenitelný, ale i frustrující zdroj informací.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551590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58E18E-5A4B-4BE9-AAE8-7F52A60E3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prezentace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360846F-3FB0-4E88-9F8D-5DE5DE8D54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 </a:t>
            </a:r>
            <a:r>
              <a:rPr lang="cs-CZ" dirty="0" err="1"/>
              <a:t>použitim</a:t>
            </a:r>
            <a:r>
              <a:rPr lang="cs-CZ" dirty="0"/>
              <a:t> </a:t>
            </a:r>
            <a:r>
              <a:rPr lang="cs-CZ" altLang="cs-CZ" dirty="0"/>
              <a:t>Zdeňka Broklová - Úvod do rešeršní a výzkumné činnosti, 2008/2009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2719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2D80F5B6-E7A6-4B3E-AF83-33946BECDA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Vyhledávací postup:</a:t>
            </a:r>
            <a:endParaRPr 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D645CBB-6B15-46F5-9421-1143862DE0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dirty="0"/>
              <a:t>ujasněte si dobře, co a k čemu chcete najít</a:t>
            </a:r>
          </a:p>
          <a:p>
            <a:pPr lvl="1">
              <a:lnSpc>
                <a:spcPct val="80000"/>
              </a:lnSpc>
            </a:pPr>
            <a:r>
              <a:rPr lang="cs-CZ" altLang="cs-CZ" dirty="0"/>
              <a:t>jak to bude zasazeno ve výzkumu/práci</a:t>
            </a:r>
          </a:p>
          <a:p>
            <a:pPr lvl="1">
              <a:lnSpc>
                <a:spcPct val="80000"/>
              </a:lnSpc>
            </a:pPr>
            <a:r>
              <a:rPr lang="cs-CZ" altLang="cs-CZ" dirty="0"/>
              <a:t>v jakých jazycích </a:t>
            </a:r>
          </a:p>
          <a:p>
            <a:pPr lvl="1">
              <a:lnSpc>
                <a:spcPct val="80000"/>
              </a:lnSpc>
            </a:pPr>
            <a:r>
              <a:rPr lang="cs-CZ" altLang="cs-CZ" dirty="0"/>
              <a:t>jak staré dokumenty jsou ještě zajímavé</a:t>
            </a:r>
          </a:p>
          <a:p>
            <a:pPr lvl="1">
              <a:lnSpc>
                <a:spcPct val="80000"/>
              </a:lnSpc>
            </a:pPr>
            <a:r>
              <a:rPr lang="cs-CZ" altLang="cs-CZ" dirty="0"/>
              <a:t>zaměřím se pouze na nějakou oblast (region, věk/pohlaví respondentů, …) nebo mě zajímají podobné výzkumy i z jiných oblasti</a:t>
            </a:r>
          </a:p>
          <a:p>
            <a:pPr>
              <a:lnSpc>
                <a:spcPct val="80000"/>
              </a:lnSpc>
            </a:pPr>
            <a:endParaRPr lang="cs-CZ" altLang="cs-CZ" dirty="0"/>
          </a:p>
          <a:p>
            <a:pPr>
              <a:lnSpc>
                <a:spcPct val="80000"/>
              </a:lnSpc>
            </a:pPr>
            <a:r>
              <a:rPr lang="cs-CZ" altLang="cs-CZ" dirty="0"/>
              <a:t>stanovte si čas, který hledání věnujete</a:t>
            </a:r>
          </a:p>
          <a:p>
            <a:pPr lvl="1">
              <a:lnSpc>
                <a:spcPct val="80000"/>
              </a:lnSpc>
            </a:pPr>
            <a:r>
              <a:rPr lang="cs-CZ" altLang="cs-CZ" dirty="0"/>
              <a:t>dopřejte si dostatek času, ale úměrně rozsahu výzkumu/práce (asi 1/3 času)</a:t>
            </a:r>
          </a:p>
          <a:p>
            <a:pPr lvl="1">
              <a:lnSpc>
                <a:spcPct val="80000"/>
              </a:lnSpc>
            </a:pPr>
            <a:r>
              <a:rPr lang="cs-CZ" altLang="cs-CZ" dirty="0">
                <a:solidFill>
                  <a:srgbClr val="FF3300"/>
                </a:solidFill>
              </a:rPr>
              <a:t>ukončete hledání ve stanovený termín</a:t>
            </a:r>
            <a:r>
              <a:rPr lang="cs-CZ" altLang="cs-CZ" dirty="0"/>
              <a:t> (buďte disciplinovaní)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66339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81837C-8399-4086-AA25-19CEA4890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Vyberte klíčová slova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F56FD1-BF23-4A89-92CE-2982422833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400" dirty="0"/>
              <a:t>podle tématu rešerše</a:t>
            </a:r>
          </a:p>
          <a:p>
            <a:r>
              <a:rPr lang="cs-CZ" altLang="cs-CZ" sz="2400" dirty="0"/>
              <a:t>lze využít slovníky a příručky - ověření termínů</a:t>
            </a:r>
          </a:p>
          <a:p>
            <a:pPr lvl="1"/>
            <a:r>
              <a:rPr lang="cs-CZ" altLang="cs-CZ" sz="2000" dirty="0"/>
              <a:t>pozor na cizojazyčné pojmy</a:t>
            </a:r>
          </a:p>
          <a:p>
            <a:pPr lvl="1"/>
            <a:r>
              <a:rPr lang="cs-CZ" altLang="cs-CZ" sz="2000" dirty="0"/>
              <a:t>transliteraci jmen</a:t>
            </a:r>
          </a:p>
          <a:p>
            <a:r>
              <a:rPr lang="cs-CZ" altLang="cs-CZ" sz="2400" dirty="0"/>
              <a:t>konzultace problematiky s jiným odborníkem z daného oboru</a:t>
            </a:r>
          </a:p>
          <a:p>
            <a:r>
              <a:rPr lang="cs-CZ" altLang="cs-CZ" sz="2400" dirty="0"/>
              <a:t>synonyma</a:t>
            </a:r>
          </a:p>
          <a:p>
            <a:endParaRPr lang="cs-CZ" altLang="cs-CZ" sz="2400" dirty="0"/>
          </a:p>
          <a:p>
            <a:r>
              <a:rPr lang="cs-CZ" altLang="cs-CZ" sz="2400" dirty="0"/>
              <a:t>najít vztahy mezi klíčovými slovy</a:t>
            </a:r>
          </a:p>
          <a:p>
            <a:endParaRPr lang="cs-CZ" altLang="cs-CZ" sz="2400" dirty="0"/>
          </a:p>
          <a:p>
            <a:r>
              <a:rPr lang="cs-CZ" altLang="cs-CZ" sz="2400" dirty="0"/>
              <a:t>úpravy na základě průběžných výsledků vyhledávání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14812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A36041-F0CF-4786-91EC-49F20FFC0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Kde hledat informace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219F2A7-0013-4F3E-BB34-1D9FED4022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knihovny, bibliografické rejstříky, …</a:t>
            </a:r>
          </a:p>
          <a:p>
            <a:r>
              <a:rPr lang="cs-CZ" altLang="cs-CZ" dirty="0"/>
              <a:t>časopisy – archívy</a:t>
            </a:r>
          </a:p>
          <a:p>
            <a:r>
              <a:rPr lang="cs-CZ" altLang="cs-CZ" dirty="0"/>
              <a:t>databáze – zejména elektronické</a:t>
            </a:r>
          </a:p>
          <a:p>
            <a:r>
              <a:rPr lang="cs-CZ" altLang="cs-CZ" dirty="0"/>
              <a:t>internet</a:t>
            </a:r>
          </a:p>
          <a:p>
            <a:endParaRPr lang="cs-CZ" altLang="cs-CZ" dirty="0"/>
          </a:p>
          <a:p>
            <a:r>
              <a:rPr lang="cs-CZ" altLang="cs-CZ" dirty="0"/>
              <a:t>Google </a:t>
            </a:r>
            <a:r>
              <a:rPr lang="cs-CZ" altLang="cs-CZ" dirty="0" err="1"/>
              <a:t>scholar</a:t>
            </a:r>
            <a:r>
              <a:rPr lang="cs-CZ" altLang="cs-CZ" dirty="0"/>
              <a:t> </a:t>
            </a:r>
            <a:r>
              <a:rPr lang="cs-CZ" altLang="cs-CZ" dirty="0">
                <a:hlinkClick r:id="rId2"/>
              </a:rPr>
              <a:t>https://scholar.google.com/</a:t>
            </a:r>
            <a:endParaRPr lang="cs-CZ" altLang="cs-CZ" dirty="0"/>
          </a:p>
          <a:p>
            <a:r>
              <a:rPr lang="cs-CZ" altLang="cs-CZ" dirty="0"/>
              <a:t>Katalog UK UKAŽ  https://eds.b.ebscohost.com/eds/search/basic?vid=0&amp;sid=72a75f8d-c1b4-498b-bd2e-5506b8bef693%40sessionmgr101</a:t>
            </a:r>
          </a:p>
          <a:p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7058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B10EBC-82F4-4FFD-9717-C12A0FF7A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Kde hledat?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DD8884F-21B1-4FE2-AB93-EA4D145A85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1. Internet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38302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F8B756-094A-4C8E-A1AE-5B787C860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Informační 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123223-76EA-4A5E-80DB-C0A42E9CD1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primární dokumenty</a:t>
            </a:r>
          </a:p>
          <a:p>
            <a:pPr lvl="1"/>
            <a:r>
              <a:rPr lang="cs-CZ" altLang="cs-CZ" dirty="0"/>
              <a:t>vědecké a odborné publikace, vysokoškolská skripta, sborníky, seriály, publikované přednášky apod.</a:t>
            </a:r>
          </a:p>
          <a:p>
            <a:r>
              <a:rPr lang="cs-CZ" altLang="cs-CZ" dirty="0"/>
              <a:t>sekundární dokumenty</a:t>
            </a:r>
          </a:p>
          <a:p>
            <a:pPr lvl="1"/>
            <a:r>
              <a:rPr lang="cs-CZ" altLang="cs-CZ" dirty="0"/>
              <a:t>knihovní katalogy, bibliografie, dokumentační kartotéky, citační rejstříky apod.</a:t>
            </a:r>
          </a:p>
          <a:p>
            <a:r>
              <a:rPr lang="cs-CZ" altLang="cs-CZ" dirty="0"/>
              <a:t>terciární dokumenty</a:t>
            </a:r>
          </a:p>
          <a:p>
            <a:pPr lvl="1"/>
            <a:r>
              <a:rPr lang="cs-CZ" altLang="cs-CZ" dirty="0"/>
              <a:t>bibliografie bibliografií, soupisy rešerší, seznamy databází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52826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316F1B-2E40-4DAE-A541-3118A5D111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Online 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32A8C7-73B8-427C-9BA2-4C62113128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Je internet zadarmo a je internet jediným a nejlepším zdrojem informací?</a:t>
            </a:r>
          </a:p>
          <a:p>
            <a:endParaRPr lang="cs-CZ" altLang="cs-CZ" dirty="0"/>
          </a:p>
          <a:p>
            <a:r>
              <a:rPr lang="cs-CZ" altLang="cs-CZ" dirty="0"/>
              <a:t>strategie vyhledávání v prostoru internetu dělené do 3 kategorií (dle Tkačíkové)</a:t>
            </a:r>
          </a:p>
          <a:p>
            <a:pPr lvl="1"/>
            <a:r>
              <a:rPr lang="cs-CZ" altLang="cs-CZ" dirty="0" err="1"/>
              <a:t>browsing</a:t>
            </a:r>
            <a:r>
              <a:rPr lang="cs-CZ" altLang="cs-CZ" dirty="0"/>
              <a:t> (listování stránkami WWW)</a:t>
            </a:r>
          </a:p>
          <a:p>
            <a:pPr lvl="1"/>
            <a:r>
              <a:rPr lang="cs-CZ" altLang="cs-CZ" dirty="0" err="1"/>
              <a:t>starting</a:t>
            </a:r>
            <a:r>
              <a:rPr lang="cs-CZ" altLang="cs-CZ" dirty="0"/>
              <a:t> </a:t>
            </a:r>
            <a:r>
              <a:rPr lang="cs-CZ" altLang="cs-CZ" dirty="0" err="1"/>
              <a:t>points</a:t>
            </a:r>
            <a:r>
              <a:rPr lang="cs-CZ" altLang="cs-CZ" dirty="0"/>
              <a:t> (startovní body)</a:t>
            </a:r>
          </a:p>
          <a:p>
            <a:pPr lvl="1"/>
            <a:r>
              <a:rPr lang="cs-CZ" altLang="cs-CZ" dirty="0" err="1"/>
              <a:t>search</a:t>
            </a:r>
            <a:r>
              <a:rPr lang="cs-CZ" altLang="cs-CZ" dirty="0"/>
              <a:t> </a:t>
            </a:r>
            <a:r>
              <a:rPr lang="cs-CZ" altLang="cs-CZ" dirty="0" err="1"/>
              <a:t>engines</a:t>
            </a:r>
            <a:r>
              <a:rPr lang="cs-CZ" altLang="cs-CZ" dirty="0"/>
              <a:t> (vyhledávací nástroje)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839875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2590</Words>
  <Application>Microsoft Office PowerPoint</Application>
  <PresentationFormat>Širokoúhlá obrazovka</PresentationFormat>
  <Paragraphs>368</Paragraphs>
  <Slides>39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4" baseType="lpstr">
      <vt:lpstr>Arial</vt:lpstr>
      <vt:lpstr>Calibri</vt:lpstr>
      <vt:lpstr>Calibri Light</vt:lpstr>
      <vt:lpstr>Wingdings</vt:lpstr>
      <vt:lpstr>Motiv Office</vt:lpstr>
      <vt:lpstr>Jak hledat literaturu</vt:lpstr>
      <vt:lpstr>Ve správnou dobu na správném místě</vt:lpstr>
      <vt:lpstr>Prezentace aplikace PowerPoint</vt:lpstr>
      <vt:lpstr>Vyhledávací postup:</vt:lpstr>
      <vt:lpstr>Vyberte klíčová slova</vt:lpstr>
      <vt:lpstr>Kde hledat informace</vt:lpstr>
      <vt:lpstr>Kde hledat?</vt:lpstr>
      <vt:lpstr>Informační zdroje</vt:lpstr>
      <vt:lpstr>Online zdroje</vt:lpstr>
      <vt:lpstr>Internet</vt:lpstr>
      <vt:lpstr>Vyhledávací nástroje internetu</vt:lpstr>
      <vt:lpstr>Kde najdu primární dokument?</vt:lpstr>
      <vt:lpstr>Zajímavé knihovny:</vt:lpstr>
      <vt:lpstr>Sdružování primárních dokumentů</vt:lpstr>
      <vt:lpstr>Prezentace aplikace PowerPoint</vt:lpstr>
      <vt:lpstr>Databáze</vt:lpstr>
      <vt:lpstr>Jak najít, kde hledat</vt:lpstr>
      <vt:lpstr>Příklady možných zdrojů</vt:lpstr>
      <vt:lpstr>Science Citation Index (SCI)</vt:lpstr>
      <vt:lpstr>ISI Web of Knowledge</vt:lpstr>
      <vt:lpstr>Zásady práce s elektronickými informačními zdroji</vt:lpstr>
      <vt:lpstr>Vím o článku, jak ho najít?</vt:lpstr>
      <vt:lpstr>Kdy skončit s hledáním?</vt:lpstr>
      <vt:lpstr>Zpracování výsledků hledání</vt:lpstr>
      <vt:lpstr>Centrální vyhledávač UKAŽ </vt:lpstr>
      <vt:lpstr>Portál elektronických zdrojů </vt:lpstr>
      <vt:lpstr>E-časopisy a e-knihy </vt:lpstr>
      <vt:lpstr>Kvalifikační práce </vt:lpstr>
      <vt:lpstr>Jak získat přístup k e-zdrojům</vt:lpstr>
      <vt:lpstr> Vzdálený přístup </vt:lpstr>
      <vt:lpstr>Jak začít</vt:lpstr>
      <vt:lpstr>Příklad přípravy na rešerši I.</vt:lpstr>
      <vt:lpstr>seznamte se s pravidly konkrétního vyhledávače/databáze</vt:lpstr>
      <vt:lpstr>Tipy vyhledavani</vt:lpstr>
      <vt:lpstr>Tipy a rady – když se nedaří:</vt:lpstr>
      <vt:lpstr>Možné problémy</vt:lpstr>
      <vt:lpstr>Možné problémy</vt:lpstr>
      <vt:lpstr>Našli jste?</vt:lpstr>
      <vt:lpstr>Zdroje prezentace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hledat literaturu</dc:title>
  <dc:creator>Čábelková Inna</dc:creator>
  <cp:lastModifiedBy>Čábelková Inna</cp:lastModifiedBy>
  <cp:revision>11</cp:revision>
  <dcterms:created xsi:type="dcterms:W3CDTF">2021-02-24T14:41:19Z</dcterms:created>
  <dcterms:modified xsi:type="dcterms:W3CDTF">2021-02-24T15:17:11Z</dcterms:modified>
</cp:coreProperties>
</file>