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2" r:id="rId4"/>
    <p:sldId id="257" r:id="rId5"/>
    <p:sldId id="279" r:id="rId6"/>
    <p:sldId id="258" r:id="rId7"/>
    <p:sldId id="259" r:id="rId8"/>
    <p:sldId id="260" r:id="rId9"/>
    <p:sldId id="271" r:id="rId10"/>
    <p:sldId id="280" r:id="rId11"/>
    <p:sldId id="262" r:id="rId12"/>
    <p:sldId id="270" r:id="rId13"/>
    <p:sldId id="269" r:id="rId14"/>
    <p:sldId id="268" r:id="rId15"/>
    <p:sldId id="267" r:id="rId16"/>
    <p:sldId id="266" r:id="rId17"/>
    <p:sldId id="265" r:id="rId18"/>
    <p:sldId id="264" r:id="rId19"/>
    <p:sldId id="274" r:id="rId20"/>
    <p:sldId id="275" r:id="rId21"/>
    <p:sldId id="276" r:id="rId22"/>
    <p:sldId id="277" r:id="rId23"/>
    <p:sldId id="278" r:id="rId24"/>
    <p:sldId id="263" r:id="rId25"/>
    <p:sldId id="261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EB88F-4D64-4E85-9D17-A42A1E86A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419444-BB4E-46B5-943B-EA60C3955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B74FA6-FF8B-44F1-A893-6DA891BA4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5AD19C-CF7D-4175-A0BA-3195A963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F26C5A-AF27-4272-9EAE-FB51325D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42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FBE32-211C-47EB-8D2B-8920DF6DF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F961BF-B7E0-4FAC-9B3D-3409E296D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1F0621-F3B3-4342-BA30-8072D7FF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FB2591-B89C-4B9E-9967-57F8E289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9A9649-CEBE-482A-B854-D9806836A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95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79A6C29-9893-4A3F-8D3D-5F9DD14D47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DBBB1A-64AB-44EE-896A-0A280E66A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BD0335-9DE1-41DD-AF16-6EF02FC2E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AA8F5B-821D-42A3-9003-DA787A1B9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785440-9749-46DD-BC37-9A8872C7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79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C047B-6637-4326-981A-4B57ED538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917341-CD49-4137-9806-B0B1E49E5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51751F-C6A5-4F2E-8FEA-4045C757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A42708-9F20-412C-BAC5-9DDCAAB42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CB44AA-A0DC-4545-B6AE-CC4D5EEBB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11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005AE-93B2-49A5-B4DF-5F589AF37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3C2C9C-AEFC-4087-AD1A-709B11EFA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1ACCCE-A6C1-49C4-AACC-A25EE489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712873-8003-49A1-855B-E1264377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B7D766-CACD-4B23-8C4B-2F033A08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75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1EECD-321C-4E33-A348-8AA2EFBFD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5BFB9C-A5A6-4EBD-B09C-DEE704BB0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7420A0-8E89-4DE4-80A9-240937BB6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2483A4-9AAE-4A4B-92F9-1612AED3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CF1B39-A3A7-4331-BE13-27F718531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A38682-5CCE-44D2-91EB-548C32CA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57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CB518-EA67-4D2D-AAD6-221C6AFC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08633F-773B-40E1-B9C1-04B89F07E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BFF226-2DFD-4EC0-8157-FAD020D4C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FB4F433-5245-4591-9CAF-385E14B47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744F885-E4D1-46D9-9C99-0D83FFA0B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2F26C9E-88A0-4955-A4CC-88B8B868F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E0B4822-661F-4FF4-87C0-90D64BC1D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249D35A-8224-4EB7-9D5F-FBC08E17C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20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DD6EB-479B-4AD9-949D-D33B4D233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8F817B-67F5-4663-894D-78708CA0B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F3B046-D64F-4913-BC06-F78FEC9E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0A271-DC12-49D6-94D2-CD0645528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26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14BCD8-21F8-4B41-93FE-305F707AD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AEAC5A6-730C-4907-A0EC-C35E13A49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4F4C9C-2C99-461C-AD60-385E0BF6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6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80D43-66B8-442F-ACC4-AB5F21CA9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07A27-F02F-4C63-9C05-54907F0BD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7993CD-E74B-4038-8C3D-A40E14772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A71A48-1729-4848-B8BB-C04AEB06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3EE9A7-4BAF-45FF-9086-1CB7AD07A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C966F4-BFCC-43A6-89AE-9AAAA1DB6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42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DCB09-25B6-4593-9D07-7EE42330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7215C25-CF8E-4EF7-964D-A44C33FE6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0CF8CD-0AD9-4CB7-8A0F-61A622752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DBE1BF-282D-4CDA-8874-7130B4D5C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B09756-329B-450D-8C54-D3D7DE0F5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A234FD-B326-49F4-BF31-DF0E4E5A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38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6AF6997-51F2-4817-9773-06D9B2AC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EEF0BF-CCC9-4DB2-8BA1-A25796C3F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8C44E8-FFC7-490C-9A9A-C614813FF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D27EC-055E-47EF-B434-32B991C4ADEB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3DACDE-03A3-4E86-80A6-055D3DEAD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9A0610-E122-42B3-88C7-79570C24F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2BAAB-B982-4674-817F-895EE37EB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55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rpus.cz/kontext/query?corpname=syn2020" TargetMode="External"/><Relationship Id="rId2" Type="http://schemas.openxmlformats.org/officeDocument/2006/relationships/hyperlink" Target="https://ucnk.ff.cuni.cz/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orpus.cz/quitaup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95B29-A07E-4316-82BE-7332BB8793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Metodologie výzkumu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F06FD6-6A04-497C-88EA-218CACE36B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Martin Janečka</a:t>
            </a:r>
          </a:p>
          <a:p>
            <a:r>
              <a:rPr lang="cs-CZ" sz="3200" dirty="0"/>
              <a:t>Seminář k přípravě diplomové práce</a:t>
            </a:r>
          </a:p>
          <a:p>
            <a:r>
              <a:rPr lang="cs-CZ" sz="3200" dirty="0"/>
              <a:t>LS 2021/2022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55075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9DB4F-1CCD-41B9-B74A-9EEAC1C3E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899EE7-E284-4939-B671-454162560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Reliabilita = do jaké míry by se shodla dvě nezávislá testování téhož studenta. </a:t>
            </a:r>
          </a:p>
          <a:p>
            <a:r>
              <a:rPr lang="cs-CZ" dirty="0"/>
              <a:t>Validita = správnost = do jaké míry test měří tu vlastnost (znalost), kterou chceme, aby ve skutečnosti měřil, resp. nakolik lze závěry na základě daného projektu (např. experimentu) považovat za platné, vědecky podložené.</a:t>
            </a:r>
          </a:p>
        </p:txBody>
      </p:sp>
    </p:spTree>
    <p:extLst>
      <p:ext uri="{BB962C8B-B14F-4D97-AF65-F5344CB8AC3E}">
        <p14:creationId xmlns:p14="http://schemas.microsoft.com/office/powerpoint/2010/main" val="3277179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C988F-A8C8-4495-AE1A-03DC49788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Výzkumný problém/otázka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D757B9-2857-4106-B502-411181754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Každý z výzkumů začíná formulací výzkumného problému. </a:t>
            </a:r>
          </a:p>
          <a:p>
            <a:r>
              <a:rPr lang="cs-CZ" dirty="0"/>
              <a:t>To není možné bez pročtení dostatečného množství zdrojů. </a:t>
            </a:r>
          </a:p>
          <a:p>
            <a:r>
              <a:rPr lang="cs-CZ" dirty="0"/>
              <a:t>Kroky od výzkumného záměru (toho, co chci asi dělat) k definici výzkumného problému (zde již žádné </a:t>
            </a:r>
            <a:r>
              <a:rPr lang="cs-CZ" b="1" dirty="0"/>
              <a:t>asi</a:t>
            </a:r>
            <a:r>
              <a:rPr lang="cs-CZ" dirty="0"/>
              <a:t> není).</a:t>
            </a:r>
          </a:p>
          <a:p>
            <a:r>
              <a:rPr lang="cs-CZ" dirty="0"/>
              <a:t>1) seznámení se známými výsledky výzkumů ve zkoumané oblasti,</a:t>
            </a:r>
          </a:p>
          <a:p>
            <a:r>
              <a:rPr lang="cs-CZ" dirty="0"/>
              <a:t>2) ohraničení problematiky,</a:t>
            </a:r>
          </a:p>
          <a:p>
            <a:r>
              <a:rPr lang="cs-CZ" dirty="0"/>
              <a:t>3) využití ověřených postupů řešení,</a:t>
            </a:r>
          </a:p>
          <a:p>
            <a:r>
              <a:rPr lang="cs-CZ" dirty="0"/>
              <a:t>4) vyvarování se chyb předchozích výzkumů,</a:t>
            </a:r>
          </a:p>
          <a:p>
            <a:r>
              <a:rPr lang="cs-CZ" dirty="0"/>
              <a:t>5) samostatné řešení vyvstalé otázky,</a:t>
            </a:r>
          </a:p>
          <a:p>
            <a:r>
              <a:rPr lang="cs-CZ" dirty="0"/>
              <a:t>6) formulace otázky nové.</a:t>
            </a:r>
          </a:p>
        </p:txBody>
      </p:sp>
    </p:spTree>
    <p:extLst>
      <p:ext uri="{BB962C8B-B14F-4D97-AF65-F5344CB8AC3E}">
        <p14:creationId xmlns:p14="http://schemas.microsoft.com/office/powerpoint/2010/main" val="755739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0691C-8F32-4D69-9F3C-B773DEC93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6BCD63-B11B-4E20-BB2A-3E337BDD4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Výzkumný problém = tázací věta, musí splňovat několik předpokladů:</a:t>
            </a:r>
          </a:p>
          <a:p>
            <a:r>
              <a:rPr lang="cs-CZ" b="1" dirty="0"/>
              <a:t>a) Zpravidla na ni nelze odpovědět ANO-NE.</a:t>
            </a:r>
          </a:p>
          <a:p>
            <a:r>
              <a:rPr lang="cs-CZ" dirty="0"/>
              <a:t>Ukázka chybné formulace: Je možné používat tvar </a:t>
            </a:r>
            <a:r>
              <a:rPr lang="cs-CZ" i="1" dirty="0"/>
              <a:t>bychom</a:t>
            </a:r>
            <a:r>
              <a:rPr lang="cs-CZ" dirty="0"/>
              <a:t> i </a:t>
            </a:r>
            <a:r>
              <a:rPr lang="cs-CZ" i="1" dirty="0" err="1"/>
              <a:t>bysme</a:t>
            </a:r>
            <a:r>
              <a:rPr lang="cs-CZ" dirty="0"/>
              <a:t>?</a:t>
            </a:r>
          </a:p>
          <a:p>
            <a:r>
              <a:rPr lang="cs-CZ" b="1" dirty="0"/>
              <a:t>b) Musí být ověřitelná.</a:t>
            </a:r>
          </a:p>
          <a:p>
            <a:r>
              <a:rPr lang="cs-CZ" dirty="0"/>
              <a:t>Ukázka chybné formulace: Používají hráči NHL doping častěji, než cyklisti? Tuto skutečnost nelze ověřit.</a:t>
            </a:r>
          </a:p>
          <a:p>
            <a:r>
              <a:rPr lang="cs-CZ" b="1" dirty="0"/>
              <a:t>c) Musí být hodnotná a mít smysl.</a:t>
            </a:r>
          </a:p>
          <a:p>
            <a:r>
              <a:rPr lang="cs-CZ" dirty="0"/>
              <a:t>Ukázka chybné formulace: Pomáhá domácí učení rozvoji žáka? Je jasné, že ano, a tak není co ověřovat.</a:t>
            </a:r>
          </a:p>
          <a:p>
            <a:r>
              <a:rPr lang="cs-CZ" b="1" dirty="0"/>
              <a:t>d) Nesmí být příliš obecná.</a:t>
            </a:r>
          </a:p>
          <a:p>
            <a:r>
              <a:rPr lang="cs-CZ" dirty="0"/>
              <a:t>Ukázka chybné formulace: Jak má vypadat správné vyučování matematice? Zde není jasné, co a jak se bude zkoumat.</a:t>
            </a:r>
          </a:p>
        </p:txBody>
      </p:sp>
    </p:spTree>
    <p:extLst>
      <p:ext uri="{BB962C8B-B14F-4D97-AF65-F5344CB8AC3E}">
        <p14:creationId xmlns:p14="http://schemas.microsoft.com/office/powerpoint/2010/main" val="2002988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093FF-8CA7-4E95-A346-DC7F1BBB2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výzkumných problémů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7D812C-7718-42B3-9568-7318780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7055"/>
            <a:ext cx="10515600" cy="50058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1. Deskriptivní</a:t>
            </a:r>
          </a:p>
          <a:p>
            <a:r>
              <a:rPr lang="cs-CZ" dirty="0"/>
              <a:t>Zjišťuje a popisuje aktuální stav/situaci. Jedná se o jeden z nejjednodušších výzkumných problémů, pro jeho ověření stačí základní deskriptivní analýza.</a:t>
            </a:r>
          </a:p>
          <a:p>
            <a:r>
              <a:rPr lang="cs-CZ" dirty="0"/>
              <a:t>Ukázka: Jaké jsou fyzické proporce sprinterů startujících na olympiádě?</a:t>
            </a:r>
          </a:p>
          <a:p>
            <a:pPr marL="0" indent="0">
              <a:buNone/>
            </a:pPr>
            <a:r>
              <a:rPr lang="cs-CZ" b="1" dirty="0"/>
              <a:t>2. Relační</a:t>
            </a:r>
          </a:p>
          <a:p>
            <a:r>
              <a:rPr lang="cs-CZ" dirty="0"/>
              <a:t>Dáváme do vztahu dvě a více proměnných. Ptáme se, zda existuje vztah mezi zkoumanými jevy a jak je vztah těsný. Základní charakteristikou je, že pracujeme s jednou skupinou osob.</a:t>
            </a:r>
          </a:p>
          <a:p>
            <a:r>
              <a:rPr lang="cs-CZ" dirty="0"/>
              <a:t>Ukázka: Jaký je vztah mezi motivací žáka a prospěchem z matematiky?</a:t>
            </a:r>
          </a:p>
          <a:p>
            <a:pPr marL="0" indent="0">
              <a:buNone/>
            </a:pPr>
            <a:r>
              <a:rPr lang="cs-CZ" b="1" dirty="0"/>
              <a:t>3. Kauzální</a:t>
            </a:r>
          </a:p>
          <a:p>
            <a:r>
              <a:rPr lang="cs-CZ" dirty="0"/>
              <a:t>Jde o výzkumný problém, který zjišťuje nějakou příčinu zkoumaného jevu. Tento typ výzkumného problému: pracujeme s dvěma a více skupinami osob.</a:t>
            </a:r>
          </a:p>
          <a:p>
            <a:r>
              <a:rPr lang="cs-CZ" dirty="0"/>
              <a:t>Ukázka: Jaký je vliv pohlaví na produkci gestikulace?</a:t>
            </a:r>
          </a:p>
        </p:txBody>
      </p:sp>
    </p:spTree>
    <p:extLst>
      <p:ext uri="{BB962C8B-B14F-4D97-AF65-F5344CB8AC3E}">
        <p14:creationId xmlns:p14="http://schemas.microsoft.com/office/powerpoint/2010/main" val="1125693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835AA3-AEE7-4A86-98F6-7A7C4D411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Hypotézy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8BB0E0-8164-4BD0-A174-13139E063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Hypotéza = vědecký předpoklad ohledně vztahu dvou a více proměnných. </a:t>
            </a:r>
          </a:p>
          <a:p>
            <a:r>
              <a:rPr lang="cs-CZ" dirty="0"/>
              <a:t>Hypotéza řídí výzkum, tzn. nelze začít sběrem dat a během něj či dokonce po něm pak vymýšlet hypotézy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/>
              <a:t>Při formulaci hypotéz často dochází k chybám, důležité dodržovat tři pravidla:</a:t>
            </a:r>
          </a:p>
          <a:p>
            <a:r>
              <a:rPr lang="cs-CZ" dirty="0"/>
              <a:t>1. Hypotéza hovoří o vztahu dvou a více proměnných.</a:t>
            </a:r>
          </a:p>
          <a:p>
            <a:r>
              <a:rPr lang="cs-CZ" dirty="0"/>
              <a:t>2. Hypotéza je formulována jako oznamovací věta.</a:t>
            </a:r>
          </a:p>
          <a:p>
            <a:r>
              <a:rPr lang="cs-CZ" dirty="0"/>
              <a:t>3. Hypotéza musí být testovatelná.</a:t>
            </a:r>
          </a:p>
        </p:txBody>
      </p:sp>
    </p:spTree>
    <p:extLst>
      <p:ext uri="{BB962C8B-B14F-4D97-AF65-F5344CB8AC3E}">
        <p14:creationId xmlns:p14="http://schemas.microsoft.com/office/powerpoint/2010/main" val="3906863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450E7-5CAB-4923-94C1-09ABFFEC9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Nejčastější nedostatky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EF35F6-08CF-4404-A9B3-D0CA483AD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Hypotéza dává do vztahu proměnné, u kterých není jasné, že daný vztah vůbec existuje.</a:t>
            </a:r>
          </a:p>
          <a:p>
            <a:r>
              <a:rPr lang="cs-CZ" dirty="0"/>
              <a:t>Vlastní formulace hypotézy je příliš náročná a zdlouhavá. Hypotézy je lepší formulovat jasně, stručně, věcně a výstižně.</a:t>
            </a:r>
          </a:p>
          <a:p>
            <a:r>
              <a:rPr lang="cs-CZ" dirty="0"/>
              <a:t>Student tvoří více hypotéz, ale není jasné proč, z jakého důvodu a jaký je mezi nimi vztah. Mělo by vždy být možné formulovat jednu hypotézu, která tyto „dílčí“ hypotézy zastřešuje.</a:t>
            </a:r>
          </a:p>
          <a:p>
            <a:r>
              <a:rPr lang="cs-CZ" dirty="0"/>
              <a:t>Nemožnost potvrzení hypotézy.</a:t>
            </a:r>
          </a:p>
        </p:txBody>
      </p:sp>
    </p:spTree>
    <p:extLst>
      <p:ext uri="{BB962C8B-B14F-4D97-AF65-F5344CB8AC3E}">
        <p14:creationId xmlns:p14="http://schemas.microsoft.com/office/powerpoint/2010/main" val="2200373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37877-5A9C-42DC-90C1-E7C9BA1A0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Metody sběru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74B83E-B338-4778-803A-E43102F30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98018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Častý problém statistického šetření = reprezentativnost naměřených dat. </a:t>
            </a:r>
          </a:p>
          <a:p>
            <a:r>
              <a:rPr lang="cs-CZ" dirty="0"/>
              <a:t>Nemožné postihnout celou zkoumanou realitu (např. pracovat se všemi žáky základních škol), ale pouze s jistým výběrem → reprezentativní nebo výběrový soubor: musí imitovat složení populace tak přesně, jak je to možné. </a:t>
            </a:r>
          </a:p>
          <a:p>
            <a:r>
              <a:rPr lang="cs-CZ" dirty="0"/>
              <a:t>S rostoucí velikostí vzorku se rozdíl mezi strukturou populace a vzorku zmenšuje. </a:t>
            </a:r>
          </a:p>
          <a:p>
            <a:r>
              <a:rPr lang="cs-CZ" dirty="0"/>
              <a:t>Existují dvě výběrová šetření:</a:t>
            </a:r>
          </a:p>
          <a:p>
            <a:r>
              <a:rPr lang="cs-CZ" dirty="0"/>
              <a:t>1) Vyčerpávající šetření – prošetření všech zkoumaných jednotek/respondentů. V humanitních vědách prakticky nemožné.</a:t>
            </a:r>
          </a:p>
          <a:p>
            <a:r>
              <a:rPr lang="cs-CZ" dirty="0"/>
              <a:t>2) Výběrové šetření – pracujeme pouze s výběrem, následně se snažíme generalizovat na vlastnosti celé populace.</a:t>
            </a:r>
          </a:p>
        </p:txBody>
      </p:sp>
    </p:spTree>
    <p:extLst>
      <p:ext uri="{BB962C8B-B14F-4D97-AF65-F5344CB8AC3E}">
        <p14:creationId xmlns:p14="http://schemas.microsoft.com/office/powerpoint/2010/main" val="5337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367C60-E95B-4B97-94CF-216E4469C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Tvorba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2BA3E9-C945-4A29-8EFD-10C888D6F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by si měl uvědomit, že není odborníkem na danou oblast. </a:t>
            </a:r>
          </a:p>
          <a:p>
            <a:r>
              <a:rPr lang="cs-CZ" dirty="0"/>
              <a:t>Je jednodušší využít již hotový dotazník (případně jej přeložit) a ten následně použít. Tyto dotazníky jsou zpravidla již doplněny o manuál k jejich zpracování apod.</a:t>
            </a:r>
          </a:p>
          <a:p>
            <a:r>
              <a:rPr lang="cs-CZ" dirty="0"/>
              <a:t>Tvorbu správného dotazníku je možné označit za náročnou problematiku, kterou si budoucí „výzkumníci“ a/nebo učitelé neuvědomují. </a:t>
            </a:r>
          </a:p>
        </p:txBody>
      </p:sp>
    </p:spTree>
    <p:extLst>
      <p:ext uri="{BB962C8B-B14F-4D97-AF65-F5344CB8AC3E}">
        <p14:creationId xmlns:p14="http://schemas.microsoft.com/office/powerpoint/2010/main" val="2131624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A4D32-FBB7-42EF-A039-F9676211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Zásady tvorby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31BEA-66EB-4B87-A64A-7B1B4D279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Otázky jednoduché a srozumitelné (snaha o vyloučení nejednoznačnosti),</a:t>
            </a:r>
          </a:p>
          <a:p>
            <a:r>
              <a:rPr lang="cs-CZ" dirty="0"/>
              <a:t>Vyvarovat se obsahové nesrozumitelnosti,</a:t>
            </a:r>
          </a:p>
          <a:p>
            <a:r>
              <a:rPr lang="cs-CZ" dirty="0"/>
              <a:t>Dotazy musí být co nejvíce specifické,</a:t>
            </a:r>
          </a:p>
          <a:p>
            <a:r>
              <a:rPr lang="cs-CZ" dirty="0"/>
              <a:t>Minimalizovat dlouhé dotazy,</a:t>
            </a:r>
          </a:p>
          <a:p>
            <a:r>
              <a:rPr lang="cs-CZ" dirty="0"/>
              <a:t>Vyvarovat se příliš strohých otázek,</a:t>
            </a:r>
          </a:p>
          <a:p>
            <a:r>
              <a:rPr lang="cs-CZ" dirty="0"/>
              <a:t>Nesmí se zde objevovat předsudky,</a:t>
            </a:r>
          </a:p>
          <a:p>
            <a:r>
              <a:rPr lang="cs-CZ" dirty="0"/>
              <a:t>Kvalitní grafická stránka,</a:t>
            </a:r>
          </a:p>
          <a:p>
            <a:r>
              <a:rPr lang="cs-CZ" dirty="0"/>
              <a:t>Podrobný návod k vyplnění,</a:t>
            </a:r>
          </a:p>
          <a:p>
            <a:r>
              <a:rPr lang="cs-CZ" dirty="0"/>
              <a:t>Termín návratnosti.</a:t>
            </a:r>
          </a:p>
        </p:txBody>
      </p:sp>
    </p:spTree>
    <p:extLst>
      <p:ext uri="{BB962C8B-B14F-4D97-AF65-F5344CB8AC3E}">
        <p14:creationId xmlns:p14="http://schemas.microsoft.com/office/powerpoint/2010/main" val="127626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FC84B-347F-4E20-8AE0-D078C6CEF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1479D9-462C-4554-854F-EE257A99C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Nabízené možnosti výběru odpovědí mají být vyčerpávající a pokrývat všechny možné možnosti.</a:t>
            </a:r>
          </a:p>
          <a:p>
            <a:r>
              <a:rPr lang="cs-CZ" dirty="0"/>
              <a:t>Věcná náročnost: respondent nemusí znát odpověď, např. Vyjmenujte všechny příbuzné za pět generací.</a:t>
            </a:r>
          </a:p>
          <a:p>
            <a:r>
              <a:rPr lang="cs-CZ" dirty="0"/>
              <a:t>Pokud jsou anonymní, neměly by obsahovat údaje, které by umožňovaly odhalení anonymity.</a:t>
            </a:r>
          </a:p>
          <a:p>
            <a:r>
              <a:rPr lang="cs-CZ" dirty="0"/>
              <a:t>Neptat se na více věcí jedou otázkou (Proč podle vás děti nechodí do lesa a proč se zhoršuje jejich školní prospěch?)</a:t>
            </a:r>
          </a:p>
          <a:p>
            <a:r>
              <a:rPr lang="cs-CZ" dirty="0"/>
              <a:t>Nepoužívat otázky, na které po pravdě nikdo neodpoví (Čtete? Fetujete? Podvádíte partnera/partnerku?)</a:t>
            </a:r>
          </a:p>
        </p:txBody>
      </p:sp>
    </p:spTree>
    <p:extLst>
      <p:ext uri="{BB962C8B-B14F-4D97-AF65-F5344CB8AC3E}">
        <p14:creationId xmlns:p14="http://schemas.microsoft.com/office/powerpoint/2010/main" val="140035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9EB07-DECF-449C-BACE-8EA5B189D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DE2013-DE1D-42EE-AAAF-0099990C4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 = systematická tvůrčí práce rozšiřující poznání o příčinách jevů a pozorovatelných skutečností, včetně poznání člověka, kultury nebo společnosti, metodami umožňujícími potvrzení, doplnění či vyvrácení získaných poznatků. </a:t>
            </a:r>
          </a:p>
          <a:p>
            <a:r>
              <a:rPr lang="cs-CZ" dirty="0"/>
              <a:t>Prováděn v zájmu rozvoje poznání, bez snahy o aplikaci výsledků na řešení praktických poměrů.</a:t>
            </a:r>
          </a:p>
          <a:p>
            <a:r>
              <a:rPr lang="cs-CZ" dirty="0"/>
              <a:t>Výzkum dle této definice = výzkum základní (např. výzkum ve fyzice) v protikladu k výzkumu aplikovanému, cílem jsou aplikace poznatků základního výzkumu do praxe (např. výzkum v elektrotechnice).</a:t>
            </a:r>
          </a:p>
        </p:txBody>
      </p:sp>
    </p:spTree>
    <p:extLst>
      <p:ext uri="{BB962C8B-B14F-4D97-AF65-F5344CB8AC3E}">
        <p14:creationId xmlns:p14="http://schemas.microsoft.com/office/powerpoint/2010/main" val="2586049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E8CE6-033A-4853-88DF-F1D51CD75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171317-F4B7-49F9-97A8-E0F281A9E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6418" cy="4351338"/>
          </a:xfrm>
        </p:spPr>
        <p:txBody>
          <a:bodyPr/>
          <a:lstStyle/>
          <a:p>
            <a:r>
              <a:rPr lang="cs-CZ" dirty="0"/>
              <a:t>Vyvarovat se sugesce (Také si myslíte, že Tesla není ekologický vůz?)</a:t>
            </a:r>
          </a:p>
          <a:p>
            <a:r>
              <a:rPr lang="cs-CZ" dirty="0"/>
              <a:t>Otázky typu </a:t>
            </a:r>
            <a:r>
              <a:rPr lang="cs-CZ" i="1" dirty="0"/>
              <a:t>Proč?</a:t>
            </a:r>
            <a:r>
              <a:rPr lang="cs-CZ" dirty="0"/>
              <a:t> Pokud je možné odpovědět v krátkosti, mohou být tyto položky použity (Proč se věnujete sportu, který jste uvedl/a). </a:t>
            </a:r>
          </a:p>
          <a:p>
            <a:r>
              <a:rPr lang="cs-CZ" dirty="0"/>
              <a:t>Za nesmyslné jsou pak považovány otázky, kde odpovědět je velice zdlouhavé (Jaké je podle vás řešení migrační krize?)</a:t>
            </a:r>
          </a:p>
          <a:p>
            <a:r>
              <a:rPr lang="cs-CZ" dirty="0"/>
              <a:t>Otázky spojené s </a:t>
            </a:r>
            <a:r>
              <a:rPr lang="cs-CZ" i="1" dirty="0"/>
              <a:t>haló efektem</a:t>
            </a:r>
            <a:r>
              <a:rPr lang="cs-CZ" dirty="0"/>
              <a:t>. Zde je problém, pokud klademe příliš podobných otázek a první je spojená s výrazným citovým nábojem nebo negativní odpovědí → tento postoj se přenáší do dalších položek.</a:t>
            </a:r>
          </a:p>
        </p:txBody>
      </p:sp>
    </p:spTree>
    <p:extLst>
      <p:ext uri="{BB962C8B-B14F-4D97-AF65-F5344CB8AC3E}">
        <p14:creationId xmlns:p14="http://schemas.microsoft.com/office/powerpoint/2010/main" val="148719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853D32-089F-4E0E-988B-09B9548C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musí každý dotazník splňovat?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EC9663-ADC4-4953-BEE5-794E1475A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úvodu dotazníku musí stát:</a:t>
            </a:r>
          </a:p>
          <a:p>
            <a:r>
              <a:rPr lang="cs-CZ" dirty="0"/>
              <a:t>Oslovení respondenta, účel výzkumu, představení tazatele (jméno, tituly, škola, studium), anonymita – většinou u jednorázových dotazníků, instrukce z vyplnění, poděkování a podpis.</a:t>
            </a:r>
          </a:p>
          <a:p>
            <a:r>
              <a:rPr lang="cs-CZ" dirty="0"/>
              <a:t>Daný dotazník budete také zpracovávat a je tak nutné mít na mysli determinující proměnné jako je věk, pohlaví, vzdělání respondentů apod.</a:t>
            </a:r>
          </a:p>
        </p:txBody>
      </p:sp>
    </p:spTree>
    <p:extLst>
      <p:ext uri="{BB962C8B-B14F-4D97-AF65-F5344CB8AC3E}">
        <p14:creationId xmlns:p14="http://schemas.microsoft.com/office/powerpoint/2010/main" val="4069964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3B25C2-D69B-4163-AB7A-4EAF65E79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Výhody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D34515-0819-4994-B1BB-D8FF34D20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Velké množství dat získatelné v krátkém čase,</a:t>
            </a:r>
          </a:p>
          <a:p>
            <a:r>
              <a:rPr lang="cs-CZ" dirty="0"/>
              <a:t>Nedochází k ovlivňování,</a:t>
            </a:r>
          </a:p>
          <a:p>
            <a:r>
              <a:rPr lang="cs-CZ" dirty="0"/>
              <a:t>Elektronická forma ihned zpracovatelná,</a:t>
            </a:r>
          </a:p>
          <a:p>
            <a:r>
              <a:rPr lang="cs-CZ" dirty="0"/>
              <a:t>Relativně nízké nároky na čas a finance,</a:t>
            </a:r>
          </a:p>
          <a:p>
            <a:r>
              <a:rPr lang="cs-CZ" dirty="0"/>
              <a:t>Menší náročnost na počet výzkumníků,</a:t>
            </a:r>
          </a:p>
          <a:p>
            <a:r>
              <a:rPr lang="cs-CZ" dirty="0"/>
              <a:t>Opakované použití dotazníku,</a:t>
            </a:r>
          </a:p>
          <a:p>
            <a:r>
              <a:rPr lang="cs-CZ" dirty="0"/>
              <a:t>Určitá míra anonymity,</a:t>
            </a:r>
          </a:p>
          <a:p>
            <a:r>
              <a:rPr lang="cs-CZ" dirty="0"/>
              <a:t>Reprezentativnost výsledků a vysoká standardizace umožňují statistickou analýzu dat.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035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3A245-07B3-4089-BC41-20B5E02A9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Nevýhody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5B320A-B781-4FE3-8BA0-8FFEA82FC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Kontrola,</a:t>
            </a:r>
          </a:p>
          <a:p>
            <a:r>
              <a:rPr lang="cs-CZ" dirty="0"/>
              <a:t>Návratnost,</a:t>
            </a:r>
          </a:p>
          <a:p>
            <a:r>
              <a:rPr lang="cs-CZ" dirty="0"/>
              <a:t>Téměř žádná spontaneita,</a:t>
            </a:r>
          </a:p>
          <a:p>
            <a:r>
              <a:rPr lang="cs-CZ" dirty="0"/>
              <a:t>Dotazník často vypovídá o tom, co respondent říká a jaký chce být, než o tom, jak myslí a jaký opravdu je.</a:t>
            </a:r>
          </a:p>
          <a:p>
            <a:r>
              <a:rPr lang="cs-CZ" dirty="0"/>
              <a:t>Měření názorů a postojů, ne skutečného chování.</a:t>
            </a:r>
          </a:p>
          <a:p>
            <a:r>
              <a:rPr lang="cs-CZ" dirty="0"/>
              <a:t>Lidé nejsou nuceni sdělovat, co opravdu dělají, ale co si pouze myslí, že by mělo být správně.</a:t>
            </a:r>
          </a:p>
          <a:p>
            <a:r>
              <a:rPr lang="cs-CZ" dirty="0"/>
              <a:t>Určité zkreslení kvůli dobrovolnosti odpovídat (vždy odpoví pouze ten, kdo chce).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778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DE699-5716-4FDE-A74B-34F507366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Korpusy a další možnosti kvantifikace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7488AB-8600-405A-91DC-CF4AFB082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https://ucnk.ff.cuni.cz/cs/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https://www.korpus.cz/kontext/query?corpname=syn2020</a:t>
            </a:r>
            <a:endParaRPr lang="cs-CZ" dirty="0"/>
          </a:p>
          <a:p>
            <a:r>
              <a:rPr lang="cs-CZ" dirty="0">
                <a:hlinkClick r:id="rId4"/>
              </a:rPr>
              <a:t>https://korpus.cz/</a:t>
            </a:r>
            <a:r>
              <a:rPr lang="cs-CZ">
                <a:hlinkClick r:id="rId4"/>
              </a:rPr>
              <a:t>quitaup/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776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2BDE5-4ED8-4824-A81D-CF47964C8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5F42BE-D7F0-49C3-B6BD-86123A121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Děkuji za pozornost!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4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03C69-0F69-4D53-8D9B-6F0647230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EC0735-5452-414E-9602-59A224219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použité metodologie: výzkum kvalitativní a kvantitativní. </a:t>
            </a:r>
          </a:p>
          <a:p>
            <a:r>
              <a:rPr lang="cs-CZ" dirty="0"/>
              <a:t>Oba přístupy v sobě zahrnují různé výzkumné metody, jejich použití dává náhled na celkový obraz sledované problematiky. </a:t>
            </a:r>
          </a:p>
          <a:p>
            <a:r>
              <a:rPr lang="cs-CZ" dirty="0"/>
              <a:t>Kvalitativní: interpretuje pohledy subjektů na zkoumaný předmět tím, že výzkumník přejímá jejich perspektivu.</a:t>
            </a:r>
          </a:p>
          <a:p>
            <a:r>
              <a:rPr lang="cs-CZ" dirty="0"/>
              <a:t>Kvantitativní: popis zkoumané skutečnosti pomocí proměnných, které lze vyjádřit čísly. Probíhá buď měřením, nebo škálováním samotnými respondenty.</a:t>
            </a:r>
          </a:p>
        </p:txBody>
      </p:sp>
    </p:spTree>
    <p:extLst>
      <p:ext uri="{BB962C8B-B14F-4D97-AF65-F5344CB8AC3E}">
        <p14:creationId xmlns:p14="http://schemas.microsoft.com/office/powerpoint/2010/main" val="15306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990A6-99CE-462E-ABA9-D2974B09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Kvalitativní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A3D1D0-7293-4BFC-9788-32BE3251F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Kvalitativní = subjektivní paradigma.</a:t>
            </a:r>
          </a:p>
          <a:p>
            <a:r>
              <a:rPr lang="cs-CZ" dirty="0"/>
              <a:t>Zahrnují značnou škálu přístupů. Nelze jednoznačně stanovit jeho fáze, např. analýza dat a jejich sběr může probíhat současně. </a:t>
            </a:r>
          </a:p>
          <a:p>
            <a:r>
              <a:rPr lang="cs-CZ" dirty="0"/>
              <a:t>Teorie vzniká také během výzkumu a nikoli jen na jeho počátku. Zpráva z kvalitativního výzkumu zpravidla zahrnuje:</a:t>
            </a:r>
          </a:p>
          <a:p>
            <a:pPr lvl="1"/>
            <a:r>
              <a:rPr lang="cs-CZ" dirty="0"/>
              <a:t>popis místa konání,</a:t>
            </a:r>
          </a:p>
          <a:p>
            <a:pPr lvl="1"/>
            <a:r>
              <a:rPr lang="cs-CZ" dirty="0"/>
              <a:t>citace,</a:t>
            </a:r>
          </a:p>
          <a:p>
            <a:pPr lvl="1"/>
            <a:r>
              <a:rPr lang="cs-CZ" dirty="0"/>
              <a:t>rozhovory,</a:t>
            </a:r>
          </a:p>
          <a:p>
            <a:pPr lvl="1"/>
            <a:r>
              <a:rPr lang="cs-CZ" dirty="0"/>
              <a:t>poznámky z terénu a podobně.</a:t>
            </a:r>
          </a:p>
        </p:txBody>
      </p:sp>
    </p:spTree>
    <p:extLst>
      <p:ext uri="{BB962C8B-B14F-4D97-AF65-F5344CB8AC3E}">
        <p14:creationId xmlns:p14="http://schemas.microsoft.com/office/powerpoint/2010/main" val="225027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559E6-1914-4D1C-9C0B-F8D4295B5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3323D7-707E-4C19-AD7D-A71DA7B3B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Kvalitativní výzkum: možnost problém velmi detailně popsat, ale není jasné, jak často se vyskytuje → od toho je kvantitativní výzkum.</a:t>
            </a:r>
          </a:p>
          <a:p>
            <a:r>
              <a:rPr lang="cs-CZ" dirty="0"/>
              <a:t>Data získaná pomocí kvalitativního výzkumu se nedají statisticky zpracovat → odpovědi ve formě textu či hlasové nahrávky. Mohou to být:</a:t>
            </a:r>
          </a:p>
          <a:p>
            <a:pPr lvl="1"/>
            <a:r>
              <a:rPr lang="cs-CZ" dirty="0"/>
              <a:t>pocity respondentů, výpovědi respondentů, např. analýza jazykových prostředků v určitém komunikátu jedné osoby.</a:t>
            </a:r>
          </a:p>
          <a:p>
            <a:r>
              <a:rPr lang="cs-CZ" dirty="0"/>
              <a:t>Z takových dat nemožné udělat průměr, spočítat rozptyl a určit minimální a maximální hodnotu. Tato data získáte z rozhovoru či z otevřených otázek v dotazníku.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808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FBD25-ED3E-4672-BCB3-95D03BF5B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Kvantitativní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5E8BAE-CFB8-4EBF-B10A-98801E035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Kvantitativní výzkum (objektivní paradigma): převážně založen na sběru dat, jsou analyzována různými statistickými technikami.</a:t>
            </a:r>
          </a:p>
          <a:p>
            <a:r>
              <a:rPr lang="cs-CZ" dirty="0"/>
              <a:t>Směřuje k získání relativně malého množství informací od velkého počtu respondentů. </a:t>
            </a:r>
          </a:p>
          <a:p>
            <a:r>
              <a:rPr lang="cs-CZ" dirty="0"/>
              <a:t>Experimentální výzkum = jeden z typů kvantitativního výzkumu, v němž manipulujeme s vybraným vzorkem a pak měříme dopady (obvyklé v přírodních vědách, v medicíně tzv. klinický výzkum). </a:t>
            </a:r>
          </a:p>
          <a:p>
            <a:r>
              <a:rPr lang="cs-CZ" dirty="0"/>
              <a:t>Observace = šetření, kdy výzkumník aktivně realitu neovlivňuje, je pouze jejím pozorovatelem (např. statistické šetření).</a:t>
            </a:r>
          </a:p>
        </p:txBody>
      </p:sp>
    </p:spTree>
    <p:extLst>
      <p:ext uri="{BB962C8B-B14F-4D97-AF65-F5344CB8AC3E}">
        <p14:creationId xmlns:p14="http://schemas.microsoft.com/office/powerpoint/2010/main" val="58553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6631D-C880-49A6-90C5-EB834CCD4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Výhody kvantitativního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693699-3D63-4853-B77C-3C09EC93A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metoda (</a:t>
            </a:r>
            <a:r>
              <a:rPr lang="cs-CZ" b="1" dirty="0"/>
              <a:t>dotazník</a:t>
            </a:r>
            <a:r>
              <a:rPr lang="cs-CZ" dirty="0"/>
              <a:t> pro kvantitativní výzkum) přinese velké množství odpovědí – od klientů, zákazníků, uživatelů a ostatních skupin obyvatel, na které se dotazník zaměřili. </a:t>
            </a:r>
          </a:p>
          <a:p>
            <a:r>
              <a:rPr lang="cs-CZ" dirty="0"/>
              <a:t>Na základě statistického zpracování kvantitativně získaných dat můžete poznatky využívat k efektivnějšímu rozhodování, přesnějšímu plánování, v praxi např. ke komunikaci se zákazníky apod.</a:t>
            </a:r>
          </a:p>
          <a:p>
            <a:r>
              <a:rPr lang="cs-CZ" dirty="0"/>
              <a:t>Metoda rychle proveditelná, levná a zvládnutelná jednotlivci, zejména je-li použit online dotazník ke sběru dat.</a:t>
            </a:r>
          </a:p>
        </p:txBody>
      </p:sp>
    </p:spTree>
    <p:extLst>
      <p:ext uri="{BB962C8B-B14F-4D97-AF65-F5344CB8AC3E}">
        <p14:creationId xmlns:p14="http://schemas.microsoft.com/office/powerpoint/2010/main" val="1921663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9B6C8-A25A-4AC5-92A0-A89343E2C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Nevýhody kvantitativního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D9EE25-6913-432B-9C25-234FE1B30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Výsledky z kvantitativního výzkumu mohou být příliš obecné. Ne vždy dokážou popsat problém do hloubky.</a:t>
            </a:r>
          </a:p>
          <a:p>
            <a:r>
              <a:rPr lang="cs-CZ" dirty="0"/>
              <a:t>Výzkumník může opomenout důležité vlastnosti zkoumaného vzorku, protože se soustředí na konkrétní problém a nepočítá s širší oblastí problému → </a:t>
            </a:r>
            <a:r>
              <a:rPr lang="cs-CZ" b="1" dirty="0"/>
              <a:t>je třeba umět kvantifikací získané poznatky správně kvalitativně interpretovat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8147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83DAF-19AF-42E6-84E3-A5524D3FD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, noviny, snímek obrazovky&#10;&#10;Popis byl vytvořen automaticky">
            <a:extLst>
              <a:ext uri="{FF2B5EF4-FFF2-40B4-BE49-F238E27FC236}">
                <a16:creationId xmlns:a16="http://schemas.microsoft.com/office/drawing/2014/main" id="{DEFD1A2E-CDBD-4930-82B6-1155A425AF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" y="207963"/>
            <a:ext cx="9039225" cy="6779418"/>
          </a:xfrm>
        </p:spPr>
      </p:pic>
    </p:spTree>
    <p:extLst>
      <p:ext uri="{BB962C8B-B14F-4D97-AF65-F5344CB8AC3E}">
        <p14:creationId xmlns:p14="http://schemas.microsoft.com/office/powerpoint/2010/main" val="583253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1722</Words>
  <Application>Microsoft Office PowerPoint</Application>
  <PresentationFormat>Širokoúhlá obrazovka</PresentationFormat>
  <Paragraphs>138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Metodologie výzkumu</vt:lpstr>
      <vt:lpstr>Prezentace aplikace PowerPoint</vt:lpstr>
      <vt:lpstr>Prezentace aplikace PowerPoint</vt:lpstr>
      <vt:lpstr>Kvalitativní metody</vt:lpstr>
      <vt:lpstr>Prezentace aplikace PowerPoint</vt:lpstr>
      <vt:lpstr>Kvantitativní výzkum</vt:lpstr>
      <vt:lpstr>Výhody kvantitativního výzkumu</vt:lpstr>
      <vt:lpstr>Nevýhody kvantitativního výzkumu</vt:lpstr>
      <vt:lpstr>Prezentace aplikace PowerPoint</vt:lpstr>
      <vt:lpstr>Prezentace aplikace PowerPoint</vt:lpstr>
      <vt:lpstr>Výzkumný problém/otázka</vt:lpstr>
      <vt:lpstr>Prezentace aplikace PowerPoint</vt:lpstr>
      <vt:lpstr>Druhy výzkumných problémů</vt:lpstr>
      <vt:lpstr>Hypotézy</vt:lpstr>
      <vt:lpstr>Nejčastější nedostatky</vt:lpstr>
      <vt:lpstr>Metody sběru dat</vt:lpstr>
      <vt:lpstr>Tvorba dotazníku</vt:lpstr>
      <vt:lpstr>Zásady tvorby dotazníku</vt:lpstr>
      <vt:lpstr>Prezentace aplikace PowerPoint</vt:lpstr>
      <vt:lpstr>Prezentace aplikace PowerPoint</vt:lpstr>
      <vt:lpstr>Co musí každý dotazník splňovat?</vt:lpstr>
      <vt:lpstr>Výhody dotazníku</vt:lpstr>
      <vt:lpstr>Nevýhody dotazníku</vt:lpstr>
      <vt:lpstr>Korpusy a další možnosti kvantifikace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výzkumů</dc:title>
  <dc:creator>Martin Janečka</dc:creator>
  <cp:lastModifiedBy>Martin Janečka</cp:lastModifiedBy>
  <cp:revision>5</cp:revision>
  <dcterms:created xsi:type="dcterms:W3CDTF">2022-04-16T11:21:24Z</dcterms:created>
  <dcterms:modified xsi:type="dcterms:W3CDTF">2022-04-19T15:41:25Z</dcterms:modified>
</cp:coreProperties>
</file>