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4"/>
  </p:notesMasterIdLst>
  <p:sldIdLst>
    <p:sldId id="256" r:id="rId2"/>
    <p:sldId id="550" r:id="rId3"/>
    <p:sldId id="507" r:id="rId4"/>
    <p:sldId id="504" r:id="rId5"/>
    <p:sldId id="503" r:id="rId6"/>
    <p:sldId id="506" r:id="rId7"/>
    <p:sldId id="505" r:id="rId8"/>
    <p:sldId id="400" r:id="rId9"/>
    <p:sldId id="495" r:id="rId10"/>
    <p:sldId id="420" r:id="rId11"/>
    <p:sldId id="497" r:id="rId12"/>
    <p:sldId id="494" r:id="rId13"/>
    <p:sldId id="519" r:id="rId14"/>
    <p:sldId id="508" r:id="rId15"/>
    <p:sldId id="498" r:id="rId16"/>
    <p:sldId id="542" r:id="rId17"/>
    <p:sldId id="537" r:id="rId18"/>
    <p:sldId id="509" r:id="rId19"/>
    <p:sldId id="442" r:id="rId20"/>
    <p:sldId id="438" r:id="rId21"/>
    <p:sldId id="467" r:id="rId22"/>
    <p:sldId id="343" r:id="rId23"/>
    <p:sldId id="448" r:id="rId24"/>
    <p:sldId id="444" r:id="rId25"/>
    <p:sldId id="543" r:id="rId26"/>
    <p:sldId id="443" r:id="rId27"/>
    <p:sldId id="493" r:id="rId28"/>
    <p:sldId id="526" r:id="rId29"/>
    <p:sldId id="528" r:id="rId30"/>
    <p:sldId id="532" r:id="rId31"/>
    <p:sldId id="538" r:id="rId32"/>
    <p:sldId id="551" r:id="rId33"/>
    <p:sldId id="510" r:id="rId34"/>
    <p:sldId id="469" r:id="rId35"/>
    <p:sldId id="524" r:id="rId36"/>
    <p:sldId id="437" r:id="rId37"/>
    <p:sldId id="478" r:id="rId38"/>
    <p:sldId id="452" r:id="rId39"/>
    <p:sldId id="476" r:id="rId40"/>
    <p:sldId id="522" r:id="rId41"/>
    <p:sldId id="523" r:id="rId42"/>
    <p:sldId id="406" r:id="rId43"/>
    <p:sldId id="517" r:id="rId44"/>
    <p:sldId id="424" r:id="rId45"/>
    <p:sldId id="483" r:id="rId46"/>
    <p:sldId id="535" r:id="rId47"/>
    <p:sldId id="369" r:id="rId48"/>
    <p:sldId id="371" r:id="rId49"/>
    <p:sldId id="362" r:id="rId50"/>
    <p:sldId id="313" r:id="rId51"/>
    <p:sldId id="545" r:id="rId52"/>
    <p:sldId id="511" r:id="rId53"/>
    <p:sldId id="397" r:id="rId54"/>
    <p:sldId id="546" r:id="rId55"/>
    <p:sldId id="547" r:id="rId56"/>
    <p:sldId id="525" r:id="rId57"/>
    <p:sldId id="541" r:id="rId58"/>
    <p:sldId id="384" r:id="rId59"/>
    <p:sldId id="393" r:id="rId60"/>
    <p:sldId id="404" r:id="rId61"/>
    <p:sldId id="413" r:id="rId62"/>
    <p:sldId id="548" r:id="rId63"/>
    <p:sldId id="549" r:id="rId64"/>
    <p:sldId id="395" r:id="rId65"/>
    <p:sldId id="396" r:id="rId66"/>
    <p:sldId id="399" r:id="rId67"/>
    <p:sldId id="398" r:id="rId68"/>
    <p:sldId id="401" r:id="rId69"/>
    <p:sldId id="402" r:id="rId70"/>
    <p:sldId id="531" r:id="rId71"/>
    <p:sldId id="409" r:id="rId72"/>
    <p:sldId id="474" r:id="rId73"/>
    <p:sldId id="539" r:id="rId74"/>
    <p:sldId id="529" r:id="rId75"/>
    <p:sldId id="302" r:id="rId76"/>
    <p:sldId id="309" r:id="rId77"/>
    <p:sldId id="380" r:id="rId78"/>
    <p:sldId id="361" r:id="rId79"/>
    <p:sldId id="318" r:id="rId80"/>
    <p:sldId id="416" r:id="rId81"/>
    <p:sldId id="456" r:id="rId82"/>
    <p:sldId id="351" r:id="rId83"/>
    <p:sldId id="320" r:id="rId84"/>
    <p:sldId id="300" r:id="rId85"/>
    <p:sldId id="341" r:id="rId86"/>
    <p:sldId id="364" r:id="rId87"/>
    <p:sldId id="533" r:id="rId88"/>
    <p:sldId id="534" r:id="rId89"/>
    <p:sldId id="412" r:id="rId90"/>
    <p:sldId id="374" r:id="rId91"/>
    <p:sldId id="350" r:id="rId92"/>
    <p:sldId id="365" r:id="rId93"/>
    <p:sldId id="536" r:id="rId94"/>
    <p:sldId id="324" r:id="rId95"/>
    <p:sldId id="344" r:id="rId96"/>
    <p:sldId id="323" r:id="rId97"/>
    <p:sldId id="455" r:id="rId98"/>
    <p:sldId id="335" r:id="rId99"/>
    <p:sldId id="417" r:id="rId100"/>
    <p:sldId id="363" r:id="rId101"/>
    <p:sldId id="357" r:id="rId102"/>
    <p:sldId id="358" r:id="rId103"/>
    <p:sldId id="334" r:id="rId104"/>
    <p:sldId id="457" r:id="rId105"/>
    <p:sldId id="333" r:id="rId106"/>
    <p:sldId id="458" r:id="rId107"/>
    <p:sldId id="348" r:id="rId108"/>
    <p:sldId id="459" r:id="rId109"/>
    <p:sldId id="332" r:id="rId110"/>
    <p:sldId id="331" r:id="rId111"/>
    <p:sldId id="330" r:id="rId112"/>
    <p:sldId id="463" r:id="rId113"/>
    <p:sldId id="336" r:id="rId114"/>
    <p:sldId id="464" r:id="rId115"/>
    <p:sldId id="337" r:id="rId116"/>
    <p:sldId id="429" r:id="rId117"/>
    <p:sldId id="432" r:id="rId118"/>
    <p:sldId id="431" r:id="rId119"/>
    <p:sldId id="480" r:id="rId120"/>
    <p:sldId id="513" r:id="rId121"/>
    <p:sldId id="512" r:id="rId122"/>
    <p:sldId id="430" r:id="rId123"/>
    <p:sldId id="514" r:id="rId124"/>
    <p:sldId id="516" r:id="rId125"/>
    <p:sldId id="515" r:id="rId126"/>
    <p:sldId id="425" r:id="rId127"/>
    <p:sldId id="354" r:id="rId128"/>
    <p:sldId id="433" r:id="rId129"/>
    <p:sldId id="479" r:id="rId130"/>
    <p:sldId id="434" r:id="rId131"/>
    <p:sldId id="326" r:id="rId132"/>
    <p:sldId id="355" r:id="rId13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1A4CAE03-5D6E-4152-AC0F-6ECA9B4AF106}">
          <p14:sldIdLst>
            <p14:sldId id="256"/>
            <p14:sldId id="550"/>
            <p14:sldId id="507"/>
            <p14:sldId id="504"/>
            <p14:sldId id="503"/>
            <p14:sldId id="506"/>
            <p14:sldId id="505"/>
            <p14:sldId id="400"/>
            <p14:sldId id="495"/>
            <p14:sldId id="420"/>
            <p14:sldId id="497"/>
            <p14:sldId id="494"/>
            <p14:sldId id="519"/>
            <p14:sldId id="508"/>
            <p14:sldId id="498"/>
            <p14:sldId id="542"/>
            <p14:sldId id="537"/>
            <p14:sldId id="509"/>
          </p14:sldIdLst>
        </p14:section>
        <p14:section name="Oddíl bez názvu" id="{79BAE96C-4DC0-4D92-8706-2E9484D82554}">
          <p14:sldIdLst>
            <p14:sldId id="442"/>
            <p14:sldId id="438"/>
            <p14:sldId id="467"/>
            <p14:sldId id="343"/>
            <p14:sldId id="448"/>
            <p14:sldId id="444"/>
            <p14:sldId id="543"/>
            <p14:sldId id="443"/>
            <p14:sldId id="493"/>
            <p14:sldId id="526"/>
            <p14:sldId id="528"/>
            <p14:sldId id="532"/>
            <p14:sldId id="538"/>
            <p14:sldId id="551"/>
            <p14:sldId id="510"/>
            <p14:sldId id="469"/>
            <p14:sldId id="524"/>
            <p14:sldId id="437"/>
            <p14:sldId id="478"/>
            <p14:sldId id="452"/>
            <p14:sldId id="476"/>
            <p14:sldId id="522"/>
            <p14:sldId id="523"/>
            <p14:sldId id="406"/>
            <p14:sldId id="517"/>
            <p14:sldId id="424"/>
            <p14:sldId id="483"/>
            <p14:sldId id="535"/>
            <p14:sldId id="369"/>
            <p14:sldId id="371"/>
            <p14:sldId id="362"/>
            <p14:sldId id="313"/>
            <p14:sldId id="545"/>
            <p14:sldId id="511"/>
            <p14:sldId id="397"/>
            <p14:sldId id="546"/>
            <p14:sldId id="547"/>
            <p14:sldId id="525"/>
            <p14:sldId id="541"/>
            <p14:sldId id="384"/>
            <p14:sldId id="393"/>
            <p14:sldId id="404"/>
            <p14:sldId id="413"/>
            <p14:sldId id="548"/>
            <p14:sldId id="549"/>
            <p14:sldId id="395"/>
            <p14:sldId id="396"/>
            <p14:sldId id="399"/>
            <p14:sldId id="398"/>
            <p14:sldId id="401"/>
            <p14:sldId id="402"/>
            <p14:sldId id="531"/>
            <p14:sldId id="409"/>
            <p14:sldId id="474"/>
            <p14:sldId id="539"/>
            <p14:sldId id="529"/>
            <p14:sldId id="302"/>
            <p14:sldId id="309"/>
            <p14:sldId id="380"/>
            <p14:sldId id="361"/>
            <p14:sldId id="318"/>
            <p14:sldId id="416"/>
            <p14:sldId id="456"/>
            <p14:sldId id="351"/>
            <p14:sldId id="320"/>
            <p14:sldId id="300"/>
            <p14:sldId id="341"/>
            <p14:sldId id="364"/>
            <p14:sldId id="533"/>
            <p14:sldId id="534"/>
            <p14:sldId id="412"/>
            <p14:sldId id="374"/>
            <p14:sldId id="350"/>
            <p14:sldId id="365"/>
            <p14:sldId id="536"/>
            <p14:sldId id="324"/>
            <p14:sldId id="344"/>
            <p14:sldId id="323"/>
            <p14:sldId id="455"/>
            <p14:sldId id="335"/>
            <p14:sldId id="417"/>
            <p14:sldId id="363"/>
            <p14:sldId id="357"/>
            <p14:sldId id="358"/>
            <p14:sldId id="334"/>
            <p14:sldId id="457"/>
            <p14:sldId id="333"/>
            <p14:sldId id="458"/>
            <p14:sldId id="348"/>
            <p14:sldId id="459"/>
            <p14:sldId id="332"/>
            <p14:sldId id="331"/>
            <p14:sldId id="330"/>
            <p14:sldId id="463"/>
            <p14:sldId id="336"/>
            <p14:sldId id="464"/>
            <p14:sldId id="337"/>
            <p14:sldId id="429"/>
            <p14:sldId id="432"/>
            <p14:sldId id="431"/>
            <p14:sldId id="480"/>
            <p14:sldId id="513"/>
            <p14:sldId id="512"/>
            <p14:sldId id="430"/>
            <p14:sldId id="514"/>
            <p14:sldId id="516"/>
            <p14:sldId id="515"/>
            <p14:sldId id="425"/>
            <p14:sldId id="354"/>
            <p14:sldId id="433"/>
            <p14:sldId id="479"/>
            <p14:sldId id="434"/>
            <p14:sldId id="326"/>
            <p14:sldId id="35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2" autoAdjust="0"/>
    <p:restoredTop sz="94660"/>
  </p:normalViewPr>
  <p:slideViewPr>
    <p:cSldViewPr>
      <p:cViewPr varScale="1">
        <p:scale>
          <a:sx n="75" d="100"/>
          <a:sy n="75" d="100"/>
        </p:scale>
        <p:origin x="888"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356F5B-5322-4EAE-8E3A-C9BB12634F0C}" type="datetimeFigureOut">
              <a:rPr lang="cs-CZ" smtClean="0"/>
              <a:pPr/>
              <a:t>02.12.2020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1464DD-4B1F-480B-A6FB-08EF582E8D9B}" type="slidenum">
              <a:rPr lang="cs-CZ" smtClean="0"/>
              <a:pPr/>
              <a:t>‹#›</a:t>
            </a:fld>
            <a:endParaRPr lang="cs-CZ"/>
          </a:p>
        </p:txBody>
      </p:sp>
    </p:spTree>
    <p:extLst>
      <p:ext uri="{BB962C8B-B14F-4D97-AF65-F5344CB8AC3E}">
        <p14:creationId xmlns:p14="http://schemas.microsoft.com/office/powerpoint/2010/main" val="250550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1464DD-4B1F-480B-A6FB-08EF582E8D9B}" type="slidenum">
              <a:rPr lang="cs-CZ" smtClean="0"/>
              <a:pPr/>
              <a:t>31</a:t>
            </a:fld>
            <a:endParaRPr lang="cs-CZ"/>
          </a:p>
        </p:txBody>
      </p:sp>
    </p:spTree>
    <p:extLst>
      <p:ext uri="{BB962C8B-B14F-4D97-AF65-F5344CB8AC3E}">
        <p14:creationId xmlns:p14="http://schemas.microsoft.com/office/powerpoint/2010/main" val="298879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221464DD-4B1F-480B-A6FB-08EF582E8D9B}" type="slidenum">
              <a:rPr lang="cs-CZ" smtClean="0"/>
              <a:pPr/>
              <a:t>94</a:t>
            </a:fld>
            <a:endParaRPr lang="cs-CZ"/>
          </a:p>
        </p:txBody>
      </p:sp>
    </p:spTree>
    <p:extLst>
      <p:ext uri="{BB962C8B-B14F-4D97-AF65-F5344CB8AC3E}">
        <p14:creationId xmlns:p14="http://schemas.microsoft.com/office/powerpoint/2010/main" val="262266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a:t>Klepnutím lze upravit styl předlohy podnadpisů.</a:t>
            </a:r>
            <a:endParaRPr kumimoji="0" lang="en-US"/>
          </a:p>
        </p:txBody>
      </p:sp>
      <p:sp>
        <p:nvSpPr>
          <p:cNvPr id="28" name="Zástupný symbol pro datum 27"/>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ovací čára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ipsa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ipsa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ovací čára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ipsa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20264769-77EF-4CD0-90DE-F7D7F2D423C4}"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a:t>Klepnutím lze upravit styl předlohy nadpisů.</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20264769-77EF-4CD0-90DE-F7D7F2D423C4}"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a:t>Klepnutím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8" name="Přímá spojovací čára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ipsa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a:t>Klepnutím lze upravit styl předlohy nadpisů.</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18A2481B-5154-415F-B752-558547769AA3}" type="datetimeFigureOut">
              <a:rPr lang="cs-CZ" smtClean="0"/>
              <a:pPr/>
              <a:t>02.12.2020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
        <p:nvSpPr>
          <p:cNvPr id="8" name="Přímá spojovací čára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ovací čára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a:t>Klepnutím lze upravit styly předlohy textu.</a:t>
            </a:r>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ovací čára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25" name="Elipsa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ipsa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20264769-77EF-4CD0-90DE-F7D7F2D423C4}"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a:t>Klepnutím lze upravit styl předlohy nadpisů.</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a:t>Klepnutím lze upravit styl předlohy nadpisů.</a:t>
            </a:r>
            <a:endParaRPr kumimoji="0" lang="en-US"/>
          </a:p>
        </p:txBody>
      </p:sp>
      <p:sp>
        <p:nvSpPr>
          <p:cNvPr id="3" name="Zástupný symbol pro datum 2"/>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a:t>Klepnutím lze upravit styl předlohy nadpisů.</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a:t>Klepnutím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ovací čára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a:t>Klepnutím lze upravit styly předlohy textu.</a:t>
            </a:r>
          </a:p>
          <a:p>
            <a:pPr lvl="1" eaLnBrk="1" latinLnBrk="0" hangingPunct="1"/>
            <a:r>
              <a:rPr lang="cs-CZ"/>
              <a:t>Druhá úroveň</a:t>
            </a:r>
          </a:p>
          <a:p>
            <a:pPr lvl="2" eaLnBrk="1" latinLnBrk="0" hangingPunct="1"/>
            <a:r>
              <a:rPr lang="cs-CZ"/>
              <a:t>Třetí úroveň</a:t>
            </a:r>
          </a:p>
          <a:p>
            <a:pPr lvl="3" eaLnBrk="1" latinLnBrk="0" hangingPunct="1"/>
            <a:r>
              <a:rPr lang="cs-CZ"/>
              <a:t>Čtvrtá úroveň</a:t>
            </a:r>
          </a:p>
          <a:p>
            <a:pPr lvl="4" eaLnBrk="1" latinLnBrk="0" hangingPunct="1"/>
            <a:r>
              <a:rPr lang="cs-CZ"/>
              <a:t>Pátá úroveň</a:t>
            </a:r>
            <a:endParaRPr kumimoji="0" lang="en-US"/>
          </a:p>
        </p:txBody>
      </p:sp>
      <p:sp>
        <p:nvSpPr>
          <p:cNvPr id="10" name="Elipsa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ipsa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264769-77EF-4CD0-90DE-F7D7F2D423C4}"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02.12.2020</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ovací čára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ipsa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ipsa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20264769-77EF-4CD0-90DE-F7D7F2D423C4}"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a:t>Klepnutím lze upravit styl předlohy nadpisů.</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a:t>Klepnutím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a:t>Klepnutím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18A2481B-5154-415F-B752-558547769AA3}" type="datetimeFigureOut">
              <a:rPr lang="cs-CZ" smtClean="0"/>
              <a:pPr/>
              <a:t>02.12.2020</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8A2481B-5154-415F-B752-558547769AA3}" type="datetimeFigureOut">
              <a:rPr lang="cs-CZ" smtClean="0"/>
              <a:pPr/>
              <a:t>02.12.2020</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ovací čára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ipsa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ipsa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264769-77EF-4CD0-90DE-F7D7F2D423C4}"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a:t>Klepnutím lze upravit styl předlohy nadpisů.</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a:t>Klepnutím lze upravit styly předlohy textu.</a:t>
            </a:r>
          </a:p>
          <a:p>
            <a:pPr lvl="1" eaLnBrk="1" latinLnBrk="0" hangingPunct="1"/>
            <a:r>
              <a:rPr kumimoji="0" lang="cs-CZ"/>
              <a:t>Druhá úroveň</a:t>
            </a:r>
          </a:p>
          <a:p>
            <a:pPr lvl="2" eaLnBrk="1" latinLnBrk="0" hangingPunct="1"/>
            <a:r>
              <a:rPr kumimoji="0" lang="cs-CZ"/>
              <a:t>Třetí úroveň</a:t>
            </a:r>
          </a:p>
          <a:p>
            <a:pPr lvl="3" eaLnBrk="1" latinLnBrk="0" hangingPunct="1"/>
            <a:r>
              <a:rPr kumimoji="0" lang="cs-CZ"/>
              <a:t>Čtvrtá úroveň</a:t>
            </a:r>
          </a:p>
          <a:p>
            <a:pPr lvl="4" eaLnBrk="1" latinLnBrk="0" hangingPunct="1"/>
            <a:r>
              <a:rPr kumimoji="0" lang="cs-CZ"/>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arvey.ppt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FR5-l6sx_4A?t=156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22.ppt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www.alzheimer-europe.org/Policy/Our-opinion-on/Triage-decisions-during-COVID-19-pandemic" TargetMode="External"/><Relationship Id="rId2" Type="http://schemas.openxmlformats.org/officeDocument/2006/relationships/hyperlink" Target="https://www.alzheimer-europe.org/Glossary/dementi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ttps://www.pirati.cz/assets/pdf/z-o-eutanazii.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a:t>Pavla povolná</a:t>
            </a:r>
          </a:p>
        </p:txBody>
      </p:sp>
      <p:sp>
        <p:nvSpPr>
          <p:cNvPr id="2" name="Nadpis 1"/>
          <p:cNvSpPr>
            <a:spLocks noGrp="1"/>
          </p:cNvSpPr>
          <p:nvPr>
            <p:ph type="ctrTitle"/>
          </p:nvPr>
        </p:nvSpPr>
        <p:spPr/>
        <p:txBody>
          <a:bodyPr/>
          <a:lstStyle/>
          <a:p>
            <a:r>
              <a:rPr lang="cs-CZ" dirty="0"/>
              <a:t>ETIKA VE ZDRAVOTNICTVÍ</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16632"/>
            <a:ext cx="8534400" cy="1410416"/>
          </a:xfrm>
        </p:spPr>
        <p:txBody>
          <a:bodyPr>
            <a:normAutofit fontScale="90000"/>
          </a:bodyPr>
          <a:lstStyle/>
          <a:p>
            <a:br>
              <a:rPr lang="cs-CZ" sz="2700" dirty="0"/>
            </a:br>
            <a:br>
              <a:rPr lang="cs-CZ" sz="2700" dirty="0"/>
            </a:br>
            <a:br>
              <a:rPr lang="cs-CZ" sz="2700" dirty="0"/>
            </a:br>
            <a:br>
              <a:rPr lang="cs-CZ" sz="2700" dirty="0"/>
            </a:br>
            <a:br>
              <a:rPr lang="cs-CZ" sz="2700" dirty="0"/>
            </a:br>
            <a:r>
              <a:rPr lang="cs-CZ" dirty="0"/>
              <a:t>POJMY, JAZYK, ROLE</a:t>
            </a:r>
            <a:br>
              <a:rPr lang="cs-CZ" dirty="0"/>
            </a:br>
            <a:r>
              <a:rPr lang="cs-CZ" dirty="0"/>
              <a:t>SPECIFITA  PROSTŘEDÍ</a:t>
            </a:r>
            <a:br>
              <a:rPr lang="cs-CZ" dirty="0"/>
            </a:br>
            <a:endParaRPr lang="cs-CZ" b="1" dirty="0"/>
          </a:p>
        </p:txBody>
      </p:sp>
      <p:sp>
        <p:nvSpPr>
          <p:cNvPr id="3" name="Zástupný symbol pro obsah 2"/>
          <p:cNvSpPr>
            <a:spLocks noGrp="1"/>
          </p:cNvSpPr>
          <p:nvPr>
            <p:ph sz="quarter" idx="1"/>
          </p:nvPr>
        </p:nvSpPr>
        <p:spPr/>
        <p:txBody>
          <a:bodyPr>
            <a:normAutofit/>
          </a:bodyPr>
          <a:lstStyle/>
          <a:p>
            <a:endParaRPr lang="cs-CZ" dirty="0"/>
          </a:p>
          <a:p>
            <a:r>
              <a:rPr lang="cs-CZ" sz="2800" dirty="0"/>
              <a:t>péče o zdraví jako služba?</a:t>
            </a:r>
          </a:p>
          <a:p>
            <a:endParaRPr lang="cs-CZ" sz="2800" dirty="0"/>
          </a:p>
          <a:p>
            <a:r>
              <a:rPr lang="cs-CZ" sz="2800" dirty="0"/>
              <a:t>zdraví jako zboží?</a:t>
            </a:r>
          </a:p>
          <a:p>
            <a:endParaRPr lang="cs-CZ" sz="2800" dirty="0"/>
          </a:p>
          <a:p>
            <a:r>
              <a:rPr lang="cs-CZ" sz="2800" dirty="0"/>
              <a:t>pacient?</a:t>
            </a:r>
          </a:p>
          <a:p>
            <a:endParaRPr lang="cs-CZ" sz="2800" dirty="0"/>
          </a:p>
          <a:p>
            <a:r>
              <a:rPr lang="cs-CZ" sz="2800" dirty="0"/>
              <a:t>klient?</a:t>
            </a:r>
          </a:p>
          <a:p>
            <a:pPr marL="0" indent="0">
              <a:buNone/>
            </a:pPr>
            <a:endParaRPr lang="cs-CZ" sz="3300" dirty="0"/>
          </a:p>
          <a:p>
            <a:endParaRPr lang="cs-CZ"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184176"/>
          </a:xfrm>
        </p:spPr>
        <p:txBody>
          <a:bodyPr>
            <a:normAutofit/>
          </a:bodyPr>
          <a:lstStyle/>
          <a:p>
            <a:r>
              <a:rPr lang="cs-CZ" b="1" dirty="0"/>
              <a:t>ZPŮSOB </a:t>
            </a:r>
            <a:r>
              <a:rPr lang="cs-CZ" dirty="0"/>
              <a:t>uplatnění pravidel v praxi </a:t>
            </a:r>
            <a:br>
              <a:rPr lang="cs-CZ" dirty="0"/>
            </a:br>
            <a:endParaRPr lang="cs-CZ" dirty="0"/>
          </a:p>
        </p:txBody>
      </p:sp>
      <p:sp>
        <p:nvSpPr>
          <p:cNvPr id="3" name="Zástupný symbol pro obsah 2"/>
          <p:cNvSpPr>
            <a:spLocks noGrp="1"/>
          </p:cNvSpPr>
          <p:nvPr>
            <p:ph sz="quarter" idx="1"/>
          </p:nvPr>
        </p:nvSpPr>
        <p:spPr/>
        <p:txBody>
          <a:bodyPr>
            <a:normAutofit lnSpcReduction="10000"/>
          </a:bodyPr>
          <a:lstStyle/>
          <a:p>
            <a:pPr>
              <a:buFont typeface="Wingdings" pitchFamily="2" charset="2"/>
              <a:buNone/>
              <a:defRPr/>
            </a:pPr>
            <a:endParaRPr lang="cs-CZ" dirty="0"/>
          </a:p>
          <a:p>
            <a:pPr>
              <a:buFont typeface="Wingdings" pitchFamily="2" charset="2"/>
              <a:buNone/>
              <a:defRPr/>
            </a:pPr>
            <a:r>
              <a:rPr lang="cs-CZ" dirty="0"/>
              <a:t>       Informovaný souhlas, nebo informovaný pacient?</a:t>
            </a:r>
          </a:p>
          <a:p>
            <a:pPr>
              <a:buFont typeface="Wingdings" pitchFamily="2" charset="2"/>
              <a:buNone/>
              <a:defRPr/>
            </a:pPr>
            <a:endParaRPr lang="cs-CZ" dirty="0"/>
          </a:p>
          <a:p>
            <a:pPr>
              <a:buFont typeface="Wingdings" pitchFamily="2" charset="2"/>
              <a:buNone/>
              <a:defRPr/>
            </a:pPr>
            <a:r>
              <a:rPr lang="cs-CZ" dirty="0"/>
              <a:t>…..“z hlediska diagnostického je možné zhodnotit výsledky RTG,CT,MR,UZ, </a:t>
            </a:r>
            <a:r>
              <a:rPr lang="cs-CZ" dirty="0" err="1"/>
              <a:t>event</a:t>
            </a:r>
            <a:r>
              <a:rPr lang="cs-CZ" dirty="0"/>
              <a:t>. bronchoskopie a bronchiální biopsie, jedná se však spíše o doplňující komplementární, než alternativní vyšetření….“</a:t>
            </a:r>
          </a:p>
          <a:p>
            <a:pPr>
              <a:buFont typeface="Wingdings" pitchFamily="2" charset="2"/>
              <a:buNone/>
              <a:defRPr/>
            </a:pPr>
            <a:endParaRPr lang="cs-CZ" dirty="0"/>
          </a:p>
          <a:p>
            <a:pPr>
              <a:buFont typeface="Wingdings" pitchFamily="2" charset="2"/>
              <a:buNone/>
              <a:defRPr/>
            </a:pPr>
            <a:endParaRPr lang="cs-CZ" dirty="0"/>
          </a:p>
          <a:p>
            <a:pPr>
              <a:buFont typeface="Wingdings" pitchFamily="2" charset="2"/>
              <a:buNone/>
              <a:defRPr/>
            </a:pPr>
            <a:r>
              <a:rPr lang="cs-CZ" dirty="0"/>
              <a:t>                                                                        </a:t>
            </a:r>
            <a:r>
              <a:rPr lang="cs-CZ" sz="2000" dirty="0"/>
              <a:t>pražská FN 2019</a:t>
            </a:r>
          </a:p>
          <a:p>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Informovaný souhlas</a:t>
            </a:r>
          </a:p>
        </p:txBody>
      </p:sp>
      <p:sp>
        <p:nvSpPr>
          <p:cNvPr id="3" name="Zástupný symbol pro obsah 2"/>
          <p:cNvSpPr>
            <a:spLocks noGrp="1"/>
          </p:cNvSpPr>
          <p:nvPr>
            <p:ph sz="quarter" idx="1"/>
          </p:nvPr>
        </p:nvSpPr>
        <p:spPr/>
        <p:txBody>
          <a:bodyPr/>
          <a:lstStyle/>
          <a:p>
            <a:pPr>
              <a:buNone/>
            </a:pPr>
            <a:r>
              <a:rPr lang="cs-CZ" altLang="cs-CZ" dirty="0"/>
              <a:t>   </a:t>
            </a:r>
          </a:p>
          <a:p>
            <a:pPr>
              <a:buNone/>
            </a:pPr>
            <a:r>
              <a:rPr lang="cs-CZ" altLang="cs-CZ" dirty="0"/>
              <a:t>   „</a:t>
            </a:r>
            <a:r>
              <a:rPr lang="cs-CZ" altLang="cs-CZ" dirty="0" err="1"/>
              <a:t>Institucionalizace</a:t>
            </a:r>
            <a:r>
              <a:rPr lang="cs-CZ" altLang="cs-CZ" dirty="0"/>
              <a:t> problému je zpravidla nejlepší cestou, jak řešení odložit, posunout jinam a nakonec v podstatě znemožnit.“     </a:t>
            </a:r>
          </a:p>
          <a:p>
            <a:pPr>
              <a:buNone/>
            </a:pPr>
            <a:r>
              <a:rPr lang="cs-CZ" altLang="cs-CZ" dirty="0"/>
              <a:t>                                            </a:t>
            </a:r>
          </a:p>
          <a:p>
            <a:pPr>
              <a:buNone/>
            </a:pPr>
            <a:endParaRPr lang="cs-CZ" altLang="cs-CZ" dirty="0"/>
          </a:p>
          <a:p>
            <a:pPr>
              <a:buNone/>
            </a:pPr>
            <a:endParaRPr lang="cs-CZ" altLang="cs-CZ" dirty="0"/>
          </a:p>
          <a:p>
            <a:pPr>
              <a:buNone/>
            </a:pPr>
            <a:endParaRPr lang="cs-CZ" altLang="cs-CZ" dirty="0"/>
          </a:p>
          <a:p>
            <a:pPr>
              <a:buNone/>
            </a:pPr>
            <a:r>
              <a:rPr lang="cs-CZ" altLang="cs-CZ" sz="2000" dirty="0"/>
              <a:t>                                                                                                                   </a:t>
            </a:r>
            <a:r>
              <a:rPr lang="cs-CZ" altLang="cs-CZ" sz="2000" dirty="0" err="1"/>
              <a:t>O</a:t>
            </a:r>
            <a:r>
              <a:rPr lang="cs-CZ" altLang="cs-CZ" sz="2000" dirty="0"/>
              <a:t>.Vinař</a:t>
            </a:r>
          </a:p>
          <a:p>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POUČENÍ, POROZUMĚNÍ, SOUHLAS</a:t>
            </a:r>
          </a:p>
        </p:txBody>
      </p:sp>
      <p:pic>
        <p:nvPicPr>
          <p:cNvPr id="4" name="Picture 3"/>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3068960"/>
            <a:ext cx="7776864" cy="127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2132856"/>
            <a:ext cx="7686675"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509120"/>
            <a:ext cx="8784208"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kosené hrany 6"/>
          <p:cNvSpPr/>
          <p:nvPr/>
        </p:nvSpPr>
        <p:spPr>
          <a:xfrm>
            <a:off x="2195736" y="3212976"/>
            <a:ext cx="2880320" cy="14401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Zkosené hrany 7"/>
          <p:cNvSpPr/>
          <p:nvPr/>
        </p:nvSpPr>
        <p:spPr>
          <a:xfrm>
            <a:off x="4860032" y="3861048"/>
            <a:ext cx="1762496" cy="28803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Právo odmítnout zdravotní výkon</a:t>
            </a:r>
          </a:p>
        </p:txBody>
      </p:sp>
      <p:sp>
        <p:nvSpPr>
          <p:cNvPr id="3" name="Zástupný symbol pro obsah 2"/>
          <p:cNvSpPr>
            <a:spLocks noGrp="1"/>
          </p:cNvSpPr>
          <p:nvPr>
            <p:ph sz="quarter" idx="1"/>
          </p:nvPr>
        </p:nvSpPr>
        <p:spPr/>
        <p:txBody>
          <a:bodyPr>
            <a:normAutofit/>
          </a:bodyPr>
          <a:lstStyle/>
          <a:p>
            <a:pPr marL="0" indent="0">
              <a:buNone/>
            </a:pPr>
            <a:br>
              <a:rPr lang="cs-CZ" dirty="0"/>
            </a:br>
            <a:r>
              <a:rPr lang="cs-CZ" dirty="0"/>
              <a:t>Máte právo, poté co jste byli náležitě informováni o potřebném zdravotním výkonu i případných následcích jeho neposkytnutí pro vaše zdraví, přesto potřebnou péči odmítnout. V takovém případě si váš ošetřující lékař vyžádá od vás písemné prohlášení (písemný </a:t>
            </a:r>
            <a:r>
              <a:rPr lang="cs-CZ" b="1" dirty="0"/>
              <a:t>reverz</a:t>
            </a:r>
            <a:r>
              <a:rPr lang="cs-CZ" dirty="0"/>
              <a:t>) o odmítnutí zdravotního výkonu či hospitalizace, opatřený vaším podpisem. </a:t>
            </a:r>
            <a:br>
              <a:rPr lang="cs-CZ" dirty="0"/>
            </a:br>
            <a:r>
              <a:rPr lang="cs-CZ" dirty="0"/>
              <a:t>  </a:t>
            </a:r>
            <a:br>
              <a:rPr lang="cs-CZ" dirty="0"/>
            </a:br>
            <a:endParaRPr lang="cs-CZ" dirty="0"/>
          </a:p>
        </p:txBody>
      </p:sp>
    </p:spTree>
    <p:extLst>
      <p:ext uri="{BB962C8B-B14F-4D97-AF65-F5344CB8AC3E}">
        <p14:creationId xmlns:p14="http://schemas.microsoft.com/office/powerpoint/2010/main" val="370430186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Právo odmítnout zdravotní výkon</a:t>
            </a:r>
            <a:br>
              <a:rPr lang="cs-CZ" dirty="0"/>
            </a:br>
            <a:r>
              <a:rPr lang="cs-CZ" dirty="0">
                <a:solidFill>
                  <a:srgbClr val="FF0000"/>
                </a:solidFill>
              </a:rPr>
              <a:t>otázky</a:t>
            </a:r>
          </a:p>
        </p:txBody>
      </p:sp>
      <p:sp>
        <p:nvSpPr>
          <p:cNvPr id="3" name="Zástupný symbol pro obsah 2"/>
          <p:cNvSpPr>
            <a:spLocks noGrp="1"/>
          </p:cNvSpPr>
          <p:nvPr>
            <p:ph sz="quarter" idx="1"/>
          </p:nvPr>
        </p:nvSpPr>
        <p:spPr/>
        <p:txBody>
          <a:bodyPr/>
          <a:lstStyle/>
          <a:p>
            <a:endParaRPr lang="cs-CZ" dirty="0"/>
          </a:p>
          <a:p>
            <a:r>
              <a:rPr lang="cs-CZ" dirty="0"/>
              <a:t>Co je náležitá informace (forma a obsah)?</a:t>
            </a:r>
          </a:p>
          <a:p>
            <a:endParaRPr lang="cs-CZ" dirty="0"/>
          </a:p>
          <a:p>
            <a:r>
              <a:rPr lang="cs-CZ" dirty="0"/>
              <a:t>pohled pacienta.</a:t>
            </a:r>
          </a:p>
          <a:p>
            <a:endParaRPr lang="cs-CZ" dirty="0"/>
          </a:p>
          <a:p>
            <a:r>
              <a:rPr lang="cs-CZ" dirty="0"/>
              <a:t>pohled lékaře (zdravotníka).</a:t>
            </a:r>
          </a:p>
          <a:p>
            <a:endParaRPr lang="cs-CZ" dirty="0"/>
          </a:p>
          <a:p>
            <a:endParaRPr lang="cs-CZ" dirty="0"/>
          </a:p>
          <a:p>
            <a:endParaRPr lang="cs-CZ" dirty="0"/>
          </a:p>
          <a:p>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534400" cy="1184176"/>
          </a:xfrm>
        </p:spPr>
        <p:txBody>
          <a:bodyPr>
            <a:normAutofit fontScale="90000"/>
          </a:bodyPr>
          <a:lstStyle/>
          <a:p>
            <a:r>
              <a:rPr lang="cs-CZ" dirty="0"/>
              <a:t>  </a:t>
            </a:r>
            <a:br>
              <a:rPr lang="cs-CZ" dirty="0"/>
            </a:br>
            <a:br>
              <a:rPr lang="cs-CZ" dirty="0"/>
            </a:br>
            <a:br>
              <a:rPr lang="cs-CZ" dirty="0"/>
            </a:br>
            <a:br>
              <a:rPr lang="cs-CZ" dirty="0"/>
            </a:br>
            <a:br>
              <a:rPr lang="cs-CZ" dirty="0"/>
            </a:br>
            <a:br>
              <a:rPr lang="cs-CZ" dirty="0"/>
            </a:br>
            <a:r>
              <a:rPr lang="cs-CZ" dirty="0"/>
              <a:t> Právo na informace </a:t>
            </a:r>
            <a:br>
              <a:rPr lang="cs-CZ" dirty="0"/>
            </a:br>
            <a:endParaRPr lang="cs-CZ" dirty="0"/>
          </a:p>
        </p:txBody>
      </p:sp>
      <p:sp>
        <p:nvSpPr>
          <p:cNvPr id="3" name="Zástupný symbol pro obsah 2"/>
          <p:cNvSpPr>
            <a:spLocks noGrp="1"/>
          </p:cNvSpPr>
          <p:nvPr>
            <p:ph sz="quarter" idx="1"/>
          </p:nvPr>
        </p:nvSpPr>
        <p:spPr>
          <a:xfrm>
            <a:off x="251520" y="1484784"/>
            <a:ext cx="8503920" cy="4896544"/>
          </a:xfrm>
        </p:spPr>
        <p:txBody>
          <a:bodyPr>
            <a:normAutofit fontScale="92500" lnSpcReduction="10000"/>
          </a:bodyPr>
          <a:lstStyle/>
          <a:p>
            <a:pPr marL="0" indent="0">
              <a:buNone/>
            </a:pPr>
            <a:r>
              <a:rPr lang="cs-CZ" dirty="0"/>
              <a:t>  </a:t>
            </a:r>
            <a:br>
              <a:rPr lang="cs-CZ" dirty="0"/>
            </a:br>
            <a:r>
              <a:rPr lang="cs-CZ" dirty="0"/>
              <a:t>Máte právo znát veškeré informace shromažďované o vašem zdravotním stavu ve zdravotnické dokumentaci nebo v jiných zápisech, které se vztahují k vašemu zdravotnímu stavu. V případě, že se nespokojíte s ústně podanou informací ze strany zdravotnických pracovníků, máte právo na zpřístupnění zdravotnické dokumentace k nahlížení, máte rovněž právo na pořizování jejich výpisů, opisů či kopií, a to ve lhůtě do 30 dnů od podání žádosti danému zdravotnickému zařízení. </a:t>
            </a:r>
          </a:p>
          <a:p>
            <a:pPr marL="0" indent="0">
              <a:buNone/>
            </a:pPr>
            <a:br>
              <a:rPr lang="cs-CZ" dirty="0"/>
            </a:br>
            <a:r>
              <a:rPr lang="cs-CZ" dirty="0"/>
              <a:t>  </a:t>
            </a:r>
            <a:br>
              <a:rPr lang="cs-CZ" dirty="0"/>
            </a:br>
            <a:endParaRPr lang="cs-CZ" dirty="0"/>
          </a:p>
        </p:txBody>
      </p:sp>
    </p:spTree>
    <p:extLst>
      <p:ext uri="{BB962C8B-B14F-4D97-AF65-F5344CB8AC3E}">
        <p14:creationId xmlns:p14="http://schemas.microsoft.com/office/powerpoint/2010/main" val="16251791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Právo na informace</a:t>
            </a:r>
            <a:br>
              <a:rPr lang="cs-CZ" dirty="0"/>
            </a:br>
            <a:r>
              <a:rPr lang="cs-CZ" dirty="0"/>
              <a:t>(„impregnace“)</a:t>
            </a:r>
          </a:p>
        </p:txBody>
      </p:sp>
      <p:sp>
        <p:nvSpPr>
          <p:cNvPr id="3" name="Zástupný symbol pro obsah 2"/>
          <p:cNvSpPr>
            <a:spLocks noGrp="1"/>
          </p:cNvSpPr>
          <p:nvPr>
            <p:ph sz="quarter" idx="1"/>
          </p:nvPr>
        </p:nvSpPr>
        <p:spPr/>
        <p:txBody>
          <a:bodyPr/>
          <a:lstStyle/>
          <a:p>
            <a:r>
              <a:rPr lang="cs-CZ" dirty="0">
                <a:hlinkClick r:id="rId2" action="ppaction://hlinkpres?slideindex=1&amp;slidetitle="/>
              </a:rPr>
              <a:t>Catch 22</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040160"/>
          </a:xfrm>
        </p:spPr>
        <p:txBody>
          <a:bodyPr>
            <a:normAutofit fontScale="90000"/>
          </a:bodyPr>
          <a:lstStyle/>
          <a:p>
            <a:r>
              <a:rPr lang="cs-CZ" dirty="0"/>
              <a:t>Právo nebýt informován </a:t>
            </a:r>
            <a:br>
              <a:rPr lang="cs-CZ" dirty="0"/>
            </a:br>
            <a:endParaRPr lang="cs-CZ" dirty="0"/>
          </a:p>
        </p:txBody>
      </p:sp>
      <p:sp>
        <p:nvSpPr>
          <p:cNvPr id="3" name="Zástupný symbol pro obsah 2"/>
          <p:cNvSpPr>
            <a:spLocks noGrp="1"/>
          </p:cNvSpPr>
          <p:nvPr>
            <p:ph sz="quarter" idx="1"/>
          </p:nvPr>
        </p:nvSpPr>
        <p:spPr/>
        <p:txBody>
          <a:bodyPr>
            <a:normAutofit lnSpcReduction="10000"/>
          </a:bodyPr>
          <a:lstStyle/>
          <a:p>
            <a:pPr marL="0" indent="0">
              <a:buNone/>
            </a:pPr>
            <a:br>
              <a:rPr lang="cs-CZ" dirty="0"/>
            </a:br>
            <a:r>
              <a:rPr lang="cs-CZ" dirty="0"/>
              <a:t>Poučení o zákroku je vaším právem, ale máte rovněž i právo nebýt informován, máte právo se takového poučení zcela vzdát nebo pověřit k přijetí poučení jinou osobu (osobu blízkou nebo jakoukoliv jinou osobu, kterou si sami určíte). </a:t>
            </a:r>
            <a:br>
              <a:rPr lang="cs-CZ" dirty="0"/>
            </a:br>
            <a:r>
              <a:rPr lang="cs-CZ" dirty="0"/>
              <a:t>V případě, že sdělení informací je však ve vašem zájmu či v zájmu ochrany ostatních osob (např. jedná-li se o infekční onemocnění), budete ze strany zdravotnických pracovníků informován i přesto, že poučení o svém zdravotním stavu odmítáte. </a:t>
            </a:r>
            <a:br>
              <a:rPr lang="cs-CZ" dirty="0"/>
            </a:br>
            <a:endParaRPr lang="cs-CZ" dirty="0"/>
          </a:p>
        </p:txBody>
      </p:sp>
    </p:spTree>
    <p:extLst>
      <p:ext uri="{BB962C8B-B14F-4D97-AF65-F5344CB8AC3E}">
        <p14:creationId xmlns:p14="http://schemas.microsoft.com/office/powerpoint/2010/main" val="14533302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534400" cy="902968"/>
          </a:xfrm>
        </p:spPr>
        <p:txBody>
          <a:bodyPr>
            <a:normAutofit fontScale="90000"/>
          </a:bodyPr>
          <a:lstStyle/>
          <a:p>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br>
              <a:rPr lang="cs-CZ" dirty="0"/>
            </a:br>
            <a:r>
              <a:rPr lang="cs-CZ" dirty="0"/>
              <a:t> Právo nebýt informován</a:t>
            </a:r>
            <a:br>
              <a:rPr lang="cs-CZ" dirty="0"/>
            </a:br>
            <a:r>
              <a:rPr lang="cs-CZ" dirty="0">
                <a:solidFill>
                  <a:srgbClr val="FF0000"/>
                </a:solidFill>
              </a:rPr>
              <a:t>otázky </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Jak informovat pacienta, který poučen být musí (byť v zastoupení) a poučení odmítá?</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Právo na ochranu soukromí</a:t>
            </a:r>
          </a:p>
        </p:txBody>
      </p:sp>
      <p:sp>
        <p:nvSpPr>
          <p:cNvPr id="3" name="Zástupný symbol pro obsah 2"/>
          <p:cNvSpPr>
            <a:spLocks noGrp="1"/>
          </p:cNvSpPr>
          <p:nvPr>
            <p:ph sz="quarter" idx="1"/>
          </p:nvPr>
        </p:nvSpPr>
        <p:spPr/>
        <p:txBody>
          <a:bodyPr>
            <a:normAutofit fontScale="92500" lnSpcReduction="10000"/>
          </a:bodyPr>
          <a:lstStyle/>
          <a:p>
            <a:pPr marL="0" indent="0">
              <a:buNone/>
            </a:pPr>
            <a:r>
              <a:rPr lang="cs-CZ" dirty="0"/>
              <a:t>  </a:t>
            </a:r>
            <a:br>
              <a:rPr lang="cs-CZ" dirty="0"/>
            </a:br>
            <a:br>
              <a:rPr lang="cs-CZ" dirty="0"/>
            </a:br>
            <a:r>
              <a:rPr lang="cs-CZ" dirty="0"/>
              <a:t>Máte právo na ochranu soukromí ve vztahu k informacím o vašem zdraví. Je pouze na vás, zda si přejete, aby údaje o vašem zdravotním stavu byly sdělovány dalším osobám. Jste to především vy, kdo můžete zdravotnické pracovníky zprostit jejich povinné mlčenlivosti ve vztahu ke všem údajům, které jste jim během svého pobytu ve zdravotnickém zařízení sdělili. Bez vašeho souhlasu může lékař i jiní zdravotničtí pracovníci sdělovat údaje o vašem zdravotním stavu pouze za přísných zákonem stanovených podmínek a přesně vymezenému okruhu osob. </a:t>
            </a:r>
          </a:p>
        </p:txBody>
      </p:sp>
    </p:spTree>
    <p:extLst>
      <p:ext uri="{BB962C8B-B14F-4D97-AF65-F5344CB8AC3E}">
        <p14:creationId xmlns:p14="http://schemas.microsoft.com/office/powerpoint/2010/main" val="319201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968152"/>
          </a:xfrm>
        </p:spPr>
        <p:txBody>
          <a:bodyPr>
            <a:normAutofit fontScale="90000"/>
          </a:bodyPr>
          <a:lstStyle/>
          <a:p>
            <a:r>
              <a:rPr lang="cs-CZ" sz="3600" dirty="0"/>
              <a:t>POJMY, JAZYK, ROLE</a:t>
            </a:r>
            <a:br>
              <a:rPr lang="cs-CZ" sz="3600" dirty="0"/>
            </a:br>
            <a:r>
              <a:rPr lang="cs-CZ" sz="3600" dirty="0"/>
              <a:t>SPECIFITA  PROSTŘEDÍ</a:t>
            </a:r>
            <a:endParaRPr lang="cs-CZ" dirty="0"/>
          </a:p>
        </p:txBody>
      </p:sp>
      <p:sp>
        <p:nvSpPr>
          <p:cNvPr id="3" name="Zástupný symbol pro obsah 2"/>
          <p:cNvSpPr>
            <a:spLocks noGrp="1"/>
          </p:cNvSpPr>
          <p:nvPr>
            <p:ph sz="quarter" idx="1"/>
          </p:nvPr>
        </p:nvSpPr>
        <p:spPr/>
        <p:txBody>
          <a:bodyPr/>
          <a:lstStyle/>
          <a:p>
            <a:pPr marL="0" indent="0">
              <a:buNone/>
            </a:pPr>
            <a:endParaRPr lang="cs-CZ" dirty="0"/>
          </a:p>
          <a:p>
            <a:r>
              <a:rPr lang="cs-CZ" dirty="0"/>
              <a:t> redukce embryí</a:t>
            </a:r>
          </a:p>
          <a:p>
            <a:endParaRPr lang="cs-CZ" dirty="0"/>
          </a:p>
          <a:p>
            <a:r>
              <a:rPr lang="cs-CZ" dirty="0"/>
              <a:t>přerušení těhotenství</a:t>
            </a:r>
          </a:p>
          <a:p>
            <a:endParaRPr lang="cs-CZ" dirty="0"/>
          </a:p>
          <a:p>
            <a:r>
              <a:rPr lang="cs-CZ" dirty="0"/>
              <a:t>zvýšená úhrada/snížená úhrada</a:t>
            </a:r>
          </a:p>
          <a:p>
            <a:endParaRPr lang="cs-CZ" dirty="0"/>
          </a:p>
          <a:p>
            <a:r>
              <a:rPr lang="cs-CZ" dirty="0"/>
              <a:t>ultrazvuk, „echo“, „</a:t>
            </a:r>
            <a:r>
              <a:rPr lang="cs-CZ" dirty="0" err="1"/>
              <a:t>sono</a:t>
            </a:r>
            <a:r>
              <a:rPr lang="cs-CZ" dirty="0"/>
              <a:t>“</a:t>
            </a:r>
          </a:p>
        </p:txBody>
      </p:sp>
    </p:spTree>
    <p:extLst>
      <p:ext uri="{BB962C8B-B14F-4D97-AF65-F5344CB8AC3E}">
        <p14:creationId xmlns:p14="http://schemas.microsoft.com/office/powerpoint/2010/main" val="9277826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328192"/>
          </a:xfrm>
        </p:spPr>
        <p:txBody>
          <a:bodyPr>
            <a:normAutofit fontScale="90000"/>
          </a:bodyPr>
          <a:lstStyle/>
          <a:p>
            <a:r>
              <a:rPr lang="cs-CZ" dirty="0"/>
              <a:t>Právo na určení osob i rozsahu poskytovaných informací </a:t>
            </a:r>
            <a:br>
              <a:rPr lang="cs-CZ" dirty="0"/>
            </a:br>
            <a:endParaRPr lang="cs-CZ" dirty="0"/>
          </a:p>
        </p:txBody>
      </p:sp>
      <p:sp>
        <p:nvSpPr>
          <p:cNvPr id="3" name="Zástupný symbol pro obsah 2"/>
          <p:cNvSpPr>
            <a:spLocks noGrp="1"/>
          </p:cNvSpPr>
          <p:nvPr>
            <p:ph sz="quarter" idx="1"/>
          </p:nvPr>
        </p:nvSpPr>
        <p:spPr/>
        <p:txBody>
          <a:bodyPr>
            <a:normAutofit fontScale="85000" lnSpcReduction="20000"/>
          </a:bodyPr>
          <a:lstStyle/>
          <a:p>
            <a:pPr marL="0" indent="0">
              <a:buNone/>
            </a:pPr>
            <a:br>
              <a:rPr lang="cs-CZ" dirty="0"/>
            </a:br>
            <a:r>
              <a:rPr lang="cs-CZ" dirty="0"/>
              <a:t>Máte právo určit si osobu či osoby, které mohou být informovány o vašem zdravotním stavu, a máte právo určit si rozsah informací, které jim mohou být poskytovány. Touto osobou může být jak příslušník rodiny, tak i kterákoliv jiná osoba bez </a:t>
            </a:r>
            <a:r>
              <a:rPr lang="cs-CZ" dirty="0" err="1"/>
              <a:t>příbuzeneckého</a:t>
            </a:r>
            <a:r>
              <a:rPr lang="cs-CZ" dirty="0"/>
              <a:t> vztahu. Při určení osoby, která může být informována o vašem zdravotním stavu zároveň určíte, zda této osobě náleží též právo nahlížet do zdravotnické dokumentace a právo na pořízení jejích výpisů, opisů či kopií. </a:t>
            </a:r>
            <a:br>
              <a:rPr lang="cs-CZ" dirty="0"/>
            </a:br>
            <a:r>
              <a:rPr lang="cs-CZ" dirty="0"/>
              <a:t>Máte rovněž právo vyslovit úplný zákaz s podáváním informací o vašem zdravotním stavu jakékoliv osobě. Určení jednotlivých osob nebo vyslovení zákazu podávání informací můžete kdykoliv změnit či zcela odvolat. </a:t>
            </a:r>
            <a:br>
              <a:rPr lang="cs-CZ" dirty="0"/>
            </a:br>
            <a:r>
              <a:rPr lang="cs-CZ" dirty="0"/>
              <a:t>  </a:t>
            </a:r>
            <a:br>
              <a:rPr lang="cs-CZ" dirty="0"/>
            </a:br>
            <a:endParaRPr lang="cs-CZ" dirty="0"/>
          </a:p>
        </p:txBody>
      </p:sp>
    </p:spTree>
    <p:extLst>
      <p:ext uri="{BB962C8B-B14F-4D97-AF65-F5344CB8AC3E}">
        <p14:creationId xmlns:p14="http://schemas.microsoft.com/office/powerpoint/2010/main" val="7592778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Právo na svobodnou volbu lékaře a právo na svobodnou volbu zdravotní pojišťovny</a:t>
            </a:r>
          </a:p>
        </p:txBody>
      </p:sp>
      <p:sp>
        <p:nvSpPr>
          <p:cNvPr id="3" name="Zástupný symbol pro obsah 2"/>
          <p:cNvSpPr>
            <a:spLocks noGrp="1"/>
          </p:cNvSpPr>
          <p:nvPr>
            <p:ph sz="quarter" idx="1"/>
          </p:nvPr>
        </p:nvSpPr>
        <p:spPr>
          <a:xfrm>
            <a:off x="395536" y="1268760"/>
            <a:ext cx="8503920" cy="6192688"/>
          </a:xfrm>
        </p:spPr>
        <p:txBody>
          <a:bodyPr>
            <a:normAutofit fontScale="62500" lnSpcReduction="20000"/>
          </a:bodyPr>
          <a:lstStyle/>
          <a:p>
            <a:pPr marL="0" indent="0">
              <a:buNone/>
            </a:pPr>
            <a:br>
              <a:rPr lang="cs-CZ" dirty="0"/>
            </a:br>
            <a:r>
              <a:rPr lang="cs-CZ" dirty="0"/>
              <a:t>Až na výjimky umožňuje každému z nás, aby využil své právo na svobodnou volbu lékaře a právo na výběr zdravotnického zařízení (nemocnice). Výkon tohoto práva však není naprosto neomezený. Zvolený lékař může odmítnout přijetí pacienta do své péče tehdy, jestliže by jeho přijetím bylo překročeno únosné pracovní zatížení lékaře tak, že by nebyl schopen zajistit kvalitní zdravotní péči o tohoto nebo o ostatní pacienty, které má ve své péči. Jiná vážná příčina, pro kterou může zvolený lékař odmítnout přijetí pojištěnce, je též přílišná vzdálenost místa trvalého bydliště pro výkon návštěvní služby. Odmítne-li lékař či zdravotnické zařízení přijmout pacienta a cítí-li se tímto jednáním poškozen, má pacient právo na písemné potvrzení odmítnutí s uvedením důvodu. S tímto dokladem je pak možné se obrátit na svou pojišťovnu či zřizovatele zdravotnického zařízení (nemocnice). </a:t>
            </a:r>
            <a:br>
              <a:rPr lang="cs-CZ" dirty="0"/>
            </a:br>
            <a:r>
              <a:rPr lang="cs-CZ" dirty="0"/>
              <a:t>Poskytnout zdravotní péči však musí lékař vždy v akutních případech, kdy hrozí bezprostředně újma na zdraví či životě pacienta. Takto provedené výkony pojišťovna pacienta lékaři proplatí, a to i pokud není smluvním lékařem. V těchto případech je vždy nutné trvat na ošetření zdravotnickým personálem daného zdravotnického zařízení (nemocnice). </a:t>
            </a:r>
            <a:br>
              <a:rPr lang="cs-CZ" dirty="0"/>
            </a:br>
            <a:r>
              <a:rPr lang="cs-CZ" dirty="0"/>
              <a:t>Každý pacient má právo též na svobodný výběr zdravotní pojišťovny. Zdravotní pojišťovnu lze změnit jednou za 12 měsíců. Při narození dítěte se právo na výběr zdravotní pojišťovny nepoužívá a dnem narození se dítě stává pojištěncem zdravotní pojišťovny, u které je pojištěna matka dítěte. </a:t>
            </a:r>
            <a:br>
              <a:rPr lang="cs-CZ" dirty="0"/>
            </a:br>
            <a:r>
              <a:rPr lang="cs-CZ" dirty="0"/>
              <a:t>V případě zavedení nucené správy nad zdravotní pojišťovnou jsou pojištěnci oprávněni změnit zdravotní pojišťovnu i ve lhůtě kratší, a to vždy k 1. dni kalendářního měsíce, nejdříve však k 1. dni následujícího kalendářního měsíce. </a:t>
            </a:r>
            <a:br>
              <a:rPr lang="cs-CZ" dirty="0"/>
            </a:br>
            <a:r>
              <a:rPr lang="cs-CZ" dirty="0"/>
              <a:t>  </a:t>
            </a:r>
            <a:br>
              <a:rPr lang="cs-CZ" dirty="0"/>
            </a:br>
            <a:endParaRPr lang="cs-CZ" dirty="0"/>
          </a:p>
        </p:txBody>
      </p:sp>
    </p:spTree>
    <p:extLst>
      <p:ext uri="{BB962C8B-B14F-4D97-AF65-F5344CB8AC3E}">
        <p14:creationId xmlns:p14="http://schemas.microsoft.com/office/powerpoint/2010/main" val="427674789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Právo na svobodnou volbu lékaře a právo na svobodnou volbu zdravotní pojišťovny</a:t>
            </a:r>
          </a:p>
        </p:txBody>
      </p:sp>
      <p:sp>
        <p:nvSpPr>
          <p:cNvPr id="3" name="Zástupný symbol pro obsah 2"/>
          <p:cNvSpPr>
            <a:spLocks noGrp="1"/>
          </p:cNvSpPr>
          <p:nvPr>
            <p:ph sz="quarter" idx="1"/>
          </p:nvPr>
        </p:nvSpPr>
        <p:spPr/>
        <p:txBody>
          <a:bodyPr/>
          <a:lstStyle/>
          <a:p>
            <a:pPr>
              <a:buNone/>
            </a:pPr>
            <a:endParaRPr lang="cs-CZ" dirty="0"/>
          </a:p>
          <a:p>
            <a:pPr>
              <a:buNone/>
            </a:pPr>
            <a:r>
              <a:rPr lang="cs-CZ" dirty="0"/>
              <a:t>Kdy může nastat konflikt práva a etiky (ekonomiky a etiky) při poskytování zdravotní péče?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116632"/>
            <a:ext cx="8534400" cy="896144"/>
          </a:xfrm>
        </p:spPr>
        <p:txBody>
          <a:bodyPr>
            <a:normAutofit fontScale="90000"/>
          </a:bodyPr>
          <a:lstStyle/>
          <a:p>
            <a:r>
              <a:rPr lang="cs-CZ" dirty="0"/>
              <a:t>Právo osob blízkých na informace o zdravotním stavu pacienta</a:t>
            </a:r>
          </a:p>
        </p:txBody>
      </p:sp>
      <p:sp>
        <p:nvSpPr>
          <p:cNvPr id="3" name="Zástupný symbol pro obsah 2"/>
          <p:cNvSpPr>
            <a:spLocks noGrp="1"/>
          </p:cNvSpPr>
          <p:nvPr>
            <p:ph sz="quarter" idx="1"/>
          </p:nvPr>
        </p:nvSpPr>
        <p:spPr/>
        <p:txBody>
          <a:bodyPr>
            <a:normAutofit fontScale="92500" lnSpcReduction="10000"/>
          </a:bodyPr>
          <a:lstStyle/>
          <a:p>
            <a:pPr marL="0" indent="0">
              <a:buNone/>
            </a:pPr>
            <a:br>
              <a:rPr lang="cs-CZ" dirty="0"/>
            </a:br>
            <a:br>
              <a:rPr lang="cs-CZ" dirty="0"/>
            </a:br>
            <a:r>
              <a:rPr lang="cs-CZ" dirty="0"/>
              <a:t>Jestliže pacient je ve stavu, kdy nemůže určit osoby, které mohou být informovány o jeho zdravotním stavu, mají právo na aktuální informace o zdravotním stavu pouze osoby blízké (o</a:t>
            </a:r>
            <a:r>
              <a:rPr lang="cs-CZ" i="1" dirty="0"/>
              <a:t>sobou blízkou je příbuzný v řadě přímé, sourozenec a manžel, partner; jiné osoby v poměru rodinném nebo obdobném se pokládají za osoby sobě navzájem blízké, jestliže by újmu, kterou utrpěla jedna z nich, druhá důvodně pociťovala jako újmu vlastní).</a:t>
            </a:r>
            <a:r>
              <a:rPr lang="cs-CZ" dirty="0"/>
              <a:t> </a:t>
            </a:r>
            <a:br>
              <a:rPr lang="cs-CZ" dirty="0"/>
            </a:br>
            <a:r>
              <a:rPr lang="cs-CZ" dirty="0"/>
              <a:t>  </a:t>
            </a:r>
            <a:br>
              <a:rPr lang="cs-CZ" dirty="0"/>
            </a:br>
            <a:endParaRPr lang="cs-CZ" dirty="0"/>
          </a:p>
        </p:txBody>
      </p:sp>
    </p:spTree>
    <p:extLst>
      <p:ext uri="{BB962C8B-B14F-4D97-AF65-F5344CB8AC3E}">
        <p14:creationId xmlns:p14="http://schemas.microsoft.com/office/powerpoint/2010/main" val="238172422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Právo na svobodnou volbu lékaře a právo na svobodnou volbu zdravotní pojišťovny</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Podávání informací a marná péče v intenzivní péči</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osob pozůstalých</a:t>
            </a:r>
          </a:p>
        </p:txBody>
      </p:sp>
      <p:sp>
        <p:nvSpPr>
          <p:cNvPr id="3" name="Zástupný symbol pro obsah 2"/>
          <p:cNvSpPr>
            <a:spLocks noGrp="1"/>
          </p:cNvSpPr>
          <p:nvPr>
            <p:ph sz="quarter" idx="1"/>
          </p:nvPr>
        </p:nvSpPr>
        <p:spPr/>
        <p:txBody>
          <a:bodyPr>
            <a:normAutofit fontScale="77500" lnSpcReduction="20000"/>
          </a:bodyPr>
          <a:lstStyle/>
          <a:p>
            <a:pPr marL="0" indent="0">
              <a:buNone/>
            </a:pPr>
            <a:br>
              <a:rPr lang="cs-CZ" dirty="0"/>
            </a:br>
            <a:r>
              <a:rPr lang="cs-CZ" dirty="0"/>
              <a:t>Právo na informace o zdravotním stavu pacienta, který zemřel, příčinách úmrtí a výsledku pitvy, pokud byla provedena, mají osoby blízké zemřelému pacientu, pokud se pacient za svého života nevyslovil jinak a sdělování těchto informací některé osobě blízké či všem nezakázal. Tyto osoby mají rovněž právo v přítomnosti zdravotnického pracovníka nahlížet do zdravotnické dokumentace nebo jiných zápisů vztahujících se ke zdravotnímu stavu pacienta, jakož i právo na pořízení výpisů, opisů nebo kopií těchto dokumentů. Uvedená práva náleží případně i dalším osobám určeným pacientem za jeho života. </a:t>
            </a:r>
            <a:br>
              <a:rPr lang="cs-CZ" dirty="0"/>
            </a:br>
            <a:r>
              <a:rPr lang="cs-CZ" dirty="0"/>
              <a:t>Jedině osoby blízké a pouze tehdy, je-li to v zájmu ochrany jejich zdraví nebo ochrany zdraví dalších osob mají v případě, že zemřelý pacient vyslovil zákaz poskytování informací o jeho zdravotním stavu, právo na informace o zdravotním stavu, včetně práva nahlížet do zdravotnické dokumentace a právo pořizovat si výpisy, opisy nebo kopie, a to pouze v rozsahu nezbytném pro ochranu zdraví. </a:t>
            </a:r>
          </a:p>
        </p:txBody>
      </p:sp>
    </p:spTree>
    <p:extLst>
      <p:ext uri="{BB962C8B-B14F-4D97-AF65-F5344CB8AC3E}">
        <p14:creationId xmlns:p14="http://schemas.microsoft.com/office/powerpoint/2010/main" val="4247715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 LIDSKÉHO ŽIVOTA</a:t>
            </a:r>
          </a:p>
        </p:txBody>
      </p:sp>
      <p:sp>
        <p:nvSpPr>
          <p:cNvPr id="3" name="Zástupný symbol pro obsah 2"/>
          <p:cNvSpPr>
            <a:spLocks noGrp="1"/>
          </p:cNvSpPr>
          <p:nvPr>
            <p:ph sz="quarter" idx="1"/>
          </p:nvPr>
        </p:nvSpPr>
        <p:spPr>
          <a:xfrm>
            <a:off x="301752" y="1772816"/>
            <a:ext cx="8503920" cy="4326232"/>
          </a:xfrm>
        </p:spPr>
        <p:txBody>
          <a:bodyPr>
            <a:normAutofit/>
          </a:bodyPr>
          <a:lstStyle/>
          <a:p>
            <a:r>
              <a:rPr lang="cs-CZ" dirty="0"/>
              <a:t>závěr lidského života</a:t>
            </a:r>
          </a:p>
          <a:p>
            <a:r>
              <a:rPr lang="cs-CZ" dirty="0"/>
              <a:t>smrt a umírání</a:t>
            </a:r>
          </a:p>
          <a:p>
            <a:r>
              <a:rPr lang="cs-CZ" dirty="0"/>
              <a:t>paliativní péče, hospice</a:t>
            </a:r>
          </a:p>
          <a:p>
            <a:pPr>
              <a:buNone/>
            </a:pPr>
            <a:r>
              <a:rPr lang="cs-CZ" dirty="0"/>
              <a:t>   (zbavení bolesti, respekt k důstojnosti, doprovázení)</a:t>
            </a:r>
          </a:p>
          <a:p>
            <a:r>
              <a:rPr lang="cs-CZ" dirty="0" err="1"/>
              <a:t>Thanatologie</a:t>
            </a:r>
            <a:r>
              <a:rPr lang="cs-CZ" dirty="0"/>
              <a:t> </a:t>
            </a:r>
          </a:p>
          <a:p>
            <a:r>
              <a:rPr lang="cs-CZ" dirty="0" err="1"/>
              <a:t>Euthanazie</a:t>
            </a:r>
            <a:r>
              <a:rPr lang="cs-CZ" dirty="0"/>
              <a:t> (in fine)</a:t>
            </a:r>
          </a:p>
          <a:p>
            <a:r>
              <a:rPr lang="cs-CZ" dirty="0"/>
              <a:t>marná léčba a její ukončení</a:t>
            </a:r>
          </a:p>
          <a:p>
            <a:r>
              <a:rPr lang="cs-CZ" dirty="0"/>
              <a:t>předem vyjádřená přání</a:t>
            </a:r>
          </a:p>
          <a:p>
            <a:endParaRPr lang="cs-CZ"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 LIDSKÉHO ŽIVOTA</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PALIATIVNÍ PÉČE (WHO)</a:t>
            </a:r>
          </a:p>
          <a:p>
            <a:pPr>
              <a:buNone/>
            </a:pPr>
            <a:endParaRPr lang="cs-CZ" dirty="0"/>
          </a:p>
          <a:p>
            <a:r>
              <a:rPr lang="cs-CZ" dirty="0"/>
              <a:t>podporuje život</a:t>
            </a:r>
          </a:p>
          <a:p>
            <a:r>
              <a:rPr lang="cs-CZ" dirty="0"/>
              <a:t>považuje umírání za normální proces</a:t>
            </a:r>
          </a:p>
          <a:p>
            <a:r>
              <a:rPr lang="cs-CZ" dirty="0"/>
              <a:t>neurychluje ani neoddaluje smrt</a:t>
            </a:r>
          </a:p>
          <a:p>
            <a:r>
              <a:rPr lang="cs-CZ" dirty="0"/>
              <a:t>poskytuje úlevu od bolesti a obtěžujících symptomů</a:t>
            </a:r>
          </a:p>
          <a:p>
            <a:r>
              <a:rPr lang="cs-CZ" dirty="0"/>
              <a:t>začleňuje do péče psychické a duchovní aspekty</a:t>
            </a:r>
          </a:p>
          <a:p>
            <a:r>
              <a:rPr lang="cs-CZ" dirty="0"/>
              <a:t>vytváří odpůrný systém (pro pacienta a rodinu)</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ZÁVĚR LIDSKÉHO ŽIVOTA</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EUTHANAZIE</a:t>
            </a:r>
          </a:p>
          <a:p>
            <a:pPr>
              <a:buNone/>
            </a:pPr>
            <a:endParaRPr lang="cs-CZ" dirty="0"/>
          </a:p>
          <a:p>
            <a:r>
              <a:rPr lang="cs-CZ" dirty="0"/>
              <a:t>aktivní (strategie přeplněné stříkačky)</a:t>
            </a:r>
          </a:p>
          <a:p>
            <a:r>
              <a:rPr lang="cs-CZ" dirty="0"/>
              <a:t>pasivní (strategie odkloněné stříkačky)</a:t>
            </a:r>
          </a:p>
          <a:p>
            <a:r>
              <a:rPr lang="cs-CZ" dirty="0"/>
              <a:t>asistovaná sebevražda</a:t>
            </a:r>
          </a:p>
          <a:p>
            <a:r>
              <a:rPr lang="cs-CZ" dirty="0"/>
              <a:t>nevyžádaná </a:t>
            </a:r>
            <a:r>
              <a:rPr lang="cs-CZ" dirty="0" err="1"/>
              <a:t>euthanazie</a:t>
            </a:r>
            <a:endParaRPr lang="cs-CZ" dirty="0"/>
          </a:p>
          <a:p>
            <a:r>
              <a:rPr lang="cs-CZ" dirty="0" err="1"/>
              <a:t>dystahanazie</a:t>
            </a:r>
            <a:endParaRPr lang="cs-CZ"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ZÁVĚR LIDSKÉHO ŽIVOTA</a:t>
            </a:r>
          </a:p>
        </p:txBody>
      </p:sp>
      <p:sp>
        <p:nvSpPr>
          <p:cNvPr id="3" name="Zástupný symbol pro obsah 2"/>
          <p:cNvSpPr>
            <a:spLocks noGrp="1"/>
          </p:cNvSpPr>
          <p:nvPr>
            <p:ph sz="quarter" idx="1"/>
          </p:nvPr>
        </p:nvSpPr>
        <p:spPr/>
        <p:txBody>
          <a:bodyPr/>
          <a:lstStyle/>
          <a:p>
            <a:pPr marL="0" indent="0">
              <a:buNone/>
            </a:pPr>
            <a:endParaRPr lang="cs-CZ" dirty="0"/>
          </a:p>
          <a:p>
            <a:pPr marL="0" indent="0">
              <a:buNone/>
            </a:pPr>
            <a:r>
              <a:rPr lang="cs-CZ" dirty="0"/>
              <a:t>Nejhlubší smutek neplyne ze strachu ze smrti, ale z</a:t>
            </a:r>
          </a:p>
          <a:p>
            <a:pPr marL="0" indent="0">
              <a:buNone/>
            </a:pPr>
            <a:r>
              <a:rPr lang="cs-CZ" dirty="0"/>
              <a:t>             „nemožnosti stát se sebou samým“</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sz="2000" dirty="0"/>
              <a:t>                                                                                                             S. </a:t>
            </a:r>
            <a:r>
              <a:rPr lang="cs-CZ" sz="2000" dirty="0" err="1"/>
              <a:t>Kirkegaard</a:t>
            </a:r>
            <a:endParaRPr lang="cs-CZ" sz="2000" dirty="0"/>
          </a:p>
        </p:txBody>
      </p:sp>
    </p:spTree>
    <p:extLst>
      <p:ext uri="{BB962C8B-B14F-4D97-AF65-F5344CB8AC3E}">
        <p14:creationId xmlns:p14="http://schemas.microsoft.com/office/powerpoint/2010/main" val="4253681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472208"/>
          </a:xfrm>
        </p:spPr>
        <p:txBody>
          <a:bodyPr>
            <a:normAutofit fontScale="90000"/>
          </a:bodyPr>
          <a:lstStyle/>
          <a:p>
            <a:br>
              <a:rPr lang="cs-CZ" dirty="0"/>
            </a:br>
            <a:r>
              <a:rPr lang="cs-CZ" sz="3100" dirty="0"/>
              <a:t>role a konflikt rolí                                                                 (E. </a:t>
            </a:r>
            <a:r>
              <a:rPr lang="cs-CZ" sz="3100" dirty="0" err="1"/>
              <a:t>Goffman</a:t>
            </a:r>
            <a:r>
              <a:rPr lang="cs-CZ" sz="3100" dirty="0"/>
              <a:t>: Všichni hrajeme divadlo)</a:t>
            </a:r>
            <a:br>
              <a:rPr lang="cs-CZ" sz="3100" dirty="0"/>
            </a:br>
            <a:endParaRPr lang="cs-CZ" sz="3100" dirty="0"/>
          </a:p>
        </p:txBody>
      </p:sp>
      <p:pic>
        <p:nvPicPr>
          <p:cNvPr id="3074" name="Picture 2" descr="C:\Users\Uživatel\Pictures\temná role.jpg"/>
          <p:cNvPicPr>
            <a:picLocks noGrp="1" noChangeAspect="1" noChangeArrowheads="1"/>
          </p:cNvPicPr>
          <p:nvPr>
            <p:ph sz="half" idx="2"/>
          </p:nvPr>
        </p:nvPicPr>
        <p:blipFill>
          <a:blip r:embed="rId2" cstate="print"/>
          <a:srcRect/>
          <a:stretch>
            <a:fillRect/>
          </a:stretch>
        </p:blipFill>
        <p:spPr bwMode="auto">
          <a:xfrm>
            <a:off x="5614987" y="2764631"/>
            <a:ext cx="2409825" cy="2608585"/>
          </a:xfrm>
          <a:prstGeom prst="rect">
            <a:avLst/>
          </a:prstGeom>
          <a:noFill/>
        </p:spPr>
      </p:pic>
      <p:pic>
        <p:nvPicPr>
          <p:cNvPr id="3075" name="Picture 3" descr="C:\Users\Uživatel\Pictures\role 2.jpg"/>
          <p:cNvPicPr>
            <a:picLocks noGrp="1" noChangeAspect="1" noChangeArrowheads="1"/>
          </p:cNvPicPr>
          <p:nvPr>
            <p:ph sz="half" idx="1"/>
          </p:nvPr>
        </p:nvPicPr>
        <p:blipFill>
          <a:blip r:embed="rId3" cstate="print"/>
          <a:srcRect/>
          <a:stretch>
            <a:fillRect/>
          </a:stretch>
        </p:blipFill>
        <p:spPr bwMode="auto">
          <a:xfrm>
            <a:off x="1039812" y="2821781"/>
            <a:ext cx="2562225" cy="2551435"/>
          </a:xfrm>
          <a:prstGeom prst="rect">
            <a:avLst/>
          </a:prstGeom>
          <a:noFill/>
        </p:spPr>
      </p:pic>
    </p:spTree>
    <p:extLst>
      <p:ext uri="{BB962C8B-B14F-4D97-AF65-F5344CB8AC3E}">
        <p14:creationId xmlns:p14="http://schemas.microsoft.com/office/powerpoint/2010/main" val="357835341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ÚZKOST, STRACH, OBAVY</a:t>
            </a:r>
          </a:p>
        </p:txBody>
      </p:sp>
      <p:sp>
        <p:nvSpPr>
          <p:cNvPr id="3" name="Zástupný symbol pro obsah 2"/>
          <p:cNvSpPr>
            <a:spLocks noGrp="1"/>
          </p:cNvSpPr>
          <p:nvPr>
            <p:ph sz="quarter" idx="1"/>
          </p:nvPr>
        </p:nvSpPr>
        <p:spPr>
          <a:xfrm>
            <a:off x="323528" y="1844824"/>
            <a:ext cx="8503920" cy="4788024"/>
          </a:xfrm>
        </p:spPr>
        <p:txBody>
          <a:bodyPr/>
          <a:lstStyle/>
          <a:p>
            <a:r>
              <a:rPr lang="cs-CZ" dirty="0"/>
              <a:t>(ne)moc, moc</a:t>
            </a:r>
          </a:p>
          <a:p>
            <a:endParaRPr lang="cs-CZ" dirty="0"/>
          </a:p>
          <a:p>
            <a:r>
              <a:rPr lang="cs-CZ" dirty="0"/>
              <a:t>utrpení a vina</a:t>
            </a:r>
          </a:p>
          <a:p>
            <a:endParaRPr lang="cs-CZ" dirty="0"/>
          </a:p>
          <a:p>
            <a:r>
              <a:rPr lang="cs-CZ" dirty="0"/>
              <a:t>naučená bezmoc</a:t>
            </a:r>
          </a:p>
          <a:p>
            <a:endParaRPr lang="cs-CZ" dirty="0"/>
          </a:p>
          <a:p>
            <a:r>
              <a:rPr lang="cs-CZ" dirty="0"/>
              <a:t>ztráta kontroly</a:t>
            </a:r>
          </a:p>
          <a:p>
            <a:endParaRPr lang="cs-CZ" dirty="0"/>
          </a:p>
          <a:p>
            <a:r>
              <a:rPr lang="cs-CZ" dirty="0"/>
              <a:t>stigmatizace a vyloučení ze společnosti</a:t>
            </a:r>
          </a:p>
        </p:txBody>
      </p:sp>
    </p:spTree>
    <p:extLst>
      <p:ext uri="{BB962C8B-B14F-4D97-AF65-F5344CB8AC3E}">
        <p14:creationId xmlns:p14="http://schemas.microsoft.com/office/powerpoint/2010/main" val="26809329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ČLOVĚK jako OSOBA v nemoci</a:t>
            </a:r>
          </a:p>
        </p:txBody>
      </p:sp>
      <p:sp>
        <p:nvSpPr>
          <p:cNvPr id="3" name="Zástupný symbol pro obsah 2"/>
          <p:cNvSpPr>
            <a:spLocks noGrp="1"/>
          </p:cNvSpPr>
          <p:nvPr>
            <p:ph sz="quarter" idx="1"/>
          </p:nvPr>
        </p:nvSpPr>
        <p:spPr>
          <a:xfrm>
            <a:off x="301752" y="836712"/>
            <a:ext cx="8503920" cy="5256584"/>
          </a:xfrm>
        </p:spPr>
        <p:txBody>
          <a:bodyPr/>
          <a:lstStyle/>
          <a:p>
            <a:endParaRPr lang="cs-CZ" dirty="0"/>
          </a:p>
          <a:p>
            <a:endParaRPr lang="cs-CZ" dirty="0"/>
          </a:p>
          <a:p>
            <a:endParaRPr lang="cs-CZ" dirty="0"/>
          </a:p>
          <a:p>
            <a:r>
              <a:rPr lang="cs-CZ" dirty="0"/>
              <a:t>individuace (</a:t>
            </a:r>
            <a:r>
              <a:rPr lang="cs-CZ" dirty="0" err="1"/>
              <a:t>C.G.Jung</a:t>
            </a:r>
            <a:r>
              <a:rPr lang="cs-CZ" dirty="0"/>
              <a:t>)</a:t>
            </a:r>
          </a:p>
          <a:p>
            <a:endParaRPr lang="cs-CZ" dirty="0"/>
          </a:p>
          <a:p>
            <a:r>
              <a:rPr lang="cs-CZ" dirty="0"/>
              <a:t>sebeaktualizace (C. </a:t>
            </a:r>
            <a:r>
              <a:rPr lang="cs-CZ" dirty="0" err="1"/>
              <a:t>Rogers</a:t>
            </a:r>
            <a:r>
              <a:rPr lang="cs-CZ" dirty="0"/>
              <a:t>)</a:t>
            </a:r>
          </a:p>
          <a:p>
            <a:endParaRPr lang="cs-CZ" dirty="0"/>
          </a:p>
          <a:p>
            <a:r>
              <a:rPr lang="cs-CZ" dirty="0"/>
              <a:t>seberealizace ( A. </a:t>
            </a:r>
            <a:r>
              <a:rPr lang="cs-CZ" dirty="0" err="1"/>
              <a:t>Maslow</a:t>
            </a:r>
            <a:r>
              <a:rPr lang="cs-CZ" dirty="0"/>
              <a:t>)</a:t>
            </a:r>
          </a:p>
        </p:txBody>
      </p:sp>
    </p:spTree>
    <p:extLst>
      <p:ext uri="{BB962C8B-B14F-4D97-AF65-F5344CB8AC3E}">
        <p14:creationId xmlns:p14="http://schemas.microsoft.com/office/powerpoint/2010/main" val="60349000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Etická dilemata</a:t>
            </a:r>
          </a:p>
        </p:txBody>
      </p:sp>
      <p:sp>
        <p:nvSpPr>
          <p:cNvPr id="3" name="Zástupný symbol pro obsah 2"/>
          <p:cNvSpPr>
            <a:spLocks noGrp="1"/>
          </p:cNvSpPr>
          <p:nvPr>
            <p:ph sz="quarter" idx="1"/>
          </p:nvPr>
        </p:nvSpPr>
        <p:spPr/>
        <p:txBody>
          <a:bodyPr>
            <a:normAutofit fontScale="77500" lnSpcReduction="20000"/>
          </a:bodyPr>
          <a:lstStyle/>
          <a:p>
            <a:r>
              <a:rPr lang="cs-CZ" dirty="0"/>
              <a:t>počátek lidského života, statut embrya</a:t>
            </a:r>
          </a:p>
          <a:p>
            <a:pPr>
              <a:buNone/>
            </a:pPr>
            <a:r>
              <a:rPr lang="cs-CZ" dirty="0"/>
              <a:t>   (prenatální diagnostika)</a:t>
            </a:r>
          </a:p>
          <a:p>
            <a:pPr>
              <a:buNone/>
            </a:pPr>
            <a:endParaRPr lang="cs-CZ" dirty="0"/>
          </a:p>
          <a:p>
            <a:r>
              <a:rPr lang="cs-CZ" dirty="0"/>
              <a:t>IVF </a:t>
            </a:r>
          </a:p>
          <a:p>
            <a:endParaRPr lang="cs-CZ" dirty="0"/>
          </a:p>
          <a:p>
            <a:r>
              <a:rPr lang="cs-CZ" dirty="0"/>
              <a:t>Interrupce  (etické, eugenické, sociální, terapeutické)</a:t>
            </a:r>
          </a:p>
          <a:p>
            <a:endParaRPr lang="cs-CZ" dirty="0"/>
          </a:p>
          <a:p>
            <a:r>
              <a:rPr lang="cs-CZ" dirty="0"/>
              <a:t>surogátní mateřství („pronájem“ dělohy)</a:t>
            </a:r>
          </a:p>
          <a:p>
            <a:endParaRPr lang="cs-CZ" dirty="0"/>
          </a:p>
          <a:p>
            <a:r>
              <a:rPr lang="cs-CZ" dirty="0"/>
              <a:t>transplantace  (post </a:t>
            </a:r>
            <a:r>
              <a:rPr lang="cs-CZ" dirty="0" err="1"/>
              <a:t>finem</a:t>
            </a:r>
            <a:r>
              <a:rPr lang="cs-CZ" dirty="0"/>
              <a:t>) a dárcovství</a:t>
            </a:r>
          </a:p>
          <a:p>
            <a:endParaRPr lang="cs-CZ" dirty="0"/>
          </a:p>
          <a:p>
            <a:r>
              <a:rPr lang="cs-CZ" dirty="0"/>
              <a:t>devastující zranění a operace</a:t>
            </a:r>
          </a:p>
          <a:p>
            <a:endParaRPr lang="cs-CZ" dirty="0"/>
          </a:p>
          <a:p>
            <a:r>
              <a:rPr lang="cs-CZ" dirty="0"/>
              <a:t>nedobrovolná hospitalizace</a:t>
            </a:r>
          </a:p>
          <a:p>
            <a:endParaRPr lang="cs-CZ" dirty="0"/>
          </a:p>
          <a:p>
            <a:endParaRPr lang="cs-CZ"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EMPIRICKÝ FUNKCIONALISMUS</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Existuje rozdíl mezi lidskou bytostí a lidskou osobou</a:t>
            </a:r>
          </a:p>
          <a:p>
            <a:pPr>
              <a:buNone/>
            </a:pPr>
            <a:endParaRPr lang="cs-CZ" dirty="0"/>
          </a:p>
          <a:p>
            <a:pPr>
              <a:buNone/>
            </a:pPr>
            <a:r>
              <a:rPr lang="cs-CZ" dirty="0"/>
              <a:t>Status osoby je dán jejími funkcemi</a:t>
            </a:r>
          </a:p>
          <a:p>
            <a:pPr>
              <a:buNone/>
            </a:pPr>
            <a:endParaRPr lang="cs-CZ" dirty="0"/>
          </a:p>
          <a:p>
            <a:pPr>
              <a:buNone/>
            </a:pPr>
            <a:r>
              <a:rPr lang="cs-CZ" dirty="0"/>
              <a:t> bytost se (možná) v osobu (s určitými vlastnostmi) vyvine</a:t>
            </a:r>
          </a:p>
        </p:txBody>
      </p:sp>
    </p:spTree>
    <p:extLst>
      <p:ext uri="{BB962C8B-B14F-4D97-AF65-F5344CB8AC3E}">
        <p14:creationId xmlns:p14="http://schemas.microsoft.com/office/powerpoint/2010/main" val="22031967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EMPIRICKÝ FUNKCIONALISMUS</a:t>
            </a:r>
          </a:p>
        </p:txBody>
      </p:sp>
      <p:sp>
        <p:nvSpPr>
          <p:cNvPr id="3" name="Zástupný symbol pro obsah 2"/>
          <p:cNvSpPr>
            <a:spLocks noGrp="1"/>
          </p:cNvSpPr>
          <p:nvPr>
            <p:ph sz="quarter" idx="1"/>
          </p:nvPr>
        </p:nvSpPr>
        <p:spPr/>
        <p:txBody>
          <a:bodyPr/>
          <a:lstStyle/>
          <a:p>
            <a:endParaRPr lang="cs-CZ" dirty="0"/>
          </a:p>
          <a:p>
            <a:r>
              <a:rPr lang="cs-CZ" dirty="0"/>
              <a:t>kognitivní kapacita</a:t>
            </a:r>
          </a:p>
          <a:p>
            <a:endParaRPr lang="cs-CZ" dirty="0"/>
          </a:p>
          <a:p>
            <a:r>
              <a:rPr lang="cs-CZ" dirty="0"/>
              <a:t>schopnost morálního rozvažování</a:t>
            </a:r>
          </a:p>
          <a:p>
            <a:endParaRPr lang="cs-CZ" dirty="0"/>
          </a:p>
          <a:p>
            <a:r>
              <a:rPr lang="cs-CZ" dirty="0"/>
              <a:t>schopnost cítění</a:t>
            </a:r>
          </a:p>
          <a:p>
            <a:endParaRPr lang="cs-CZ" dirty="0"/>
          </a:p>
          <a:p>
            <a:r>
              <a:rPr lang="cs-CZ" dirty="0"/>
              <a:t>součást sociální matrix</a:t>
            </a:r>
          </a:p>
        </p:txBody>
      </p:sp>
    </p:spTree>
    <p:extLst>
      <p:ext uri="{BB962C8B-B14F-4D97-AF65-F5344CB8AC3E}">
        <p14:creationId xmlns:p14="http://schemas.microsoft.com/office/powerpoint/2010/main" val="163030467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ONTOLOGICKÝ PERSONALISMUS</a:t>
            </a:r>
          </a:p>
        </p:txBody>
      </p:sp>
      <p:sp>
        <p:nvSpPr>
          <p:cNvPr id="3" name="Zástupný symbol pro obsah 2"/>
          <p:cNvSpPr>
            <a:spLocks noGrp="1"/>
          </p:cNvSpPr>
          <p:nvPr>
            <p:ph sz="quarter" idx="1"/>
          </p:nvPr>
        </p:nvSpPr>
        <p:spPr/>
        <p:txBody>
          <a:bodyPr>
            <a:normAutofit lnSpcReduction="10000"/>
          </a:bodyPr>
          <a:lstStyle/>
          <a:p>
            <a:endParaRPr lang="cs-CZ" dirty="0"/>
          </a:p>
          <a:p>
            <a:pPr marL="0" indent="0">
              <a:buNone/>
            </a:pPr>
            <a:r>
              <a:rPr lang="cs-CZ" dirty="0"/>
              <a:t>           Neexistuje rozdíl mezi bytostí a osobou</a:t>
            </a:r>
          </a:p>
          <a:p>
            <a:pPr marL="0" indent="0">
              <a:buNone/>
            </a:pPr>
            <a:r>
              <a:rPr lang="cs-CZ" dirty="0"/>
              <a:t>                                   (zygota – smrt)</a:t>
            </a:r>
          </a:p>
          <a:p>
            <a:pPr marL="0" indent="0">
              <a:buNone/>
            </a:pPr>
            <a:r>
              <a:rPr lang="cs-CZ" dirty="0"/>
              <a:t>                 </a:t>
            </a:r>
          </a:p>
          <a:p>
            <a:pPr marL="0" indent="0">
              <a:buNone/>
            </a:pPr>
            <a:r>
              <a:rPr lang="cs-CZ" dirty="0"/>
              <a:t>                   vymezení ve vztahu ke zvířatům</a:t>
            </a:r>
          </a:p>
          <a:p>
            <a:pPr marL="0" indent="0">
              <a:buNone/>
            </a:pPr>
            <a:r>
              <a:rPr lang="cs-CZ" dirty="0"/>
              <a:t> </a:t>
            </a:r>
          </a:p>
          <a:p>
            <a:r>
              <a:rPr lang="cs-CZ" dirty="0"/>
              <a:t>svoboda</a:t>
            </a:r>
          </a:p>
          <a:p>
            <a:r>
              <a:rPr lang="cs-CZ" dirty="0"/>
              <a:t>vůle</a:t>
            </a:r>
          </a:p>
          <a:p>
            <a:r>
              <a:rPr lang="cs-CZ" dirty="0"/>
              <a:t>jazyk</a:t>
            </a:r>
          </a:p>
          <a:p>
            <a:r>
              <a:rPr lang="cs-CZ" dirty="0"/>
              <a:t>sebeuvědomování</a:t>
            </a:r>
          </a:p>
        </p:txBody>
      </p:sp>
    </p:spTree>
    <p:extLst>
      <p:ext uri="{BB962C8B-B14F-4D97-AF65-F5344CB8AC3E}">
        <p14:creationId xmlns:p14="http://schemas.microsoft.com/office/powerpoint/2010/main" val="178945193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FÁZE VYPOŘÁDÁVÁNÍ SE S NEMOCÍ</a:t>
            </a:r>
            <a:br>
              <a:rPr lang="cs-CZ" dirty="0"/>
            </a:br>
            <a:r>
              <a:rPr lang="cs-CZ" dirty="0"/>
              <a:t>(</a:t>
            </a:r>
            <a:r>
              <a:rPr lang="cs-CZ" dirty="0" err="1"/>
              <a:t>prae</a:t>
            </a:r>
            <a:r>
              <a:rPr lang="cs-CZ" dirty="0"/>
              <a:t> </a:t>
            </a:r>
            <a:r>
              <a:rPr lang="cs-CZ" dirty="0" err="1"/>
              <a:t>finem</a:t>
            </a:r>
            <a:r>
              <a:rPr lang="cs-CZ" dirty="0"/>
              <a:t>)</a:t>
            </a:r>
          </a:p>
        </p:txBody>
      </p:sp>
      <p:sp>
        <p:nvSpPr>
          <p:cNvPr id="3" name="Zástupný symbol pro obsah 2"/>
          <p:cNvSpPr>
            <a:spLocks noGrp="1"/>
          </p:cNvSpPr>
          <p:nvPr>
            <p:ph sz="quarter" idx="1"/>
          </p:nvPr>
        </p:nvSpPr>
        <p:spPr>
          <a:xfrm>
            <a:off x="301752" y="1527048"/>
            <a:ext cx="8503920" cy="4926288"/>
          </a:xfrm>
        </p:spPr>
        <p:txBody>
          <a:bodyPr>
            <a:normAutofit fontScale="62500" lnSpcReduction="20000"/>
          </a:bodyPr>
          <a:lstStyle/>
          <a:p>
            <a:endParaRPr lang="cs-CZ" dirty="0"/>
          </a:p>
          <a:p>
            <a:r>
              <a:rPr lang="cs-CZ" sz="3600" dirty="0"/>
              <a:t>popírání</a:t>
            </a:r>
          </a:p>
          <a:p>
            <a:endParaRPr lang="cs-CZ" sz="3600" dirty="0"/>
          </a:p>
          <a:p>
            <a:r>
              <a:rPr lang="cs-CZ" sz="3600" dirty="0"/>
              <a:t>hněv</a:t>
            </a:r>
          </a:p>
          <a:p>
            <a:endParaRPr lang="cs-CZ" sz="3600" dirty="0"/>
          </a:p>
          <a:p>
            <a:r>
              <a:rPr lang="cs-CZ" sz="3600" dirty="0"/>
              <a:t>smlouvání</a:t>
            </a:r>
          </a:p>
          <a:p>
            <a:endParaRPr lang="cs-CZ" sz="3600" dirty="0"/>
          </a:p>
          <a:p>
            <a:r>
              <a:rPr lang="cs-CZ" sz="3600" dirty="0"/>
              <a:t>deprese</a:t>
            </a:r>
          </a:p>
          <a:p>
            <a:endParaRPr lang="cs-CZ" sz="3600" dirty="0"/>
          </a:p>
          <a:p>
            <a:r>
              <a:rPr lang="cs-CZ" sz="3600" dirty="0"/>
              <a:t>smíření</a:t>
            </a:r>
          </a:p>
          <a:p>
            <a:endParaRPr lang="cs-CZ" dirty="0"/>
          </a:p>
          <a:p>
            <a:endParaRPr lang="cs-CZ" dirty="0"/>
          </a:p>
          <a:p>
            <a:endParaRPr lang="cs-CZ" dirty="0"/>
          </a:p>
          <a:p>
            <a:pPr>
              <a:buNone/>
            </a:pPr>
            <a:r>
              <a:rPr lang="cs-CZ" sz="1600" dirty="0"/>
              <a:t>                                                                                                                                       </a:t>
            </a:r>
            <a:r>
              <a:rPr lang="cs-CZ" sz="3200" dirty="0"/>
              <a:t>Elisabeth </a:t>
            </a:r>
            <a:r>
              <a:rPr lang="cs-CZ" sz="3200" dirty="0" err="1"/>
              <a:t>Kübler-Ross</a:t>
            </a:r>
            <a:r>
              <a:rPr lang="cs-CZ" sz="3200" dirty="0"/>
              <a:t> (1924 – 2004)</a:t>
            </a:r>
          </a:p>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EUTHANAZIE</a:t>
            </a:r>
          </a:p>
        </p:txBody>
      </p:sp>
      <p:sp>
        <p:nvSpPr>
          <p:cNvPr id="3" name="Zástupný symbol pro obsah 2"/>
          <p:cNvSpPr>
            <a:spLocks noGrp="1"/>
          </p:cNvSpPr>
          <p:nvPr>
            <p:ph sz="quarter" idx="1"/>
          </p:nvPr>
        </p:nvSpPr>
        <p:spPr/>
        <p:txBody>
          <a:bodyPr>
            <a:normAutofit fontScale="85000" lnSpcReduction="20000"/>
          </a:bodyPr>
          <a:lstStyle/>
          <a:p>
            <a:pPr>
              <a:buNone/>
            </a:pPr>
            <a:r>
              <a:rPr lang="cs-CZ" dirty="0"/>
              <a:t>                                            </a:t>
            </a:r>
          </a:p>
          <a:p>
            <a:pPr>
              <a:buNone/>
            </a:pPr>
            <a:r>
              <a:rPr lang="cs-CZ" dirty="0"/>
              <a:t>                                                    Důvody</a:t>
            </a:r>
          </a:p>
          <a:p>
            <a:pPr>
              <a:buNone/>
            </a:pPr>
            <a:endParaRPr lang="cs-CZ" dirty="0"/>
          </a:p>
          <a:p>
            <a:pPr>
              <a:buNone/>
            </a:pPr>
            <a:r>
              <a:rPr lang="cs-CZ" b="1" dirty="0"/>
              <a:t>                               Co je důstojná smrt?</a:t>
            </a:r>
          </a:p>
          <a:p>
            <a:pPr>
              <a:buNone/>
            </a:pPr>
            <a:endParaRPr lang="cs-CZ" dirty="0"/>
          </a:p>
          <a:p>
            <a:pPr>
              <a:buNone/>
            </a:pPr>
            <a:r>
              <a:rPr lang="cs-CZ" dirty="0"/>
              <a:t>                                 Současná situace v Evropě</a:t>
            </a:r>
          </a:p>
          <a:p>
            <a:pPr>
              <a:buNone/>
            </a:pPr>
            <a:r>
              <a:rPr lang="cs-CZ" dirty="0"/>
              <a:t>                              (Belgie, Nizozemí, Švýcarsko)</a:t>
            </a:r>
          </a:p>
          <a:p>
            <a:pPr>
              <a:buNone/>
            </a:pPr>
            <a:endParaRPr lang="cs-CZ" dirty="0"/>
          </a:p>
          <a:p>
            <a:pPr>
              <a:buNone/>
            </a:pPr>
            <a:r>
              <a:rPr lang="cs-CZ" dirty="0"/>
              <a:t>                                        Možná východiska</a:t>
            </a:r>
          </a:p>
          <a:p>
            <a:pPr>
              <a:buNone/>
            </a:pPr>
            <a:endParaRPr lang="cs-CZ" dirty="0"/>
          </a:p>
          <a:p>
            <a:pPr>
              <a:buNone/>
            </a:pPr>
            <a:endParaRPr lang="cs-CZ" dirty="0"/>
          </a:p>
          <a:p>
            <a:pPr>
              <a:buNone/>
            </a:pPr>
            <a:r>
              <a:rPr lang="cs-CZ" dirty="0"/>
              <a:t>                   ETIKA                                                PRÁVO</a:t>
            </a:r>
          </a:p>
          <a:p>
            <a:pPr>
              <a:buNone/>
            </a:pPr>
            <a:endParaRPr lang="cs-CZ"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Dříve vyslovená přání</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ADVANCE DIRECTIVES</a:t>
            </a:r>
          </a:p>
          <a:p>
            <a:pPr>
              <a:buNone/>
            </a:pPr>
            <a:endParaRPr lang="cs-CZ" dirty="0"/>
          </a:p>
          <a:p>
            <a:pPr>
              <a:buNone/>
            </a:pPr>
            <a:r>
              <a:rPr lang="cs-CZ" dirty="0"/>
              <a:t>                     </a:t>
            </a:r>
            <a:r>
              <a:rPr lang="cs-CZ" b="1" dirty="0"/>
              <a:t>Respekt k autonomii pacienta</a:t>
            </a:r>
          </a:p>
          <a:p>
            <a:pPr>
              <a:buNone/>
            </a:pPr>
            <a:endParaRPr lang="cs-CZ" dirty="0"/>
          </a:p>
          <a:p>
            <a:pPr>
              <a:buNone/>
            </a:pPr>
            <a:r>
              <a:rPr lang="cs-CZ" dirty="0"/>
              <a:t>       § 36 zákona o zdravotních službách 372/2011 Sb.</a:t>
            </a:r>
          </a:p>
          <a:p>
            <a:pPr>
              <a:buNone/>
            </a:pPr>
            <a:endParaRPr lang="cs-CZ" dirty="0"/>
          </a:p>
          <a:p>
            <a:pPr>
              <a:buNone/>
            </a:pPr>
            <a:endParaRPr lang="cs-CZ" dirty="0"/>
          </a:p>
          <a:p>
            <a:pPr>
              <a:buNone/>
            </a:pPr>
            <a:endParaRPr lang="cs-CZ" dirty="0"/>
          </a:p>
          <a:p>
            <a:pPr>
              <a:buNone/>
            </a:pPr>
            <a:endParaRPr lang="cs-CZ"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Dříve vyslovená přání</a:t>
            </a:r>
          </a:p>
        </p:txBody>
      </p:sp>
      <p:sp>
        <p:nvSpPr>
          <p:cNvPr id="3" name="Zástupný symbol pro obsah 2"/>
          <p:cNvSpPr>
            <a:spLocks noGrp="1"/>
          </p:cNvSpPr>
          <p:nvPr>
            <p:ph sz="quarter" idx="1"/>
          </p:nvPr>
        </p:nvSpPr>
        <p:spPr>
          <a:xfrm>
            <a:off x="301752" y="1700808"/>
            <a:ext cx="8503920" cy="4398240"/>
          </a:xfrm>
        </p:spPr>
        <p:txBody>
          <a:bodyPr/>
          <a:lstStyle/>
          <a:p>
            <a:endParaRPr lang="cs-CZ" dirty="0"/>
          </a:p>
          <a:p>
            <a:r>
              <a:rPr lang="cs-CZ" dirty="0" err="1"/>
              <a:t>Living</a:t>
            </a:r>
            <a:r>
              <a:rPr lang="cs-CZ" dirty="0"/>
              <a:t> </a:t>
            </a:r>
            <a:r>
              <a:rPr lang="cs-CZ" dirty="0" err="1"/>
              <a:t>will</a:t>
            </a:r>
            <a:r>
              <a:rPr lang="cs-CZ" dirty="0"/>
              <a:t> (DNR)</a:t>
            </a:r>
          </a:p>
          <a:p>
            <a:endParaRPr lang="cs-CZ" dirty="0"/>
          </a:p>
          <a:p>
            <a:r>
              <a:rPr lang="cs-CZ" dirty="0"/>
              <a:t>Substitute </a:t>
            </a:r>
            <a:r>
              <a:rPr lang="cs-CZ" dirty="0" err="1"/>
              <a:t>decizion</a:t>
            </a:r>
            <a:r>
              <a:rPr lang="cs-CZ" dirty="0"/>
              <a:t> </a:t>
            </a:r>
            <a:r>
              <a:rPr lang="cs-CZ" dirty="0" err="1"/>
              <a:t>making</a:t>
            </a:r>
            <a:r>
              <a:rPr lang="cs-CZ" dirty="0"/>
              <a:t> (druhá osoba)</a:t>
            </a:r>
          </a:p>
          <a:p>
            <a:endParaRPr lang="cs-CZ" dirty="0"/>
          </a:p>
          <a:p>
            <a:r>
              <a:rPr lang="cs-CZ" dirty="0" err="1"/>
              <a:t>Values</a:t>
            </a:r>
            <a:r>
              <a:rPr lang="cs-CZ" dirty="0"/>
              <a:t> </a:t>
            </a:r>
            <a:r>
              <a:rPr lang="cs-CZ" dirty="0" err="1"/>
              <a:t>history</a:t>
            </a:r>
            <a:r>
              <a:rPr lang="cs-CZ" dirty="0"/>
              <a:t> (životní projekt)</a:t>
            </a:r>
          </a:p>
        </p:txBody>
      </p:sp>
    </p:spTree>
    <p:extLst>
      <p:ext uri="{BB962C8B-B14F-4D97-AF65-F5344CB8AC3E}">
        <p14:creationId xmlns:p14="http://schemas.microsoft.com/office/powerpoint/2010/main" val="327095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systém/instituce, vztahy a role</a:t>
            </a:r>
          </a:p>
        </p:txBody>
      </p:sp>
      <p:sp>
        <p:nvSpPr>
          <p:cNvPr id="3" name="Zástupný symbol pro obsah 2"/>
          <p:cNvSpPr>
            <a:spLocks noGrp="1"/>
          </p:cNvSpPr>
          <p:nvPr>
            <p:ph sz="quarter" idx="1"/>
          </p:nvPr>
        </p:nvSpPr>
        <p:spPr>
          <a:xfrm>
            <a:off x="301752" y="1772816"/>
            <a:ext cx="8503920" cy="4326232"/>
          </a:xfrm>
        </p:spPr>
        <p:txBody>
          <a:bodyPr>
            <a:normAutofit fontScale="92500" lnSpcReduction="20000"/>
          </a:bodyPr>
          <a:lstStyle/>
          <a:p>
            <a:r>
              <a:rPr lang="cs-CZ" dirty="0"/>
              <a:t>podmínky poskytování péče</a:t>
            </a:r>
          </a:p>
          <a:p>
            <a:endParaRPr lang="cs-CZ" dirty="0"/>
          </a:p>
          <a:p>
            <a:r>
              <a:rPr lang="cs-CZ" dirty="0"/>
              <a:t>kvalita péče</a:t>
            </a:r>
          </a:p>
          <a:p>
            <a:endParaRPr lang="cs-CZ" dirty="0"/>
          </a:p>
          <a:p>
            <a:r>
              <a:rPr lang="cs-CZ" dirty="0"/>
              <a:t>kvalita života</a:t>
            </a:r>
          </a:p>
          <a:p>
            <a:endParaRPr lang="cs-CZ" dirty="0"/>
          </a:p>
          <a:p>
            <a:r>
              <a:rPr lang="cs-CZ" dirty="0"/>
              <a:t>důstojnost</a:t>
            </a:r>
          </a:p>
          <a:p>
            <a:endParaRPr lang="cs-CZ" dirty="0"/>
          </a:p>
          <a:p>
            <a:r>
              <a:rPr lang="cs-CZ" dirty="0"/>
              <a:t>etika a ekonomika</a:t>
            </a:r>
          </a:p>
          <a:p>
            <a:endParaRPr lang="cs-CZ" dirty="0"/>
          </a:p>
          <a:p>
            <a:r>
              <a:rPr lang="cs-CZ" dirty="0"/>
              <a:t>komunikace</a:t>
            </a:r>
          </a:p>
        </p:txBody>
      </p:sp>
    </p:spTree>
    <p:extLst>
      <p:ext uri="{BB962C8B-B14F-4D97-AF65-F5344CB8AC3E}">
        <p14:creationId xmlns:p14="http://schemas.microsoft.com/office/powerpoint/2010/main" val="347357523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Dříve vyslovená přání</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Výjimky z „</a:t>
            </a:r>
            <a:r>
              <a:rPr lang="cs-CZ"/>
              <a:t>respektu“</a:t>
            </a:r>
          </a:p>
          <a:p>
            <a:pPr>
              <a:buNone/>
            </a:pPr>
            <a:endParaRPr lang="cs-CZ" dirty="0"/>
          </a:p>
          <a:p>
            <a:r>
              <a:rPr lang="cs-CZ" dirty="0"/>
              <a:t>změna ve vývoji stavu</a:t>
            </a:r>
          </a:p>
          <a:p>
            <a:r>
              <a:rPr lang="cs-CZ" dirty="0"/>
              <a:t>aktivní způsobení smrti</a:t>
            </a:r>
          </a:p>
          <a:p>
            <a:r>
              <a:rPr lang="cs-CZ" dirty="0"/>
              <a:t>ohrožení jiných osob</a:t>
            </a:r>
          </a:p>
          <a:p>
            <a:r>
              <a:rPr lang="cs-CZ" dirty="0"/>
              <a:t>průběh/přerušení výkonu</a:t>
            </a:r>
          </a:p>
          <a:p>
            <a:r>
              <a:rPr lang="cs-CZ" dirty="0"/>
              <a:t>u nezletilých a osob </a:t>
            </a:r>
            <a:r>
              <a:rPr lang="cs-CZ" dirty="0" err="1"/>
              <a:t>ZZkPÚ</a:t>
            </a:r>
            <a:endParaRPr lang="cs-CZ" dirty="0"/>
          </a:p>
          <a:p>
            <a:endParaRPr lang="cs-CZ"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PORADENSTVÍ</a:t>
            </a:r>
          </a:p>
        </p:txBody>
      </p:sp>
      <p:sp>
        <p:nvSpPr>
          <p:cNvPr id="3" name="Zástupný symbol pro obsah 2"/>
          <p:cNvSpPr>
            <a:spLocks noGrp="1"/>
          </p:cNvSpPr>
          <p:nvPr>
            <p:ph sz="quarter" idx="1"/>
          </p:nvPr>
        </p:nvSpPr>
        <p:spPr/>
        <p:txBody>
          <a:bodyPr/>
          <a:lstStyle/>
          <a:p>
            <a:pPr marL="0" indent="0">
              <a:buNone/>
            </a:pPr>
            <a:r>
              <a:rPr lang="cs-CZ" dirty="0"/>
              <a:t>                    </a:t>
            </a:r>
          </a:p>
          <a:p>
            <a:pPr marL="0" indent="0">
              <a:buNone/>
            </a:pPr>
            <a:r>
              <a:rPr lang="cs-CZ" dirty="0"/>
              <a:t>                                Etické poradenství</a:t>
            </a:r>
          </a:p>
          <a:p>
            <a:pPr marL="0" indent="0">
              <a:buNone/>
            </a:pPr>
            <a:r>
              <a:rPr lang="cs-CZ" dirty="0"/>
              <a:t>                                          (FNKV)</a:t>
            </a:r>
          </a:p>
        </p:txBody>
      </p:sp>
    </p:spTree>
    <p:extLst>
      <p:ext uri="{BB962C8B-B14F-4D97-AF65-F5344CB8AC3E}">
        <p14:creationId xmlns:p14="http://schemas.microsoft.com/office/powerpoint/2010/main" val="96420399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br>
              <a:rPr lang="cs-CZ" dirty="0"/>
            </a:br>
            <a:br>
              <a:rPr lang="cs-CZ" dirty="0"/>
            </a:br>
            <a:br>
              <a:rPr lang="cs-CZ" dirty="0"/>
            </a:br>
            <a:br>
              <a:rPr lang="cs-CZ" dirty="0"/>
            </a:br>
            <a:br>
              <a:rPr lang="cs-CZ" dirty="0"/>
            </a:br>
            <a:br>
              <a:rPr lang="cs-CZ" dirty="0"/>
            </a:br>
            <a:r>
              <a:rPr lang="cs-CZ" dirty="0"/>
              <a:t>ETICKÉ KOMISE a jejich role</a:t>
            </a:r>
          </a:p>
        </p:txBody>
      </p:sp>
      <p:sp>
        <p:nvSpPr>
          <p:cNvPr id="3" name="Zástupný symbol pro obsah 2"/>
          <p:cNvSpPr>
            <a:spLocks noGrp="1"/>
          </p:cNvSpPr>
          <p:nvPr>
            <p:ph sz="quarter" idx="1"/>
          </p:nvPr>
        </p:nvSpPr>
        <p:spPr/>
        <p:txBody>
          <a:bodyPr/>
          <a:lstStyle/>
          <a:p>
            <a:pPr marL="0" indent="0">
              <a:buNone/>
            </a:pPr>
            <a:endParaRPr lang="cs-CZ" dirty="0"/>
          </a:p>
          <a:p>
            <a:pPr marL="0" indent="0">
              <a:buNone/>
            </a:pPr>
            <a:r>
              <a:rPr lang="cs-CZ" dirty="0"/>
              <a:t>  Schvalování procesu klinického hodnocení </a:t>
            </a:r>
          </a:p>
          <a:p>
            <a:pPr marL="0" indent="0">
              <a:buNone/>
            </a:pPr>
            <a:r>
              <a:rPr lang="cs-CZ" dirty="0"/>
              <a:t>  biomedicínského výzkumu</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01752" y="228600"/>
            <a:ext cx="8534400" cy="896144"/>
          </a:xfrm>
        </p:spPr>
        <p:txBody>
          <a:bodyPr>
            <a:normAutofit fontScale="90000"/>
          </a:bodyPr>
          <a:lstStyle/>
          <a:p>
            <a:r>
              <a:rPr lang="cs-CZ" dirty="0"/>
              <a:t>INSTITUCIONALIZACE</a:t>
            </a:r>
            <a:br>
              <a:rPr lang="cs-CZ" dirty="0"/>
            </a:br>
            <a:r>
              <a:rPr lang="cs-CZ" dirty="0"/>
              <a:t>(odpovědnost „za“)</a:t>
            </a:r>
          </a:p>
        </p:txBody>
      </p:sp>
      <p:sp>
        <p:nvSpPr>
          <p:cNvPr id="6" name="Zástupný symbol pro obsah 5"/>
          <p:cNvSpPr>
            <a:spLocks noGrp="1"/>
          </p:cNvSpPr>
          <p:nvPr>
            <p:ph sz="quarter" idx="1"/>
          </p:nvPr>
        </p:nvSpPr>
        <p:spPr/>
        <p:txBody>
          <a:bodyPr/>
          <a:lstStyle/>
          <a:p>
            <a:pPr marL="0" indent="0">
              <a:buNone/>
            </a:pPr>
            <a:r>
              <a:rPr lang="cs-CZ" dirty="0"/>
              <a:t>                                          </a:t>
            </a:r>
          </a:p>
          <a:p>
            <a:pPr marL="0" indent="0">
              <a:buNone/>
            </a:pPr>
            <a:r>
              <a:rPr lang="cs-CZ" dirty="0"/>
              <a:t>    spojení</a:t>
            </a:r>
          </a:p>
          <a:p>
            <a:r>
              <a:rPr lang="cs-CZ" dirty="0"/>
              <a:t> sociální role</a:t>
            </a:r>
          </a:p>
          <a:p>
            <a:r>
              <a:rPr lang="cs-CZ" dirty="0"/>
              <a:t> objektu vlastní hodnoty </a:t>
            </a:r>
          </a:p>
          <a:p>
            <a:r>
              <a:rPr lang="cs-CZ" dirty="0"/>
              <a:t> způsob jednání</a:t>
            </a:r>
          </a:p>
          <a:p>
            <a:pPr marL="0" indent="0">
              <a:buNone/>
            </a:pPr>
            <a:endParaRPr lang="cs-CZ" dirty="0"/>
          </a:p>
          <a:p>
            <a:pPr marL="0" indent="0">
              <a:buNone/>
            </a:pPr>
            <a:r>
              <a:rPr lang="cs-CZ" dirty="0"/>
              <a:t>  s organizací, sociálním systémem, nebo společností</a:t>
            </a:r>
          </a:p>
        </p:txBody>
      </p:sp>
    </p:spTree>
    <p:extLst>
      <p:ext uri="{BB962C8B-B14F-4D97-AF65-F5344CB8AC3E}">
        <p14:creationId xmlns:p14="http://schemas.microsoft.com/office/powerpoint/2010/main" val="114192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PROSTŘEDÍ </a:t>
            </a:r>
            <a:br>
              <a:rPr lang="cs-CZ" dirty="0"/>
            </a:br>
            <a:r>
              <a:rPr lang="cs-CZ" dirty="0"/>
              <a:t>věda a filozofie</a:t>
            </a:r>
          </a:p>
        </p:txBody>
      </p:sp>
      <p:sp>
        <p:nvSpPr>
          <p:cNvPr id="3" name="Zástupný symbol pro obsah 2"/>
          <p:cNvSpPr>
            <a:spLocks noGrp="1"/>
          </p:cNvSpPr>
          <p:nvPr>
            <p:ph sz="quarter" idx="1"/>
          </p:nvPr>
        </p:nvSpPr>
        <p:spPr>
          <a:xfrm>
            <a:off x="179512" y="1412776"/>
            <a:ext cx="8503920" cy="5832648"/>
          </a:xfrm>
        </p:spPr>
        <p:txBody>
          <a:bodyPr>
            <a:normAutofit fontScale="85000" lnSpcReduction="20000"/>
          </a:bodyPr>
          <a:lstStyle/>
          <a:p>
            <a:pPr marL="0" indent="0">
              <a:buNone/>
            </a:pPr>
            <a:r>
              <a:rPr lang="cs-CZ" dirty="0"/>
              <a:t>  </a:t>
            </a:r>
          </a:p>
          <a:p>
            <a:pPr marL="0" indent="0">
              <a:buNone/>
            </a:pPr>
            <a:r>
              <a:rPr lang="cs-CZ" dirty="0"/>
              <a:t>  R. Descartes (1596 - 1650)</a:t>
            </a:r>
          </a:p>
          <a:p>
            <a:pPr marL="0" indent="0">
              <a:buNone/>
            </a:pPr>
            <a:r>
              <a:rPr lang="cs-CZ" dirty="0"/>
              <a:t>  Racionalismus, „Cogito ergo sum“</a:t>
            </a:r>
          </a:p>
          <a:p>
            <a:pPr marL="0" indent="0">
              <a:buNone/>
            </a:pPr>
            <a:r>
              <a:rPr lang="cs-CZ" dirty="0"/>
              <a:t>  Kritická epistemologie, deduktivní metoda</a:t>
            </a:r>
          </a:p>
          <a:p>
            <a:pPr marL="0" indent="0">
              <a:buNone/>
            </a:pPr>
            <a:r>
              <a:rPr lang="cs-CZ" dirty="0"/>
              <a:t>  Metodická pochybnost (metodologický naturalismus)</a:t>
            </a:r>
          </a:p>
          <a:p>
            <a:pPr marL="0" indent="0">
              <a:buNone/>
            </a:pPr>
            <a:r>
              <a:rPr lang="cs-CZ" dirty="0"/>
              <a:t>  Jakékoliv vnější skutečnosti mohu zpochybnit</a:t>
            </a:r>
          </a:p>
          <a:p>
            <a:pPr marL="0" indent="0">
              <a:buNone/>
            </a:pPr>
            <a:r>
              <a:rPr lang="cs-CZ" dirty="0"/>
              <a:t>  Jediná jistota je pochybování (</a:t>
            </a:r>
            <a:r>
              <a:rPr lang="cs-CZ" dirty="0" err="1"/>
              <a:t>Dubito</a:t>
            </a:r>
            <a:r>
              <a:rPr lang="cs-CZ" dirty="0"/>
              <a:t>) samo</a:t>
            </a:r>
          </a:p>
          <a:p>
            <a:pPr marL="0" indent="0">
              <a:buNone/>
            </a:pPr>
            <a:endParaRPr lang="cs-CZ" dirty="0"/>
          </a:p>
          <a:p>
            <a:pPr marL="0" indent="0">
              <a:buNone/>
            </a:pPr>
            <a:endParaRPr lang="cs-CZ" dirty="0"/>
          </a:p>
          <a:p>
            <a:pPr marL="0" indent="0">
              <a:buNone/>
            </a:pPr>
            <a:r>
              <a:rPr lang="cs-CZ" dirty="0"/>
              <a:t>   J. Locke (1632 – 1704)</a:t>
            </a:r>
          </a:p>
          <a:p>
            <a:pPr marL="0" indent="0">
              <a:buNone/>
            </a:pPr>
            <a:r>
              <a:rPr lang="cs-CZ" dirty="0"/>
              <a:t>   Empirismus</a:t>
            </a:r>
          </a:p>
          <a:p>
            <a:pPr marL="0" indent="0">
              <a:buNone/>
            </a:pPr>
            <a:r>
              <a:rPr lang="cs-CZ" dirty="0"/>
              <a:t>   Mysl je „Tabula rasa“, formovaná SMYSLOVOU </a:t>
            </a:r>
          </a:p>
          <a:p>
            <a:pPr marL="0" indent="0">
              <a:buNone/>
            </a:pPr>
            <a:r>
              <a:rPr lang="cs-CZ" dirty="0"/>
              <a:t>   zkušeností a reflexí</a:t>
            </a:r>
          </a:p>
          <a:p>
            <a:pPr marL="0" indent="0">
              <a:buNone/>
            </a:pPr>
            <a:r>
              <a:rPr lang="cs-CZ" dirty="0"/>
              <a:t>   Induktivní metoda</a:t>
            </a:r>
          </a:p>
          <a:p>
            <a:pPr marL="0" indent="0">
              <a:buNone/>
            </a:pPr>
            <a:endParaRPr lang="cs-CZ" dirty="0"/>
          </a:p>
          <a:p>
            <a:pPr marL="0" indent="0">
              <a:buNone/>
            </a:pPr>
            <a:r>
              <a:rPr lang="cs-CZ" dirty="0"/>
              <a:t>    </a:t>
            </a:r>
          </a:p>
        </p:txBody>
      </p:sp>
    </p:spTree>
    <p:extLst>
      <p:ext uri="{BB962C8B-B14F-4D97-AF65-F5344CB8AC3E}">
        <p14:creationId xmlns:p14="http://schemas.microsoft.com/office/powerpoint/2010/main" val="2117182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5EDFEA-9824-4337-883A-83F27FA3D6D4}"/>
              </a:ext>
            </a:extLst>
          </p:cNvPr>
          <p:cNvSpPr>
            <a:spLocks noGrp="1"/>
          </p:cNvSpPr>
          <p:nvPr>
            <p:ph type="title"/>
          </p:nvPr>
        </p:nvSpPr>
        <p:spPr>
          <a:xfrm>
            <a:off x="301752" y="228600"/>
            <a:ext cx="8534400" cy="824136"/>
          </a:xfrm>
        </p:spPr>
        <p:txBody>
          <a:bodyPr>
            <a:normAutofit fontScale="90000"/>
          </a:bodyPr>
          <a:lstStyle/>
          <a:p>
            <a:r>
              <a:rPr lang="cs-CZ" dirty="0"/>
              <a:t>PROSTŘEDÍ</a:t>
            </a:r>
            <a:br>
              <a:rPr lang="cs-CZ" dirty="0"/>
            </a:br>
            <a:r>
              <a:rPr lang="cs-CZ" dirty="0"/>
              <a:t>věda a filozofie </a:t>
            </a:r>
          </a:p>
        </p:txBody>
      </p:sp>
      <p:sp>
        <p:nvSpPr>
          <p:cNvPr id="3" name="Zástupný obsah 2">
            <a:extLst>
              <a:ext uri="{FF2B5EF4-FFF2-40B4-BE49-F238E27FC236}">
                <a16:creationId xmlns:a16="http://schemas.microsoft.com/office/drawing/2014/main" id="{271E88E2-71B7-49ED-A22D-5FBA3D4921A4}"/>
              </a:ext>
            </a:extLst>
          </p:cNvPr>
          <p:cNvSpPr>
            <a:spLocks noGrp="1"/>
          </p:cNvSpPr>
          <p:nvPr>
            <p:ph sz="quarter" idx="1"/>
          </p:nvPr>
        </p:nvSpPr>
        <p:spPr>
          <a:xfrm>
            <a:off x="301752" y="1556792"/>
            <a:ext cx="8503920" cy="4752528"/>
          </a:xfrm>
        </p:spPr>
        <p:txBody>
          <a:bodyPr>
            <a:normAutofit fontScale="92500" lnSpcReduction="20000"/>
          </a:bodyPr>
          <a:lstStyle/>
          <a:p>
            <a:pPr marL="0" indent="0">
              <a:buNone/>
            </a:pPr>
            <a:r>
              <a:rPr lang="cs-CZ" dirty="0"/>
              <a:t>  </a:t>
            </a:r>
          </a:p>
          <a:p>
            <a:pPr marL="0" indent="0">
              <a:buNone/>
            </a:pPr>
            <a:r>
              <a:rPr lang="cs-CZ" dirty="0"/>
              <a:t>  </a:t>
            </a:r>
            <a:r>
              <a:rPr lang="cs-CZ" dirty="0" err="1"/>
              <a:t>I.Kant</a:t>
            </a:r>
            <a:r>
              <a:rPr lang="cs-CZ" dirty="0"/>
              <a:t> (1724 – 1804)</a:t>
            </a:r>
          </a:p>
          <a:p>
            <a:pPr marL="0" indent="0">
              <a:buNone/>
            </a:pPr>
            <a:r>
              <a:rPr lang="cs-CZ" dirty="0"/>
              <a:t>  Transcendentální filozofie (formalistický idealismus)</a:t>
            </a:r>
          </a:p>
          <a:p>
            <a:pPr marL="0" indent="0">
              <a:buNone/>
            </a:pPr>
            <a:r>
              <a:rPr lang="cs-CZ" dirty="0"/>
              <a:t>  Podmíněnost každého poznání apriorními </a:t>
            </a:r>
          </a:p>
          <a:p>
            <a:pPr marL="0" indent="0">
              <a:buNone/>
            </a:pPr>
            <a:r>
              <a:rPr lang="cs-CZ" dirty="0"/>
              <a:t>  podmínkami (čas a prostor)</a:t>
            </a:r>
          </a:p>
          <a:p>
            <a:pPr marL="0" indent="0">
              <a:buNone/>
            </a:pPr>
            <a:endParaRPr lang="cs-CZ" dirty="0"/>
          </a:p>
          <a:p>
            <a:pPr marL="0" indent="0">
              <a:buNone/>
            </a:pPr>
            <a:endParaRPr lang="cs-CZ" dirty="0"/>
          </a:p>
          <a:p>
            <a:pPr marL="0" indent="0">
              <a:buNone/>
            </a:pPr>
            <a:r>
              <a:rPr lang="cs-CZ" dirty="0"/>
              <a:t> E. </a:t>
            </a:r>
            <a:r>
              <a:rPr lang="cs-CZ" dirty="0" err="1"/>
              <a:t>Husserl</a:t>
            </a:r>
            <a:r>
              <a:rPr lang="cs-CZ" dirty="0"/>
              <a:t> (1859 _ 1938)</a:t>
            </a:r>
          </a:p>
          <a:p>
            <a:pPr marL="0" indent="0">
              <a:buNone/>
            </a:pPr>
            <a:r>
              <a:rPr lang="cs-CZ" dirty="0"/>
              <a:t> Fenomenologie</a:t>
            </a:r>
          </a:p>
          <a:p>
            <a:pPr marL="0" indent="0">
              <a:buNone/>
            </a:pPr>
            <a:r>
              <a:rPr lang="cs-CZ" dirty="0"/>
              <a:t> (interpretativní fenomenologická analýza – IPA)</a:t>
            </a:r>
          </a:p>
          <a:p>
            <a:pPr marL="0" indent="0">
              <a:buNone/>
            </a:pPr>
            <a:r>
              <a:rPr lang="cs-CZ" dirty="0"/>
              <a:t> vědecké zkoumání skutečnosti (zkušenosti) – jak se zjevuje</a:t>
            </a:r>
          </a:p>
          <a:p>
            <a:pPr marL="0" indent="0">
              <a:buNone/>
            </a:pPr>
            <a:r>
              <a:rPr lang="cs-CZ" dirty="0"/>
              <a:t> Metodická reforma všech věcí</a:t>
            </a:r>
          </a:p>
        </p:txBody>
      </p:sp>
    </p:spTree>
    <p:extLst>
      <p:ext uri="{BB962C8B-B14F-4D97-AF65-F5344CB8AC3E}">
        <p14:creationId xmlns:p14="http://schemas.microsoft.com/office/powerpoint/2010/main" val="483156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Argument rozumu/myšlení je ovlivňováno emocemi</a:t>
            </a:r>
          </a:p>
        </p:txBody>
      </p:sp>
      <p:pic>
        <p:nvPicPr>
          <p:cNvPr id="3074" name="Picture 2" descr="C:\Users\Pavla Povolná\Pictures\1024px-Death_of_Archimedes.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835696" y="1772816"/>
            <a:ext cx="5256584"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221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 krize moderní vědy</a:t>
            </a:r>
          </a:p>
        </p:txBody>
      </p:sp>
      <p:sp>
        <p:nvSpPr>
          <p:cNvPr id="6" name="Zástupný symbol pro obsah 5"/>
          <p:cNvSpPr>
            <a:spLocks noGrp="1"/>
          </p:cNvSpPr>
          <p:nvPr>
            <p:ph sz="quarter" idx="1"/>
          </p:nvPr>
        </p:nvSpPr>
        <p:spPr/>
        <p:txBody>
          <a:bodyPr/>
          <a:lstStyle/>
          <a:p>
            <a:endParaRPr lang="cs-CZ" dirty="0"/>
          </a:p>
          <a:p>
            <a:endParaRPr lang="cs-CZ" dirty="0"/>
          </a:p>
          <a:p>
            <a:pPr marL="0" indent="0">
              <a:buNone/>
            </a:pPr>
            <a:r>
              <a:rPr lang="cs-CZ" dirty="0"/>
              <a:t>                Rozpor mezi světem moderní vědy a </a:t>
            </a:r>
          </a:p>
          <a:p>
            <a:pPr marL="0" indent="0">
              <a:buNone/>
            </a:pPr>
            <a:r>
              <a:rPr lang="cs-CZ" dirty="0"/>
              <a:t>                  přirozeným světem (</a:t>
            </a:r>
            <a:r>
              <a:rPr lang="cs-CZ" dirty="0" err="1"/>
              <a:t>lebenswelt</a:t>
            </a:r>
            <a:r>
              <a:rPr lang="cs-CZ" dirty="0"/>
              <a:t>).</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sz="2000" dirty="0"/>
              <a:t>                                                                                           E. </a:t>
            </a:r>
            <a:r>
              <a:rPr lang="cs-CZ" sz="2000" dirty="0" err="1"/>
              <a:t>Husserl</a:t>
            </a:r>
            <a:r>
              <a:rPr lang="cs-CZ" sz="2000" dirty="0"/>
              <a:t> (1859-1938)</a:t>
            </a:r>
          </a:p>
        </p:txBody>
      </p:sp>
    </p:spTree>
    <p:extLst>
      <p:ext uri="{BB962C8B-B14F-4D97-AF65-F5344CB8AC3E}">
        <p14:creationId xmlns:p14="http://schemas.microsoft.com/office/powerpoint/2010/main" val="3854622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DVA SVĚTY</a:t>
            </a:r>
          </a:p>
        </p:txBody>
      </p:sp>
      <p:sp>
        <p:nvSpPr>
          <p:cNvPr id="3" name="Zástupný symbol pro obsah 2"/>
          <p:cNvSpPr>
            <a:spLocks noGrp="1"/>
          </p:cNvSpPr>
          <p:nvPr>
            <p:ph sz="half" idx="1"/>
          </p:nvPr>
        </p:nvSpPr>
        <p:spPr>
          <a:xfrm>
            <a:off x="301752" y="1371600"/>
            <a:ext cx="4038600" cy="4937720"/>
          </a:xfrm>
        </p:spPr>
        <p:txBody>
          <a:bodyPr>
            <a:normAutofit fontScale="92500" lnSpcReduction="10000"/>
          </a:bodyPr>
          <a:lstStyle/>
          <a:p>
            <a:pPr>
              <a:buNone/>
            </a:pPr>
            <a:endParaRPr lang="cs-CZ" dirty="0"/>
          </a:p>
          <a:p>
            <a:pPr>
              <a:buNone/>
            </a:pPr>
            <a:r>
              <a:rPr lang="cs-CZ" dirty="0"/>
              <a:t>                          </a:t>
            </a:r>
          </a:p>
          <a:p>
            <a:pPr>
              <a:buNone/>
            </a:pPr>
            <a:r>
              <a:rPr lang="cs-CZ" dirty="0"/>
              <a:t>                      CO JE ?</a:t>
            </a:r>
          </a:p>
          <a:p>
            <a:pPr>
              <a:buNone/>
            </a:pPr>
            <a:endParaRPr lang="cs-CZ" dirty="0"/>
          </a:p>
          <a:p>
            <a:pPr>
              <a:buNone/>
            </a:pPr>
            <a:r>
              <a:rPr lang="cs-CZ" dirty="0"/>
              <a:t>                      FAKTA</a:t>
            </a:r>
          </a:p>
          <a:p>
            <a:pPr>
              <a:buNone/>
            </a:pPr>
            <a:endParaRPr lang="cs-CZ" dirty="0"/>
          </a:p>
          <a:p>
            <a:pPr>
              <a:buNone/>
            </a:pPr>
            <a:r>
              <a:rPr lang="cs-CZ" dirty="0"/>
              <a:t>                       VĚDA</a:t>
            </a:r>
          </a:p>
          <a:p>
            <a:pPr>
              <a:buNone/>
            </a:pPr>
            <a:r>
              <a:rPr lang="cs-CZ" sz="2200" dirty="0"/>
              <a:t>   (metodologický naturalismus)</a:t>
            </a:r>
          </a:p>
          <a:p>
            <a:pPr>
              <a:buNone/>
            </a:pPr>
            <a:endParaRPr lang="cs-CZ" dirty="0"/>
          </a:p>
          <a:p>
            <a:pPr>
              <a:buNone/>
            </a:pPr>
            <a:r>
              <a:rPr lang="cs-CZ" dirty="0"/>
              <a:t>                       POPIS</a:t>
            </a:r>
          </a:p>
          <a:p>
            <a:pPr>
              <a:buNone/>
            </a:pPr>
            <a:endParaRPr lang="cs-CZ" dirty="0"/>
          </a:p>
          <a:p>
            <a:pPr>
              <a:buNone/>
            </a:pPr>
            <a:r>
              <a:rPr lang="cs-CZ" dirty="0"/>
              <a:t>                      ZÁKON</a:t>
            </a:r>
          </a:p>
        </p:txBody>
      </p:sp>
      <p:sp>
        <p:nvSpPr>
          <p:cNvPr id="4" name="Zástupný symbol pro obsah 3"/>
          <p:cNvSpPr>
            <a:spLocks noGrp="1"/>
          </p:cNvSpPr>
          <p:nvPr>
            <p:ph sz="half" idx="2"/>
          </p:nvPr>
        </p:nvSpPr>
        <p:spPr/>
        <p:txBody>
          <a:bodyPr>
            <a:normAutofit fontScale="92500" lnSpcReduction="10000"/>
          </a:bodyPr>
          <a:lstStyle/>
          <a:p>
            <a:endParaRPr lang="cs-CZ" dirty="0"/>
          </a:p>
          <a:p>
            <a:pPr>
              <a:buNone/>
            </a:pPr>
            <a:endParaRPr lang="cs-CZ" dirty="0"/>
          </a:p>
          <a:p>
            <a:pPr>
              <a:buNone/>
            </a:pPr>
            <a:r>
              <a:rPr lang="cs-CZ" dirty="0"/>
              <a:t>           CO BY MĚLO BÝT ?</a:t>
            </a:r>
          </a:p>
          <a:p>
            <a:pPr>
              <a:buNone/>
            </a:pPr>
            <a:endParaRPr lang="cs-CZ" dirty="0"/>
          </a:p>
          <a:p>
            <a:pPr>
              <a:buNone/>
            </a:pPr>
            <a:r>
              <a:rPr lang="cs-CZ" dirty="0"/>
              <a:t>                HODNOTY</a:t>
            </a:r>
          </a:p>
          <a:p>
            <a:pPr>
              <a:buNone/>
            </a:pPr>
            <a:endParaRPr lang="cs-CZ" dirty="0"/>
          </a:p>
          <a:p>
            <a:pPr>
              <a:buNone/>
            </a:pPr>
            <a:r>
              <a:rPr lang="cs-CZ" dirty="0"/>
              <a:t>                    ETIKA</a:t>
            </a:r>
          </a:p>
          <a:p>
            <a:pPr>
              <a:buNone/>
            </a:pPr>
            <a:endParaRPr lang="cs-CZ" dirty="0"/>
          </a:p>
          <a:p>
            <a:pPr>
              <a:buNone/>
            </a:pPr>
            <a:r>
              <a:rPr lang="cs-CZ" dirty="0"/>
              <a:t>                  NORMA</a:t>
            </a:r>
          </a:p>
          <a:p>
            <a:pPr>
              <a:buNone/>
            </a:pPr>
            <a:endParaRPr lang="cs-CZ" dirty="0"/>
          </a:p>
          <a:p>
            <a:pPr>
              <a:buNone/>
            </a:pPr>
            <a:r>
              <a:rPr lang="cs-CZ" dirty="0"/>
              <a:t>                          </a:t>
            </a:r>
            <a:r>
              <a:rPr lang="cs-CZ" sz="1700" dirty="0"/>
              <a:t>D. HUME (1711-1776)</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25FA79-C531-4761-BF17-A6B5C72DFA51}"/>
              </a:ext>
            </a:extLst>
          </p:cNvPr>
          <p:cNvSpPr>
            <a:spLocks noGrp="1"/>
          </p:cNvSpPr>
          <p:nvPr>
            <p:ph type="title"/>
          </p:nvPr>
        </p:nvSpPr>
        <p:spPr/>
        <p:txBody>
          <a:bodyPr/>
          <a:lstStyle/>
          <a:p>
            <a:r>
              <a:rPr lang="cs-CZ" dirty="0"/>
              <a:t>Plán dne – 4.12.2020</a:t>
            </a:r>
          </a:p>
        </p:txBody>
      </p:sp>
      <p:sp>
        <p:nvSpPr>
          <p:cNvPr id="3" name="Zástupný obsah 2">
            <a:extLst>
              <a:ext uri="{FF2B5EF4-FFF2-40B4-BE49-F238E27FC236}">
                <a16:creationId xmlns:a16="http://schemas.microsoft.com/office/drawing/2014/main" id="{36E91319-17C8-43A3-879D-E21EBA07BD22}"/>
              </a:ext>
            </a:extLst>
          </p:cNvPr>
          <p:cNvSpPr>
            <a:spLocks noGrp="1"/>
          </p:cNvSpPr>
          <p:nvPr>
            <p:ph sz="quarter" idx="1"/>
          </p:nvPr>
        </p:nvSpPr>
        <p:spPr/>
        <p:txBody>
          <a:bodyPr/>
          <a:lstStyle/>
          <a:p>
            <a:endParaRPr lang="cs-CZ" dirty="0"/>
          </a:p>
          <a:p>
            <a:r>
              <a:rPr lang="cs-CZ" dirty="0"/>
              <a:t>Etika – Filozofie – Aplikovaná etika</a:t>
            </a:r>
          </a:p>
          <a:p>
            <a:endParaRPr lang="cs-CZ" dirty="0"/>
          </a:p>
          <a:p>
            <a:endParaRPr lang="cs-CZ" dirty="0"/>
          </a:p>
          <a:p>
            <a:r>
              <a:rPr lang="cs-CZ" dirty="0"/>
              <a:t>Etika ve zdravotnictví</a:t>
            </a:r>
          </a:p>
          <a:p>
            <a:endParaRPr lang="cs-CZ" dirty="0"/>
          </a:p>
          <a:p>
            <a:endParaRPr lang="cs-CZ" dirty="0"/>
          </a:p>
          <a:p>
            <a:r>
              <a:rPr lang="cs-CZ" dirty="0"/>
              <a:t>Normy, hodnoty, problémy, dilematické situace</a:t>
            </a:r>
          </a:p>
          <a:p>
            <a:endParaRPr lang="cs-CZ" dirty="0"/>
          </a:p>
        </p:txBody>
      </p:sp>
    </p:spTree>
    <p:extLst>
      <p:ext uri="{BB962C8B-B14F-4D97-AF65-F5344CB8AC3E}">
        <p14:creationId xmlns:p14="http://schemas.microsoft.com/office/powerpoint/2010/main" val="3465096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Sir William </a:t>
            </a:r>
            <a:r>
              <a:rPr lang="cs-CZ" dirty="0" err="1"/>
              <a:t>Osler</a:t>
            </a:r>
            <a:br>
              <a:rPr lang="cs-CZ" dirty="0"/>
            </a:br>
            <a:r>
              <a:rPr lang="cs-CZ" b="1" dirty="0"/>
              <a:t> </a:t>
            </a:r>
            <a:r>
              <a:rPr lang="cs-CZ" sz="1800" dirty="0"/>
              <a:t>(1849 – 1919)</a:t>
            </a:r>
          </a:p>
        </p:txBody>
      </p:sp>
      <p:sp>
        <p:nvSpPr>
          <p:cNvPr id="3" name="Zástupný symbol pro obsah 2"/>
          <p:cNvSpPr>
            <a:spLocks noGrp="1"/>
          </p:cNvSpPr>
          <p:nvPr>
            <p:ph sz="quarter" idx="1"/>
          </p:nvPr>
        </p:nvSpPr>
        <p:spPr>
          <a:xfrm>
            <a:off x="332232" y="1556792"/>
            <a:ext cx="8503920" cy="4572000"/>
          </a:xfrm>
        </p:spPr>
        <p:txBody>
          <a:bodyPr/>
          <a:lstStyle/>
          <a:p>
            <a:endParaRPr lang="cs-CZ" dirty="0"/>
          </a:p>
        </p:txBody>
      </p:sp>
      <p:pic>
        <p:nvPicPr>
          <p:cNvPr id="3074" name="Picture 2" descr="C:\Users\Uživatel\Pictures\Sir_William_Osler.jpg"/>
          <p:cNvPicPr>
            <a:picLocks noChangeAspect="1" noChangeArrowheads="1"/>
          </p:cNvPicPr>
          <p:nvPr/>
        </p:nvPicPr>
        <p:blipFill>
          <a:blip r:embed="rId2" cstate="print"/>
          <a:srcRect/>
          <a:stretch>
            <a:fillRect/>
          </a:stretch>
        </p:blipFill>
        <p:spPr bwMode="auto">
          <a:xfrm>
            <a:off x="2555776" y="1665312"/>
            <a:ext cx="3888432" cy="4572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16632"/>
            <a:ext cx="8534400" cy="936104"/>
          </a:xfrm>
        </p:spPr>
        <p:txBody>
          <a:bodyPr>
            <a:normAutofit/>
          </a:bodyPr>
          <a:lstStyle/>
          <a:p>
            <a:r>
              <a:rPr lang="cs-CZ" dirty="0"/>
              <a:t>ETIKA VE ZDRAVOTNICTVÍ</a:t>
            </a:r>
            <a:br>
              <a:rPr lang="cs-CZ" dirty="0"/>
            </a:br>
            <a:r>
              <a:rPr lang="cs-CZ" sz="1600" dirty="0"/>
              <a:t>Florence </a:t>
            </a:r>
            <a:r>
              <a:rPr lang="cs-CZ" sz="1600" dirty="0" err="1"/>
              <a:t>Nightingal</a:t>
            </a:r>
            <a:r>
              <a:rPr lang="cs-CZ" sz="1600" dirty="0"/>
              <a:t> (1820-1910)</a:t>
            </a:r>
          </a:p>
        </p:txBody>
      </p:sp>
      <p:pic>
        <p:nvPicPr>
          <p:cNvPr id="2050" name="Picture 2" descr="C:\Users\Uživatel\Pictures\dáma s lampou.png"/>
          <p:cNvPicPr>
            <a:picLocks noGrp="1" noChangeAspect="1" noChangeArrowheads="1"/>
          </p:cNvPicPr>
          <p:nvPr>
            <p:ph sz="quarter" idx="1"/>
          </p:nvPr>
        </p:nvPicPr>
        <p:blipFill>
          <a:blip r:embed="rId2" cstate="print"/>
          <a:srcRect/>
          <a:stretch>
            <a:fillRect/>
          </a:stretch>
        </p:blipFill>
        <p:spPr bwMode="auto">
          <a:xfrm>
            <a:off x="2195736" y="1988840"/>
            <a:ext cx="4752528" cy="3672408"/>
          </a:xfrm>
          <a:prstGeom prst="rect">
            <a:avLst/>
          </a:prstGeom>
          <a:noFill/>
        </p:spPr>
      </p:pic>
    </p:spTree>
    <p:extLst>
      <p:ext uri="{BB962C8B-B14F-4D97-AF65-F5344CB8AC3E}">
        <p14:creationId xmlns:p14="http://schemas.microsoft.com/office/powerpoint/2010/main" val="68739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VE ZDRAVOTNICTVÍ</a:t>
            </a:r>
          </a:p>
        </p:txBody>
      </p:sp>
      <p:sp>
        <p:nvSpPr>
          <p:cNvPr id="3" name="Zástupný symbol pro obsah 2"/>
          <p:cNvSpPr>
            <a:spLocks noGrp="1"/>
          </p:cNvSpPr>
          <p:nvPr>
            <p:ph sz="quarter" idx="1"/>
          </p:nvPr>
        </p:nvSpPr>
        <p:spPr/>
        <p:txBody>
          <a:bodyPr/>
          <a:lstStyle/>
          <a:p>
            <a:pPr marL="0" indent="0">
              <a:buNone/>
            </a:pPr>
            <a:endParaRPr lang="cs-CZ" dirty="0"/>
          </a:p>
          <a:p>
            <a:pPr marL="0" indent="0">
              <a:buNone/>
            </a:pPr>
            <a:r>
              <a:rPr lang="cs-CZ" dirty="0"/>
              <a:t>„</a:t>
            </a:r>
            <a:r>
              <a:rPr lang="cs-CZ" sz="2400" dirty="0"/>
              <a:t>Přála bych si, aby lidé více přemýšleli o účinku těla na mysl“</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r>
              <a:rPr lang="cs-CZ" sz="2000" dirty="0"/>
              <a:t>                                                                F. </a:t>
            </a:r>
            <a:r>
              <a:rPr lang="cs-CZ" sz="2000" dirty="0" err="1"/>
              <a:t>Nightingal:Notes</a:t>
            </a:r>
            <a:r>
              <a:rPr lang="cs-CZ" sz="2000" dirty="0"/>
              <a:t> </a:t>
            </a:r>
            <a:r>
              <a:rPr lang="cs-CZ" sz="2000" dirty="0" err="1"/>
              <a:t>of</a:t>
            </a:r>
            <a:r>
              <a:rPr lang="cs-CZ" sz="2000" dirty="0"/>
              <a:t> </a:t>
            </a:r>
            <a:r>
              <a:rPr lang="cs-CZ" sz="2000" dirty="0" err="1"/>
              <a:t>nursing</a:t>
            </a:r>
            <a:r>
              <a:rPr lang="cs-CZ" sz="2000" dirty="0"/>
              <a:t> 1860</a:t>
            </a:r>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a:p>
            <a:pPr marL="0" indent="0">
              <a:buNone/>
            </a:pPr>
            <a:endParaRPr lang="cs-CZ" sz="2400" dirty="0"/>
          </a:p>
        </p:txBody>
      </p:sp>
    </p:spTree>
    <p:extLst>
      <p:ext uri="{BB962C8B-B14F-4D97-AF65-F5344CB8AC3E}">
        <p14:creationId xmlns:p14="http://schemas.microsoft.com/office/powerpoint/2010/main" val="4163980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Kde je pes zakopán?</a:t>
            </a:r>
          </a:p>
        </p:txBody>
      </p:sp>
      <p:pic>
        <p:nvPicPr>
          <p:cNvPr id="6" name="Zástupný obsah 5" descr="Obsah obrázku exteriér, tráva, pole, budova&#10;&#10;Popis byl vytvořen automaticky">
            <a:extLst>
              <a:ext uri="{FF2B5EF4-FFF2-40B4-BE49-F238E27FC236}">
                <a16:creationId xmlns:a16="http://schemas.microsoft.com/office/drawing/2014/main" id="{C0C06B48-7D14-4D38-99CA-EE1778D4FA4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940830" y="2276872"/>
            <a:ext cx="5262339" cy="3168352"/>
          </a:xfrm>
        </p:spPr>
      </p:pic>
    </p:spTree>
    <p:extLst>
      <p:ext uri="{BB962C8B-B14F-4D97-AF65-F5344CB8AC3E}">
        <p14:creationId xmlns:p14="http://schemas.microsoft.com/office/powerpoint/2010/main" val="3136850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LUDWIG WITTGENSTEIN</a:t>
            </a:r>
            <a:br>
              <a:rPr lang="cs-CZ" dirty="0"/>
            </a:br>
            <a:r>
              <a:rPr lang="cs-CZ" sz="2200" dirty="0"/>
              <a:t>(1889-1951)</a:t>
            </a:r>
          </a:p>
        </p:txBody>
      </p:sp>
      <p:sp>
        <p:nvSpPr>
          <p:cNvPr id="5" name="Zástupný symbol pro obsah 4"/>
          <p:cNvSpPr>
            <a:spLocks noGrp="1"/>
          </p:cNvSpPr>
          <p:nvPr>
            <p:ph sz="quarter" idx="1"/>
          </p:nvPr>
        </p:nvSpPr>
        <p:spPr/>
        <p:txBody>
          <a:bodyPr>
            <a:normAutofit/>
          </a:bodyPr>
          <a:lstStyle/>
          <a:p>
            <a:pPr>
              <a:buNone/>
            </a:pPr>
            <a:endParaRPr lang="cs-CZ" sz="2400" dirty="0"/>
          </a:p>
          <a:p>
            <a:pPr>
              <a:buNone/>
            </a:pPr>
            <a:endParaRPr lang="cs-CZ" sz="2400" dirty="0"/>
          </a:p>
          <a:p>
            <a:pPr>
              <a:buNone/>
            </a:pPr>
            <a:endParaRPr lang="cs-CZ" sz="2400" dirty="0"/>
          </a:p>
          <a:p>
            <a:pPr>
              <a:buNone/>
            </a:pPr>
            <a:endParaRPr lang="cs-CZ" sz="2400" dirty="0"/>
          </a:p>
          <a:p>
            <a:pPr>
              <a:buNone/>
            </a:pPr>
            <a:r>
              <a:rPr lang="cs-CZ" sz="2400" dirty="0"/>
              <a:t>Přírodní vědy nám nepomohou při hledání správného jednání</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FAD427-4465-4489-BB61-88D5B1A93DA0}"/>
              </a:ext>
            </a:extLst>
          </p:cNvPr>
          <p:cNvSpPr>
            <a:spLocks noGrp="1"/>
          </p:cNvSpPr>
          <p:nvPr>
            <p:ph type="title"/>
          </p:nvPr>
        </p:nvSpPr>
        <p:spPr>
          <a:xfrm>
            <a:off x="301752" y="228600"/>
            <a:ext cx="8534400" cy="824136"/>
          </a:xfrm>
        </p:spPr>
        <p:txBody>
          <a:bodyPr>
            <a:normAutofit fontScale="90000"/>
          </a:bodyPr>
          <a:lstStyle/>
          <a:p>
            <a:r>
              <a:rPr lang="cs-CZ" dirty="0"/>
              <a:t>DAVID HUME</a:t>
            </a:r>
            <a:br>
              <a:rPr lang="cs-CZ" dirty="0"/>
            </a:br>
            <a:r>
              <a:rPr lang="cs-CZ" sz="2200" dirty="0"/>
              <a:t>(1711 – 1776)</a:t>
            </a:r>
          </a:p>
        </p:txBody>
      </p:sp>
      <p:sp>
        <p:nvSpPr>
          <p:cNvPr id="3" name="Zástupný obsah 2">
            <a:extLst>
              <a:ext uri="{FF2B5EF4-FFF2-40B4-BE49-F238E27FC236}">
                <a16:creationId xmlns:a16="http://schemas.microsoft.com/office/drawing/2014/main" id="{4109EB71-4342-4D44-97BB-FF477F9D48AF}"/>
              </a:ext>
            </a:extLst>
          </p:cNvPr>
          <p:cNvSpPr>
            <a:spLocks noGrp="1"/>
          </p:cNvSpPr>
          <p:nvPr>
            <p:ph sz="quarter" idx="1"/>
          </p:nvPr>
        </p:nvSpPr>
        <p:spPr>
          <a:xfrm>
            <a:off x="179512" y="1340768"/>
            <a:ext cx="8784976" cy="4572000"/>
          </a:xfrm>
        </p:spPr>
        <p:txBody>
          <a:bodyPr/>
          <a:lstStyle/>
          <a:p>
            <a:pPr marL="0" indent="0">
              <a:buNone/>
            </a:pPr>
            <a:endParaRPr lang="cs-CZ" dirty="0"/>
          </a:p>
          <a:p>
            <a:pPr marL="0" indent="0">
              <a:buNone/>
            </a:pPr>
            <a:endParaRPr lang="cs-CZ" dirty="0"/>
          </a:p>
          <a:p>
            <a:pPr marL="0" indent="0">
              <a:buNone/>
            </a:pPr>
            <a:r>
              <a:rPr lang="cs-CZ" sz="2400" dirty="0"/>
              <a:t>  Normativní závěry nelze odvozovat od deskriptivních výpovědí</a:t>
            </a:r>
          </a:p>
        </p:txBody>
      </p:sp>
    </p:spTree>
    <p:extLst>
      <p:ext uri="{BB962C8B-B14F-4D97-AF65-F5344CB8AC3E}">
        <p14:creationId xmlns:p14="http://schemas.microsoft.com/office/powerpoint/2010/main" val="1349308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DVA SVĚTY</a:t>
            </a:r>
          </a:p>
        </p:txBody>
      </p:sp>
      <p:sp>
        <p:nvSpPr>
          <p:cNvPr id="3" name="Zástupný symbol pro obsah 2"/>
          <p:cNvSpPr>
            <a:spLocks noGrp="1"/>
          </p:cNvSpPr>
          <p:nvPr>
            <p:ph sz="half" idx="1"/>
          </p:nvPr>
        </p:nvSpPr>
        <p:spPr/>
        <p:txBody>
          <a:bodyPr>
            <a:normAutofit fontScale="92500" lnSpcReduction="20000"/>
          </a:bodyPr>
          <a:lstStyle/>
          <a:p>
            <a:pPr>
              <a:buNone/>
            </a:pPr>
            <a:endParaRPr lang="cs-CZ" dirty="0"/>
          </a:p>
          <a:p>
            <a:pPr>
              <a:buNone/>
            </a:pPr>
            <a:r>
              <a:rPr lang="cs-CZ" dirty="0"/>
              <a:t>           říše nutnosti/poznání</a:t>
            </a:r>
          </a:p>
          <a:p>
            <a:pPr>
              <a:buNone/>
            </a:pPr>
            <a:endParaRPr lang="cs-CZ" dirty="0"/>
          </a:p>
          <a:p>
            <a:pPr>
              <a:buNone/>
            </a:pPr>
            <a:endParaRPr lang="cs-CZ" dirty="0"/>
          </a:p>
          <a:p>
            <a:pPr>
              <a:buNone/>
            </a:pPr>
            <a:endParaRPr lang="cs-CZ" dirty="0"/>
          </a:p>
          <a:p>
            <a:pPr>
              <a:buNone/>
            </a:pPr>
            <a:r>
              <a:rPr lang="cs-CZ" dirty="0"/>
              <a:t>                   FYZIKA</a:t>
            </a:r>
          </a:p>
          <a:p>
            <a:pPr>
              <a:buNone/>
            </a:pPr>
            <a:endParaRPr lang="cs-CZ" dirty="0"/>
          </a:p>
          <a:p>
            <a:pPr>
              <a:buNone/>
            </a:pPr>
            <a:r>
              <a:rPr lang="cs-CZ" dirty="0"/>
              <a:t>   (pravdivý/nepravdivý)</a:t>
            </a:r>
          </a:p>
          <a:p>
            <a:pPr>
              <a:buNone/>
            </a:pPr>
            <a:endParaRPr lang="cs-CZ" dirty="0"/>
          </a:p>
          <a:p>
            <a:pPr>
              <a:buNone/>
            </a:pPr>
            <a:endParaRPr lang="cs-CZ" dirty="0"/>
          </a:p>
          <a:p>
            <a:pPr>
              <a:buNone/>
            </a:pPr>
            <a:r>
              <a:rPr lang="cs-CZ" dirty="0"/>
              <a:t>                      EBM</a:t>
            </a:r>
          </a:p>
          <a:p>
            <a:pPr>
              <a:buNone/>
            </a:pPr>
            <a:endParaRPr lang="cs-CZ" dirty="0"/>
          </a:p>
        </p:txBody>
      </p:sp>
      <p:sp>
        <p:nvSpPr>
          <p:cNvPr id="4" name="Zástupný symbol pro obsah 3"/>
          <p:cNvSpPr>
            <a:spLocks noGrp="1"/>
          </p:cNvSpPr>
          <p:nvPr>
            <p:ph sz="half" idx="2"/>
          </p:nvPr>
        </p:nvSpPr>
        <p:spPr/>
        <p:txBody>
          <a:bodyPr>
            <a:normAutofit fontScale="92500" lnSpcReduction="20000"/>
          </a:bodyPr>
          <a:lstStyle/>
          <a:p>
            <a:endParaRPr lang="cs-CZ" dirty="0"/>
          </a:p>
          <a:p>
            <a:pPr>
              <a:buNone/>
            </a:pPr>
            <a:r>
              <a:rPr lang="cs-CZ" dirty="0"/>
              <a:t>       říše svobody/jednání</a:t>
            </a:r>
          </a:p>
          <a:p>
            <a:pPr>
              <a:buNone/>
            </a:pPr>
            <a:endParaRPr lang="cs-CZ" dirty="0"/>
          </a:p>
          <a:p>
            <a:pPr>
              <a:buNone/>
            </a:pPr>
            <a:endParaRPr lang="cs-CZ" dirty="0"/>
          </a:p>
          <a:p>
            <a:pPr>
              <a:buNone/>
            </a:pPr>
            <a:endParaRPr lang="cs-CZ" dirty="0"/>
          </a:p>
          <a:p>
            <a:pPr>
              <a:buNone/>
            </a:pPr>
            <a:r>
              <a:rPr lang="cs-CZ" dirty="0"/>
              <a:t>                  ETIKA</a:t>
            </a:r>
          </a:p>
          <a:p>
            <a:pPr>
              <a:buNone/>
            </a:pPr>
            <a:endParaRPr lang="cs-CZ" dirty="0"/>
          </a:p>
          <a:p>
            <a:pPr>
              <a:buNone/>
            </a:pPr>
            <a:r>
              <a:rPr lang="cs-CZ" dirty="0"/>
              <a:t>     (správný/nesprávný)</a:t>
            </a:r>
          </a:p>
          <a:p>
            <a:pPr>
              <a:buNone/>
            </a:pPr>
            <a:r>
              <a:rPr lang="cs-CZ" dirty="0"/>
              <a:t>             (lepší/horší)</a:t>
            </a:r>
          </a:p>
          <a:p>
            <a:pPr>
              <a:buNone/>
            </a:pPr>
            <a:endParaRPr lang="cs-CZ" dirty="0"/>
          </a:p>
          <a:p>
            <a:pPr>
              <a:buNone/>
            </a:pPr>
            <a:endParaRPr lang="cs-CZ" dirty="0"/>
          </a:p>
          <a:p>
            <a:pPr>
              <a:buNone/>
            </a:pPr>
            <a:endParaRPr lang="cs-CZ" dirty="0"/>
          </a:p>
          <a:p>
            <a:pPr>
              <a:buNone/>
            </a:pPr>
            <a:r>
              <a:rPr lang="cs-CZ" dirty="0"/>
              <a:t>                                        </a:t>
            </a:r>
            <a:r>
              <a:rPr lang="cs-CZ" sz="1600" dirty="0"/>
              <a:t>I. KANT</a:t>
            </a:r>
          </a:p>
          <a:p>
            <a:pPr>
              <a:buNone/>
            </a:pPr>
            <a:endParaRPr lang="cs-CZ" dirty="0"/>
          </a:p>
        </p:txBody>
      </p:sp>
    </p:spTree>
    <p:extLst>
      <p:ext uri="{BB962C8B-B14F-4D97-AF65-F5344CB8AC3E}">
        <p14:creationId xmlns:p14="http://schemas.microsoft.com/office/powerpoint/2010/main" val="967133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NORMY a POSTOJE</a:t>
            </a:r>
          </a:p>
        </p:txBody>
      </p:sp>
      <p:sp>
        <p:nvSpPr>
          <p:cNvPr id="5" name="Zástupný symbol pro obsah 4"/>
          <p:cNvSpPr>
            <a:spLocks noGrp="1"/>
          </p:cNvSpPr>
          <p:nvPr>
            <p:ph sz="quarter" idx="1"/>
          </p:nvPr>
        </p:nvSpPr>
        <p:spPr/>
        <p:txBody>
          <a:bodyPr>
            <a:normAutofit fontScale="92500" lnSpcReduction="10000"/>
          </a:bodyPr>
          <a:lstStyle/>
          <a:p>
            <a:pPr>
              <a:buNone/>
            </a:pPr>
            <a:endParaRPr lang="cs-CZ" dirty="0"/>
          </a:p>
          <a:p>
            <a:r>
              <a:rPr lang="cs-CZ" dirty="0" err="1"/>
              <a:t>socio</a:t>
            </a:r>
            <a:r>
              <a:rPr lang="cs-CZ" dirty="0"/>
              <a:t>-kulturní charakter</a:t>
            </a:r>
          </a:p>
          <a:p>
            <a:endParaRPr lang="cs-CZ" dirty="0"/>
          </a:p>
          <a:p>
            <a:r>
              <a:rPr lang="cs-CZ" dirty="0"/>
              <a:t>tradice, mýty, pohádky, náboženství</a:t>
            </a:r>
          </a:p>
          <a:p>
            <a:endParaRPr lang="cs-CZ" dirty="0"/>
          </a:p>
          <a:p>
            <a:r>
              <a:rPr lang="cs-CZ" dirty="0"/>
              <a:t>výchova</a:t>
            </a:r>
          </a:p>
          <a:p>
            <a:pPr marL="0" indent="0">
              <a:buNone/>
            </a:pPr>
            <a:endParaRPr lang="cs-CZ" dirty="0"/>
          </a:p>
          <a:p>
            <a:r>
              <a:rPr lang="cs-CZ" dirty="0"/>
              <a:t>hodnoty</a:t>
            </a:r>
          </a:p>
          <a:p>
            <a:endParaRPr lang="cs-CZ" dirty="0"/>
          </a:p>
          <a:p>
            <a:r>
              <a:rPr lang="cs-CZ" dirty="0"/>
              <a:t>normy</a:t>
            </a:r>
          </a:p>
        </p:txBody>
      </p:sp>
    </p:spTree>
    <p:extLst>
      <p:ext uri="{BB962C8B-B14F-4D97-AF65-F5344CB8AC3E}">
        <p14:creationId xmlns:p14="http://schemas.microsoft.com/office/powerpoint/2010/main" val="3624257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MORÁLNÍ FILOZOFIE</a:t>
            </a:r>
          </a:p>
        </p:txBody>
      </p:sp>
      <p:sp>
        <p:nvSpPr>
          <p:cNvPr id="3" name="Zástupný symbol pro obsah 2"/>
          <p:cNvSpPr>
            <a:spLocks noGrp="1"/>
          </p:cNvSpPr>
          <p:nvPr>
            <p:ph sz="quarter" idx="1"/>
          </p:nvPr>
        </p:nvSpPr>
        <p:spPr/>
        <p:txBody>
          <a:bodyPr/>
          <a:lstStyle/>
          <a:p>
            <a:pPr>
              <a:buNone/>
            </a:pPr>
            <a:r>
              <a:rPr lang="cs-CZ" dirty="0"/>
              <a:t>          </a:t>
            </a:r>
          </a:p>
          <a:p>
            <a:pPr>
              <a:buNone/>
            </a:pPr>
            <a:endParaRPr lang="cs-CZ" dirty="0"/>
          </a:p>
          <a:p>
            <a:pPr>
              <a:buNone/>
            </a:pPr>
            <a:r>
              <a:rPr lang="cs-CZ" dirty="0"/>
              <a:t>             potřeba univerzálního etického základu</a:t>
            </a:r>
          </a:p>
          <a:p>
            <a:pPr>
              <a:buNone/>
            </a:pPr>
            <a:endParaRPr lang="cs-CZ" dirty="0"/>
          </a:p>
          <a:p>
            <a:pPr>
              <a:buNone/>
            </a:pPr>
            <a:r>
              <a:rPr lang="cs-CZ" dirty="0"/>
              <a:t>                    (podobnost morálních kodexů)</a:t>
            </a:r>
          </a:p>
          <a:p>
            <a:pPr>
              <a:buNone/>
            </a:pPr>
            <a:endParaRPr lang="cs-CZ" dirty="0"/>
          </a:p>
          <a:p>
            <a:pPr>
              <a:buNone/>
            </a:pPr>
            <a:endParaRPr lang="cs-CZ" dirty="0"/>
          </a:p>
          <a:p>
            <a:pPr>
              <a:buNone/>
            </a:pPr>
            <a:endParaRPr lang="cs-CZ" dirty="0"/>
          </a:p>
          <a:p>
            <a:pPr>
              <a:buNone/>
            </a:pPr>
            <a:r>
              <a:rPr lang="cs-CZ" sz="1800" dirty="0"/>
              <a:t>                                                                          Projekt světové etiky: Hans </a:t>
            </a:r>
            <a:r>
              <a:rPr lang="cs-CZ" sz="1800" dirty="0" err="1"/>
              <a:t>Küng</a:t>
            </a:r>
            <a:r>
              <a:rPr lang="cs-CZ" sz="1800" dirty="0"/>
              <a:t>, 1992</a:t>
            </a:r>
          </a:p>
        </p:txBody>
      </p:sp>
    </p:spTree>
    <p:extLst>
      <p:ext uri="{BB962C8B-B14F-4D97-AF65-F5344CB8AC3E}">
        <p14:creationId xmlns:p14="http://schemas.microsoft.com/office/powerpoint/2010/main" val="1205531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MORÁLNÍ FILOZOFIE</a:t>
            </a:r>
            <a:br>
              <a:rPr lang="cs-CZ" dirty="0"/>
            </a:br>
            <a:r>
              <a:rPr lang="cs-CZ" dirty="0"/>
              <a:t>ETIKA</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deskriptivní (pro a proti)</a:t>
            </a:r>
          </a:p>
          <a:p>
            <a:endParaRPr lang="cs-CZ" dirty="0"/>
          </a:p>
          <a:p>
            <a:endParaRPr lang="cs-CZ" dirty="0"/>
          </a:p>
          <a:p>
            <a:endParaRPr lang="cs-CZ" dirty="0"/>
          </a:p>
          <a:p>
            <a:r>
              <a:rPr lang="cs-CZ" dirty="0"/>
              <a:t>normativní (identifikace hodnot)</a:t>
            </a:r>
          </a:p>
        </p:txBody>
      </p:sp>
    </p:spTree>
    <p:extLst>
      <p:ext uri="{BB962C8B-B14F-4D97-AF65-F5344CB8AC3E}">
        <p14:creationId xmlns:p14="http://schemas.microsoft.com/office/powerpoint/2010/main" val="40285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ETIKA VE ZDRAVOTNICTVÍ</a:t>
            </a:r>
            <a:br>
              <a:rPr lang="cs-CZ" dirty="0"/>
            </a:br>
            <a:r>
              <a:rPr lang="cs-CZ" sz="1300" dirty="0" err="1"/>
              <a:t>The</a:t>
            </a:r>
            <a:r>
              <a:rPr lang="cs-CZ" sz="1300" dirty="0"/>
              <a:t> </a:t>
            </a:r>
            <a:r>
              <a:rPr lang="cs-CZ" sz="1300" dirty="0" err="1"/>
              <a:t>Doctor</a:t>
            </a:r>
            <a:r>
              <a:rPr lang="cs-CZ" sz="1300" dirty="0"/>
              <a:t> (Luk </a:t>
            </a:r>
            <a:r>
              <a:rPr lang="cs-CZ" sz="1300" dirty="0" err="1"/>
              <a:t>Fides</a:t>
            </a:r>
            <a:r>
              <a:rPr lang="cs-CZ" sz="1300" dirty="0"/>
              <a:t>, 1891)</a:t>
            </a:r>
          </a:p>
        </p:txBody>
      </p:sp>
      <p:pic>
        <p:nvPicPr>
          <p:cNvPr id="1026" name="Picture 2" descr="C:\Users\Uživatel\Pictures\The_Doctor_by_Luke_Fildes_detail.jpg"/>
          <p:cNvPicPr>
            <a:picLocks noGrp="1" noChangeAspect="1" noChangeArrowheads="1"/>
          </p:cNvPicPr>
          <p:nvPr>
            <p:ph sz="quarter" idx="1"/>
          </p:nvPr>
        </p:nvPicPr>
        <p:blipFill>
          <a:blip r:embed="rId2" cstate="print"/>
          <a:srcRect/>
          <a:stretch>
            <a:fillRect/>
          </a:stretch>
        </p:blipFill>
        <p:spPr bwMode="auto">
          <a:xfrm>
            <a:off x="1837666" y="1527175"/>
            <a:ext cx="5432156" cy="4572000"/>
          </a:xfrm>
          <a:prstGeom prst="rect">
            <a:avLst/>
          </a:prstGeom>
          <a:noFill/>
        </p:spPr>
      </p:pic>
    </p:spTree>
    <p:extLst>
      <p:ext uri="{BB962C8B-B14F-4D97-AF65-F5344CB8AC3E}">
        <p14:creationId xmlns:p14="http://schemas.microsoft.com/office/powerpoint/2010/main" val="3229071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br>
              <a:rPr lang="cs-CZ" dirty="0"/>
            </a:br>
            <a:br>
              <a:rPr lang="cs-CZ" dirty="0"/>
            </a:br>
            <a:br>
              <a:rPr lang="cs-CZ" dirty="0"/>
            </a:br>
            <a:br>
              <a:rPr lang="cs-CZ" dirty="0"/>
            </a:br>
            <a:br>
              <a:rPr lang="cs-CZ" dirty="0"/>
            </a:br>
            <a:r>
              <a:rPr lang="cs-CZ" dirty="0"/>
              <a:t>3 pilíře evropské kultury</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řecká filozofie</a:t>
            </a:r>
          </a:p>
          <a:p>
            <a:endParaRPr lang="cs-CZ" dirty="0"/>
          </a:p>
          <a:p>
            <a:r>
              <a:rPr lang="cs-CZ" dirty="0"/>
              <a:t>judaismus</a:t>
            </a:r>
          </a:p>
          <a:p>
            <a:endParaRPr lang="cs-CZ" dirty="0"/>
          </a:p>
          <a:p>
            <a:r>
              <a:rPr lang="cs-CZ" dirty="0"/>
              <a:t>křesťanství</a:t>
            </a:r>
          </a:p>
        </p:txBody>
      </p:sp>
      <p:pic>
        <p:nvPicPr>
          <p:cNvPr id="4" name="Picture 2" descr="C:\Users\povolna\Pictures\220px-Rembrandt_Harmensz._van_Rijn_07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3707905" y="1916832"/>
            <a:ext cx="4032448" cy="3960440"/>
          </a:xfrm>
          <a:prstGeom prst="rect">
            <a:avLst/>
          </a:prstGeom>
          <a:noFill/>
        </p:spPr>
      </p:pic>
    </p:spTree>
    <p:extLst>
      <p:ext uri="{BB962C8B-B14F-4D97-AF65-F5344CB8AC3E}">
        <p14:creationId xmlns:p14="http://schemas.microsoft.com/office/powerpoint/2010/main" val="135117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MODELY/PŘÍKLADY/VZORCE</a:t>
            </a:r>
          </a:p>
        </p:txBody>
      </p:sp>
      <p:sp>
        <p:nvSpPr>
          <p:cNvPr id="3" name="Zástupný symbol pro obsah 2"/>
          <p:cNvSpPr>
            <a:spLocks noGrp="1"/>
          </p:cNvSpPr>
          <p:nvPr>
            <p:ph sz="quarter" idx="1"/>
          </p:nvPr>
        </p:nvSpPr>
        <p:spPr/>
        <p:txBody>
          <a:bodyPr/>
          <a:lstStyle/>
          <a:p>
            <a:endParaRPr lang="cs-CZ" dirty="0"/>
          </a:p>
          <a:p>
            <a:r>
              <a:rPr lang="cs-CZ" dirty="0"/>
              <a:t>mýty</a:t>
            </a:r>
          </a:p>
          <a:p>
            <a:endParaRPr lang="cs-CZ" dirty="0"/>
          </a:p>
          <a:p>
            <a:r>
              <a:rPr lang="cs-CZ" dirty="0"/>
              <a:t>tradice</a:t>
            </a:r>
          </a:p>
          <a:p>
            <a:endParaRPr lang="cs-CZ" dirty="0"/>
          </a:p>
          <a:p>
            <a:r>
              <a:rPr lang="cs-CZ" dirty="0"/>
              <a:t>pohádky</a:t>
            </a:r>
          </a:p>
          <a:p>
            <a:endParaRPr lang="cs-CZ" dirty="0"/>
          </a:p>
          <a:p>
            <a:pPr>
              <a:buNone/>
            </a:pPr>
            <a:r>
              <a:rPr lang="cs-CZ" dirty="0"/>
              <a:t>                                                           </a:t>
            </a:r>
            <a:r>
              <a:rPr lang="cs-CZ" sz="2000" dirty="0"/>
              <a:t>Interkulturní zásady morálky</a:t>
            </a:r>
          </a:p>
          <a:p>
            <a:pPr>
              <a:buNone/>
            </a:pPr>
            <a:r>
              <a:rPr lang="cs-CZ" dirty="0"/>
              <a:t>                                                                                   </a:t>
            </a:r>
            <a:r>
              <a:rPr lang="cs-CZ" sz="2000" dirty="0"/>
              <a:t>H. </a:t>
            </a:r>
            <a:r>
              <a:rPr lang="cs-CZ" sz="2000" dirty="0" err="1"/>
              <a:t>Küng</a:t>
            </a:r>
            <a:endParaRPr lang="cs-CZ" sz="2000" dirty="0"/>
          </a:p>
        </p:txBody>
      </p:sp>
    </p:spTree>
    <p:extLst>
      <p:ext uri="{BB962C8B-B14F-4D97-AF65-F5344CB8AC3E}">
        <p14:creationId xmlns:p14="http://schemas.microsoft.com/office/powerpoint/2010/main" val="2919840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narativní přístup</a:t>
            </a:r>
          </a:p>
        </p:txBody>
      </p:sp>
      <p:sp>
        <p:nvSpPr>
          <p:cNvPr id="6" name="Zástupný symbol pro obsah 5"/>
          <p:cNvSpPr>
            <a:spLocks noGrp="1"/>
          </p:cNvSpPr>
          <p:nvPr>
            <p:ph sz="quarter" idx="1"/>
          </p:nvPr>
        </p:nvSpPr>
        <p:spPr/>
        <p:txBody>
          <a:bodyPr/>
          <a:lstStyle/>
          <a:p>
            <a:pPr marL="0" indent="0">
              <a:buNone/>
            </a:pPr>
            <a:r>
              <a:rPr lang="cs-CZ" dirty="0"/>
              <a:t>   </a:t>
            </a:r>
          </a:p>
          <a:p>
            <a:pPr marL="0" indent="0">
              <a:buNone/>
            </a:pPr>
            <a:r>
              <a:rPr lang="cs-CZ" dirty="0"/>
              <a:t>                               </a:t>
            </a:r>
            <a:r>
              <a:rPr lang="cs-CZ" dirty="0" err="1"/>
              <a:t>Storry</a:t>
            </a:r>
            <a:r>
              <a:rPr lang="cs-CZ" dirty="0"/>
              <a:t> </a:t>
            </a:r>
            <a:r>
              <a:rPr lang="cs-CZ" dirty="0" err="1"/>
              <a:t>telling</a:t>
            </a:r>
            <a:r>
              <a:rPr lang="cs-CZ" dirty="0"/>
              <a:t> </a:t>
            </a:r>
            <a:r>
              <a:rPr lang="cs-CZ" dirty="0" err="1"/>
              <a:t>metters</a:t>
            </a:r>
            <a:endParaRPr lang="cs-CZ" dirty="0"/>
          </a:p>
        </p:txBody>
      </p:sp>
    </p:spTree>
    <p:extLst>
      <p:ext uri="{BB962C8B-B14F-4D97-AF65-F5344CB8AC3E}">
        <p14:creationId xmlns:p14="http://schemas.microsoft.com/office/powerpoint/2010/main" val="276845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morální atributy (ne)etického jednání</a:t>
            </a:r>
          </a:p>
        </p:txBody>
      </p:sp>
      <p:sp>
        <p:nvSpPr>
          <p:cNvPr id="3" name="Zástupný symbol pro obsah 2"/>
          <p:cNvSpPr>
            <a:spLocks noGrp="1"/>
          </p:cNvSpPr>
          <p:nvPr>
            <p:ph sz="quarter" idx="1"/>
          </p:nvPr>
        </p:nvSpPr>
        <p:spPr/>
        <p:txBody>
          <a:bodyPr/>
          <a:lstStyle/>
          <a:p>
            <a:pPr marL="0" indent="0">
              <a:buNone/>
            </a:pPr>
            <a:r>
              <a:rPr lang="cs-CZ" dirty="0">
                <a:hlinkClick r:id="rId2"/>
              </a:rPr>
              <a:t>https://youtu.be/FR5-l6sx_4A?t=1564</a:t>
            </a:r>
            <a:endParaRPr lang="cs-CZ" dirty="0"/>
          </a:p>
          <a:p>
            <a:pPr marL="0" indent="0">
              <a:buNone/>
            </a:pPr>
            <a:endParaRPr lang="cs-CZ" dirty="0"/>
          </a:p>
        </p:txBody>
      </p:sp>
    </p:spTree>
    <p:extLst>
      <p:ext uri="{BB962C8B-B14F-4D97-AF65-F5344CB8AC3E}">
        <p14:creationId xmlns:p14="http://schemas.microsoft.com/office/powerpoint/2010/main" val="959255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VE ZDRAVOTNICTVÍ</a:t>
            </a:r>
          </a:p>
        </p:txBody>
      </p:sp>
      <p:sp>
        <p:nvSpPr>
          <p:cNvPr id="3" name="Zástupný symbol pro obsah 2"/>
          <p:cNvSpPr>
            <a:spLocks noGrp="1"/>
          </p:cNvSpPr>
          <p:nvPr>
            <p:ph sz="quarter" idx="1"/>
          </p:nvPr>
        </p:nvSpPr>
        <p:spPr/>
        <p:txBody>
          <a:bodyPr/>
          <a:lstStyle/>
          <a:p>
            <a:pPr>
              <a:buFont typeface="Wingdings" pitchFamily="2" charset="2"/>
              <a:buNone/>
            </a:pPr>
            <a:r>
              <a:rPr lang="cs-CZ" altLang="cs-CZ" dirty="0"/>
              <a:t>            </a:t>
            </a:r>
          </a:p>
          <a:p>
            <a:pPr>
              <a:buFont typeface="Wingdings" pitchFamily="2" charset="2"/>
              <a:buNone/>
            </a:pPr>
            <a:r>
              <a:rPr lang="cs-CZ" altLang="cs-CZ" dirty="0"/>
              <a:t>             péče o smysl našich cílů, ne o efektivitu</a:t>
            </a:r>
          </a:p>
          <a:p>
            <a:pPr>
              <a:buFont typeface="Wingdings" pitchFamily="2" charset="2"/>
              <a:buNone/>
            </a:pPr>
            <a:r>
              <a:rPr lang="cs-CZ" altLang="cs-CZ" dirty="0"/>
              <a:t>                               jejich dosahování</a:t>
            </a:r>
          </a:p>
          <a:p>
            <a:pPr>
              <a:buFont typeface="Wingdings" pitchFamily="2" charset="2"/>
              <a:buNone/>
            </a:pPr>
            <a:endParaRPr lang="cs-CZ" altLang="cs-CZ" dirty="0"/>
          </a:p>
          <a:p>
            <a:pPr>
              <a:buFont typeface="Wingdings" pitchFamily="2" charset="2"/>
              <a:buNone/>
            </a:pPr>
            <a:endParaRPr lang="cs-CZ" altLang="cs-CZ" dirty="0"/>
          </a:p>
          <a:p>
            <a:pPr>
              <a:buFont typeface="Wingdings" pitchFamily="2" charset="2"/>
              <a:buNone/>
            </a:pPr>
            <a:endParaRPr lang="cs-CZ" altLang="cs-CZ" dirty="0"/>
          </a:p>
          <a:p>
            <a:pPr>
              <a:buFont typeface="Wingdings" pitchFamily="2" charset="2"/>
              <a:buNone/>
            </a:pPr>
            <a:endParaRPr lang="cs-CZ" altLang="cs-CZ" dirty="0"/>
          </a:p>
          <a:p>
            <a:pPr>
              <a:buFont typeface="Wingdings" pitchFamily="2" charset="2"/>
              <a:buNone/>
            </a:pPr>
            <a:endParaRPr lang="cs-CZ" altLang="cs-CZ" dirty="0"/>
          </a:p>
          <a:p>
            <a:pPr>
              <a:buFont typeface="Wingdings" pitchFamily="2" charset="2"/>
              <a:buNone/>
            </a:pPr>
            <a:r>
              <a:rPr lang="cs-CZ" altLang="cs-CZ" dirty="0"/>
              <a:t>příklady z praxe</a:t>
            </a:r>
          </a:p>
          <a:p>
            <a:pPr>
              <a:buNone/>
            </a:pPr>
            <a:endParaRPr lang="cs-CZ" dirty="0"/>
          </a:p>
        </p:txBody>
      </p:sp>
    </p:spTree>
    <p:extLst>
      <p:ext uri="{BB962C8B-B14F-4D97-AF65-F5344CB8AC3E}">
        <p14:creationId xmlns:p14="http://schemas.microsoft.com/office/powerpoint/2010/main" val="754924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RIZIKA – dehumanizace medicíny</a:t>
            </a:r>
          </a:p>
        </p:txBody>
      </p:sp>
      <p:pic>
        <p:nvPicPr>
          <p:cNvPr id="4" name="Picture 4" descr="C:\Users\Uživatel\Pictures\vorlíček.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700807"/>
            <a:ext cx="7776864" cy="439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9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VZTAH </a:t>
            </a:r>
          </a:p>
        </p:txBody>
      </p:sp>
      <p:sp>
        <p:nvSpPr>
          <p:cNvPr id="3" name="Zástupný symbol pro obsah 2"/>
          <p:cNvSpPr>
            <a:spLocks noGrp="1"/>
          </p:cNvSpPr>
          <p:nvPr>
            <p:ph sz="quarter" idx="1"/>
          </p:nvPr>
        </p:nvSpPr>
        <p:spPr>
          <a:xfrm>
            <a:off x="301752" y="1844824"/>
            <a:ext cx="8503920" cy="4608512"/>
          </a:xfrm>
        </p:spPr>
        <p:txBody>
          <a:bodyPr/>
          <a:lstStyle/>
          <a:p>
            <a:endParaRPr lang="cs-CZ" dirty="0"/>
          </a:p>
          <a:p>
            <a:r>
              <a:rPr lang="cs-CZ" dirty="0"/>
              <a:t>empatie</a:t>
            </a:r>
          </a:p>
          <a:p>
            <a:endParaRPr lang="cs-CZ" dirty="0"/>
          </a:p>
          <a:p>
            <a:r>
              <a:rPr lang="cs-CZ" dirty="0"/>
              <a:t>komunikace</a:t>
            </a:r>
          </a:p>
          <a:p>
            <a:endParaRPr lang="cs-CZ" dirty="0"/>
          </a:p>
          <a:p>
            <a:r>
              <a:rPr lang="cs-CZ" dirty="0"/>
              <a:t>psychoterapeutický/traumatický přístup</a:t>
            </a:r>
          </a:p>
          <a:p>
            <a:endParaRPr lang="cs-CZ" dirty="0"/>
          </a:p>
        </p:txBody>
      </p:sp>
    </p:spTree>
    <p:extLst>
      <p:ext uri="{BB962C8B-B14F-4D97-AF65-F5344CB8AC3E}">
        <p14:creationId xmlns:p14="http://schemas.microsoft.com/office/powerpoint/2010/main" val="869953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Pět poselství komunikace</a:t>
            </a:r>
          </a:p>
        </p:txBody>
      </p:sp>
      <p:sp>
        <p:nvSpPr>
          <p:cNvPr id="3" name="Zástupný symbol pro obsah 2"/>
          <p:cNvSpPr>
            <a:spLocks noGrp="1"/>
          </p:cNvSpPr>
          <p:nvPr>
            <p:ph sz="quarter" idx="1"/>
          </p:nvPr>
        </p:nvSpPr>
        <p:spPr>
          <a:xfrm>
            <a:off x="301752" y="1772816"/>
            <a:ext cx="8503920" cy="4326232"/>
          </a:xfrm>
        </p:spPr>
        <p:txBody>
          <a:bodyPr>
            <a:normAutofit fontScale="25000" lnSpcReduction="20000"/>
          </a:bodyPr>
          <a:lstStyle/>
          <a:p>
            <a:pPr marL="0" indent="0">
              <a:lnSpc>
                <a:spcPct val="80000"/>
              </a:lnSpc>
              <a:spcBef>
                <a:spcPct val="0"/>
              </a:spcBef>
              <a:buClrTx/>
              <a:buNone/>
            </a:pPr>
            <a:r>
              <a:rPr lang="cs-CZ" altLang="cs-CZ" sz="3400" dirty="0">
                <a:ea typeface="Calibri" pitchFamily="34" charset="0"/>
                <a:cs typeface="Arial" charset="0"/>
              </a:rPr>
              <a:t> </a:t>
            </a:r>
            <a:endParaRPr lang="cs-CZ" altLang="cs-CZ" sz="7400" dirty="0">
              <a:ea typeface="Calibri" pitchFamily="34" charset="0"/>
              <a:cs typeface="Arial" charset="0"/>
            </a:endParaRPr>
          </a:p>
          <a:p>
            <a:pPr marL="0" indent="0">
              <a:lnSpc>
                <a:spcPct val="80000"/>
              </a:lnSpc>
              <a:spcBef>
                <a:spcPct val="0"/>
              </a:spcBef>
              <a:buClrTx/>
            </a:pPr>
            <a:endParaRPr lang="cs-CZ" altLang="cs-CZ" sz="7400" dirty="0">
              <a:ea typeface="Calibri" pitchFamily="34" charset="0"/>
              <a:cs typeface="Arial" charset="0"/>
            </a:endParaRPr>
          </a:p>
          <a:p>
            <a:pPr marL="0" indent="0">
              <a:lnSpc>
                <a:spcPct val="80000"/>
              </a:lnSpc>
              <a:spcBef>
                <a:spcPct val="0"/>
              </a:spcBef>
              <a:buClrTx/>
            </a:pPr>
            <a:r>
              <a:rPr lang="cs-CZ" altLang="cs-CZ" sz="7400" dirty="0">
                <a:ea typeface="Calibri" pitchFamily="34" charset="0"/>
                <a:cs typeface="Arial" charset="0"/>
              </a:rPr>
              <a:t> </a:t>
            </a:r>
            <a:r>
              <a:rPr lang="cs-CZ" altLang="cs-CZ" sz="9600" dirty="0">
                <a:ea typeface="Calibri" pitchFamily="34" charset="0"/>
                <a:cs typeface="Arial" charset="0"/>
              </a:rPr>
              <a:t>Co jsme chtěli říci?</a:t>
            </a: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r>
              <a:rPr lang="cs-CZ" altLang="cs-CZ" sz="9600" dirty="0">
                <a:ea typeface="Calibri" pitchFamily="34" charset="0"/>
                <a:cs typeface="Arial" charset="0"/>
              </a:rPr>
              <a:t> Co bylo skutečně řečeno?</a:t>
            </a: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r>
              <a:rPr lang="cs-CZ" altLang="cs-CZ" sz="9600" dirty="0">
                <a:ea typeface="Calibri" pitchFamily="34" charset="0"/>
                <a:cs typeface="Arial" charset="0"/>
              </a:rPr>
              <a:t> Co druhé osoby slyšely?</a:t>
            </a: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r>
              <a:rPr lang="cs-CZ" altLang="cs-CZ" sz="9600" dirty="0">
                <a:ea typeface="Calibri" pitchFamily="34" charset="0"/>
                <a:cs typeface="Arial" charset="0"/>
              </a:rPr>
              <a:t> Co si druhé osoby myslely, že slyšely?</a:t>
            </a: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endParaRPr lang="cs-CZ" altLang="cs-CZ" sz="9600" dirty="0">
              <a:ea typeface="Calibri" pitchFamily="34" charset="0"/>
              <a:cs typeface="Arial" charset="0"/>
            </a:endParaRPr>
          </a:p>
          <a:p>
            <a:pPr marL="0" indent="0">
              <a:lnSpc>
                <a:spcPct val="80000"/>
              </a:lnSpc>
              <a:spcBef>
                <a:spcPct val="0"/>
              </a:spcBef>
              <a:buClrTx/>
            </a:pPr>
            <a:r>
              <a:rPr lang="cs-CZ" altLang="cs-CZ" sz="9600" dirty="0">
                <a:ea typeface="Calibri" pitchFamily="34" charset="0"/>
                <a:cs typeface="Arial" charset="0"/>
              </a:rPr>
              <a:t> Co druhé osoby říkají na to, co jsme si mysleli, že slyšely?</a:t>
            </a:r>
          </a:p>
          <a:p>
            <a:pPr marL="0" indent="0">
              <a:lnSpc>
                <a:spcPct val="80000"/>
              </a:lnSpc>
              <a:buFont typeface="Wingdings" pitchFamily="2" charset="2"/>
              <a:buNone/>
            </a:pPr>
            <a:r>
              <a:rPr lang="cs-CZ" altLang="cs-CZ" sz="8000" dirty="0">
                <a:ea typeface="Calibri" pitchFamily="34" charset="0"/>
                <a:cs typeface="Arial" charset="0"/>
              </a:rPr>
              <a:t>                                      </a:t>
            </a:r>
          </a:p>
          <a:p>
            <a:pPr marL="0" indent="0">
              <a:lnSpc>
                <a:spcPct val="80000"/>
              </a:lnSpc>
              <a:buFont typeface="Wingdings" pitchFamily="2" charset="2"/>
              <a:buNone/>
            </a:pPr>
            <a:r>
              <a:rPr lang="cs-CZ" altLang="cs-CZ" sz="8000" dirty="0">
                <a:ea typeface="Calibri" pitchFamily="34" charset="0"/>
                <a:cs typeface="Arial" charset="0"/>
              </a:rPr>
              <a:t>                                                </a:t>
            </a:r>
            <a:r>
              <a:rPr lang="cs-CZ" altLang="cs-CZ" sz="8000" dirty="0" err="1">
                <a:ea typeface="Calibri" pitchFamily="34" charset="0"/>
                <a:cs typeface="Arial" charset="0"/>
              </a:rPr>
              <a:t>A.Pokorná</a:t>
            </a:r>
            <a:r>
              <a:rPr lang="cs-CZ" altLang="cs-CZ" sz="8000" dirty="0">
                <a:ea typeface="Calibri" pitchFamily="34" charset="0"/>
                <a:cs typeface="Arial" charset="0"/>
              </a:rPr>
              <a:t>: Komunikace se seniory, 2010                                      </a:t>
            </a:r>
          </a:p>
          <a:p>
            <a:pPr marL="0" indent="0">
              <a:lnSpc>
                <a:spcPct val="80000"/>
              </a:lnSpc>
              <a:buFont typeface="Wingdings" pitchFamily="2" charset="2"/>
              <a:buNone/>
            </a:pPr>
            <a:endParaRPr lang="cs-CZ" altLang="cs-CZ" sz="9600" dirty="0">
              <a:ea typeface="Calibri" pitchFamily="34" charset="0"/>
              <a:cs typeface="Arial" charset="0"/>
            </a:endParaRPr>
          </a:p>
          <a:p>
            <a:pPr marL="0" indent="0">
              <a:lnSpc>
                <a:spcPct val="80000"/>
              </a:lnSpc>
              <a:buFont typeface="Wingdings" pitchFamily="2" charset="2"/>
              <a:buNone/>
            </a:pPr>
            <a:endParaRPr lang="cs-CZ" altLang="cs-CZ" sz="3400" dirty="0">
              <a:ea typeface="Calibri" pitchFamily="34" charset="0"/>
              <a:cs typeface="Arial" charset="0"/>
            </a:endParaRPr>
          </a:p>
          <a:p>
            <a:pPr marL="0" indent="0">
              <a:lnSpc>
                <a:spcPct val="80000"/>
              </a:lnSpc>
              <a:buFont typeface="Wingdings" pitchFamily="2" charset="2"/>
              <a:buNone/>
            </a:pPr>
            <a:r>
              <a:rPr lang="cs-CZ" altLang="cs-CZ" sz="3400" dirty="0">
                <a:ea typeface="Calibri" pitchFamily="34" charset="0"/>
                <a:cs typeface="Arial" charset="0"/>
              </a:rPr>
              <a:t>                                                                                                                           </a:t>
            </a:r>
            <a:endParaRPr lang="cs-CZ" dirty="0"/>
          </a:p>
        </p:txBody>
      </p:sp>
    </p:spTree>
    <p:extLst>
      <p:ext uri="{BB962C8B-B14F-4D97-AF65-F5344CB8AC3E}">
        <p14:creationId xmlns:p14="http://schemas.microsoft.com/office/powerpoint/2010/main" val="18500779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RIZIKA poruchy komunikace</a:t>
            </a:r>
          </a:p>
        </p:txBody>
      </p:sp>
      <p:sp>
        <p:nvSpPr>
          <p:cNvPr id="3" name="Zástupný symbol pro obsah 2"/>
          <p:cNvSpPr>
            <a:spLocks noGrp="1"/>
          </p:cNvSpPr>
          <p:nvPr>
            <p:ph sz="quarter" idx="1"/>
          </p:nvPr>
        </p:nvSpPr>
        <p:spPr/>
        <p:txBody>
          <a:bodyPr/>
          <a:lstStyle/>
          <a:p>
            <a:pPr>
              <a:buNone/>
            </a:pPr>
            <a:r>
              <a:rPr lang="cs-CZ" dirty="0"/>
              <a:t>                                  na obou stranách</a:t>
            </a:r>
          </a:p>
          <a:p>
            <a:pPr>
              <a:buNone/>
            </a:pPr>
            <a:r>
              <a:rPr lang="cs-CZ" dirty="0"/>
              <a:t>                                </a:t>
            </a:r>
          </a:p>
          <a:p>
            <a:r>
              <a:rPr lang="cs-CZ" dirty="0"/>
              <a:t>zhoršení zdravotního stavu</a:t>
            </a:r>
          </a:p>
          <a:p>
            <a:endParaRPr lang="cs-CZ" dirty="0"/>
          </a:p>
          <a:p>
            <a:r>
              <a:rPr lang="cs-CZ" dirty="0"/>
              <a:t>blok</a:t>
            </a:r>
          </a:p>
          <a:p>
            <a:endParaRPr lang="cs-CZ" dirty="0"/>
          </a:p>
          <a:p>
            <a:r>
              <a:rPr lang="cs-CZ" dirty="0"/>
              <a:t>trauma</a:t>
            </a:r>
          </a:p>
          <a:p>
            <a:endParaRPr lang="cs-CZ" dirty="0"/>
          </a:p>
          <a:p>
            <a:r>
              <a:rPr lang="cs-CZ" dirty="0"/>
              <a:t>syndrom vyhoření</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dirty="0"/>
              <a:t>způsob uplatnění pravidel v praxi má zásadní význam</a:t>
            </a:r>
          </a:p>
        </p:txBody>
      </p:sp>
      <p:sp>
        <p:nvSpPr>
          <p:cNvPr id="3" name="Zástupný symbol pro obsah 2"/>
          <p:cNvSpPr>
            <a:spLocks noGrp="1"/>
          </p:cNvSpPr>
          <p:nvPr>
            <p:ph sz="quarter" idx="1"/>
          </p:nvPr>
        </p:nvSpPr>
        <p:spPr/>
        <p:txBody>
          <a:bodyPr>
            <a:normAutofit fontScale="92500" lnSpcReduction="10000"/>
          </a:bodyPr>
          <a:lstStyle/>
          <a:p>
            <a:r>
              <a:rPr lang="cs-CZ" altLang="cs-CZ" sz="2800" b="1" dirty="0"/>
              <a:t>Hlava 22 </a:t>
            </a:r>
          </a:p>
          <a:p>
            <a:r>
              <a:rPr lang="cs-CZ" altLang="cs-CZ" sz="2800" b="1" dirty="0"/>
              <a:t>Catch-22</a:t>
            </a:r>
          </a:p>
          <a:p>
            <a:r>
              <a:rPr lang="cs-CZ" altLang="cs-CZ" sz="2800" b="1" dirty="0"/>
              <a:t>1970</a:t>
            </a:r>
          </a:p>
          <a:p>
            <a:r>
              <a:rPr lang="cs-CZ" altLang="cs-CZ" sz="2800" b="1" dirty="0"/>
              <a:t>Režie:</a:t>
            </a:r>
          </a:p>
          <a:p>
            <a:r>
              <a:rPr lang="cs-CZ" altLang="cs-CZ" sz="2800" dirty="0"/>
              <a:t>Mike </a:t>
            </a:r>
            <a:r>
              <a:rPr lang="cs-CZ" altLang="cs-CZ" sz="2800" dirty="0" err="1"/>
              <a:t>Nichols</a:t>
            </a:r>
            <a:endParaRPr lang="cs-CZ" altLang="cs-CZ" sz="2800" dirty="0"/>
          </a:p>
          <a:p>
            <a:r>
              <a:rPr lang="cs-CZ" altLang="cs-CZ" sz="2800" b="1" dirty="0"/>
              <a:t>Předloha:</a:t>
            </a:r>
          </a:p>
          <a:p>
            <a:r>
              <a:rPr lang="cs-CZ" altLang="cs-CZ" sz="2800" dirty="0">
                <a:hlinkClick r:id="rId2" action="ppaction://hlinkpres?slideindex=1&amp;slidetitle="/>
              </a:rPr>
              <a:t>Joseph Heller </a:t>
            </a:r>
            <a:r>
              <a:rPr lang="cs-CZ" altLang="cs-CZ" sz="2800" dirty="0"/>
              <a:t>(kniha) </a:t>
            </a:r>
          </a:p>
          <a:p>
            <a:r>
              <a:rPr lang="cs-CZ" altLang="cs-CZ" sz="2800" b="1" dirty="0"/>
              <a:t>Scénář:</a:t>
            </a:r>
          </a:p>
          <a:p>
            <a:r>
              <a:rPr lang="cs-CZ" altLang="cs-CZ" sz="2800" dirty="0"/>
              <a:t>Buck Henry </a:t>
            </a:r>
          </a:p>
          <a:p>
            <a:r>
              <a:rPr lang="cs-CZ" altLang="cs-CZ" sz="2800" dirty="0"/>
              <a:t>Hlava 22</a:t>
            </a:r>
          </a:p>
        </p:txBody>
      </p:sp>
    </p:spTree>
    <p:extLst>
      <p:ext uri="{BB962C8B-B14F-4D97-AF65-F5344CB8AC3E}">
        <p14:creationId xmlns:p14="http://schemas.microsoft.com/office/powerpoint/2010/main" val="103557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FILOZOFIE</a:t>
            </a:r>
          </a:p>
        </p:txBody>
      </p:sp>
      <p:sp>
        <p:nvSpPr>
          <p:cNvPr id="3" name="Zástupný symbol pro obsah 2"/>
          <p:cNvSpPr>
            <a:spLocks noGrp="1"/>
          </p:cNvSpPr>
          <p:nvPr>
            <p:ph sz="quarter" idx="1"/>
          </p:nvPr>
        </p:nvSpPr>
        <p:spPr/>
        <p:txBody>
          <a:bodyPr/>
          <a:lstStyle/>
          <a:p>
            <a:endParaRPr lang="cs-CZ" b="1" dirty="0"/>
          </a:p>
          <a:p>
            <a:endParaRPr lang="cs-CZ" b="1" dirty="0"/>
          </a:p>
          <a:p>
            <a:r>
              <a:rPr lang="cs-CZ" b="1" dirty="0"/>
              <a:t>CO „jest“ </a:t>
            </a:r>
            <a:r>
              <a:rPr lang="cs-CZ" dirty="0"/>
              <a:t>(ontologie)</a:t>
            </a:r>
          </a:p>
          <a:p>
            <a:endParaRPr lang="cs-CZ" dirty="0"/>
          </a:p>
          <a:p>
            <a:r>
              <a:rPr lang="cs-CZ" b="1" dirty="0"/>
              <a:t>JAK to poznávám? </a:t>
            </a:r>
            <a:r>
              <a:rPr lang="cs-CZ" dirty="0"/>
              <a:t>(epistemologie)</a:t>
            </a:r>
          </a:p>
          <a:p>
            <a:endParaRPr lang="cs-CZ" dirty="0"/>
          </a:p>
          <a:p>
            <a:r>
              <a:rPr lang="cs-CZ" b="1" dirty="0"/>
              <a:t>CO mám činit?</a:t>
            </a:r>
            <a:r>
              <a:rPr lang="cs-CZ" dirty="0"/>
              <a:t> </a:t>
            </a:r>
            <a:r>
              <a:rPr lang="cs-CZ" b="1" dirty="0"/>
              <a:t>JAK žít dobře? </a:t>
            </a:r>
            <a:r>
              <a:rPr lang="cs-CZ" dirty="0"/>
              <a:t>(etika)</a:t>
            </a:r>
          </a:p>
          <a:p>
            <a:endParaRPr lang="cs-CZ" dirty="0"/>
          </a:p>
        </p:txBody>
      </p:sp>
    </p:spTree>
    <p:extLst>
      <p:ext uri="{BB962C8B-B14F-4D97-AF65-F5344CB8AC3E}">
        <p14:creationId xmlns:p14="http://schemas.microsoft.com/office/powerpoint/2010/main" val="1455784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Model  poskytování péče</a:t>
            </a:r>
            <a:br>
              <a:rPr lang="cs-CZ" dirty="0"/>
            </a:br>
            <a:r>
              <a:rPr lang="cs-CZ" dirty="0"/>
              <a:t>(paternalismus)</a:t>
            </a:r>
          </a:p>
        </p:txBody>
      </p:sp>
      <p:pic>
        <p:nvPicPr>
          <p:cNvPr id="4098" name="Picture 2" descr="C:\Users\Uživatel\Pictures\moudří lékaři.jpg"/>
          <p:cNvPicPr>
            <a:picLocks noGrp="1" noChangeAspect="1" noChangeArrowheads="1"/>
          </p:cNvPicPr>
          <p:nvPr>
            <p:ph sz="quarter" idx="1"/>
          </p:nvPr>
        </p:nvPicPr>
        <p:blipFill>
          <a:blip r:embed="rId2" cstate="print"/>
          <a:srcRect/>
          <a:stretch>
            <a:fillRect/>
          </a:stretch>
        </p:blipFill>
        <p:spPr bwMode="auto">
          <a:xfrm>
            <a:off x="2123728" y="2276872"/>
            <a:ext cx="5040560" cy="2952328"/>
          </a:xfrm>
          <a:prstGeom prst="rect">
            <a:avLst/>
          </a:prstGeom>
          <a:noFill/>
        </p:spPr>
      </p:pic>
    </p:spTree>
    <p:extLst>
      <p:ext uri="{BB962C8B-B14F-4D97-AF65-F5344CB8AC3E}">
        <p14:creationId xmlns:p14="http://schemas.microsoft.com/office/powerpoint/2010/main" val="42459540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Model  poskytování péče</a:t>
            </a:r>
            <a:br>
              <a:rPr lang="cs-CZ" dirty="0"/>
            </a:br>
            <a:r>
              <a:rPr lang="cs-CZ" dirty="0"/>
              <a:t>(partnerství)</a:t>
            </a:r>
          </a:p>
        </p:txBody>
      </p:sp>
      <p:pic>
        <p:nvPicPr>
          <p:cNvPr id="5122" name="Picture 2" descr="C:\Users\Uživatel\Pictures\partnerství.png"/>
          <p:cNvPicPr>
            <a:picLocks noGrp="1" noChangeAspect="1" noChangeArrowheads="1"/>
          </p:cNvPicPr>
          <p:nvPr>
            <p:ph sz="quarter" idx="1"/>
          </p:nvPr>
        </p:nvPicPr>
        <p:blipFill>
          <a:blip r:embed="rId2" cstate="print"/>
          <a:srcRect/>
          <a:stretch>
            <a:fillRect/>
          </a:stretch>
        </p:blipFill>
        <p:spPr bwMode="auto">
          <a:xfrm>
            <a:off x="2915816" y="2420888"/>
            <a:ext cx="3600400" cy="2808311"/>
          </a:xfrm>
          <a:prstGeom prst="rect">
            <a:avLst/>
          </a:prstGeom>
          <a:noFill/>
        </p:spPr>
      </p:pic>
    </p:spTree>
    <p:extLst>
      <p:ext uri="{BB962C8B-B14F-4D97-AF65-F5344CB8AC3E}">
        <p14:creationId xmlns:p14="http://schemas.microsoft.com/office/powerpoint/2010/main" val="2075507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HODNOTY a PRINCIPY</a:t>
            </a:r>
            <a:br>
              <a:rPr lang="cs-CZ" dirty="0"/>
            </a:br>
            <a:r>
              <a:rPr lang="cs-CZ" dirty="0"/>
              <a:t>poskytování péče v evropském kontextu</a:t>
            </a:r>
          </a:p>
        </p:txBody>
      </p:sp>
      <p:pic>
        <p:nvPicPr>
          <p:cNvPr id="4" name="Picture 2" descr="C:\Users\povolna\Pictures\220px-Rembrandt_Harmensz._van_Rijn_033[1].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2483768" y="1844824"/>
            <a:ext cx="4104456" cy="4104456"/>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PRINCIPY LÉKAŘSKÉ ETIKY</a:t>
            </a:r>
          </a:p>
        </p:txBody>
      </p:sp>
      <p:sp>
        <p:nvSpPr>
          <p:cNvPr id="3" name="Zástupný symbol pro obsah 2"/>
          <p:cNvSpPr>
            <a:spLocks noGrp="1"/>
          </p:cNvSpPr>
          <p:nvPr>
            <p:ph sz="quarter" idx="1"/>
          </p:nvPr>
        </p:nvSpPr>
        <p:spPr/>
        <p:txBody>
          <a:bodyPr/>
          <a:lstStyle/>
          <a:p>
            <a:pPr marL="0" indent="0">
              <a:buNone/>
            </a:pPr>
            <a:r>
              <a:rPr lang="cs-CZ" dirty="0"/>
              <a:t>                          Hodnotový pluralismus</a:t>
            </a:r>
          </a:p>
          <a:p>
            <a:pPr marL="0" indent="0">
              <a:buNone/>
            </a:pPr>
            <a:endParaRPr lang="cs-CZ" dirty="0"/>
          </a:p>
          <a:p>
            <a:r>
              <a:rPr lang="cs-CZ" dirty="0" err="1"/>
              <a:t>nonmaleficience</a:t>
            </a:r>
            <a:endParaRPr lang="cs-CZ" dirty="0"/>
          </a:p>
          <a:p>
            <a:endParaRPr lang="cs-CZ" dirty="0"/>
          </a:p>
          <a:p>
            <a:r>
              <a:rPr lang="cs-CZ" dirty="0" err="1"/>
              <a:t>beneficience</a:t>
            </a:r>
            <a:endParaRPr lang="cs-CZ" dirty="0"/>
          </a:p>
          <a:p>
            <a:endParaRPr lang="cs-CZ" dirty="0"/>
          </a:p>
          <a:p>
            <a:r>
              <a:rPr lang="cs-CZ" dirty="0"/>
              <a:t>autonomie</a:t>
            </a:r>
          </a:p>
          <a:p>
            <a:endParaRPr lang="cs-CZ" dirty="0"/>
          </a:p>
          <a:p>
            <a:r>
              <a:rPr lang="cs-CZ" dirty="0"/>
              <a:t>spravedlnost</a:t>
            </a:r>
          </a:p>
        </p:txBody>
      </p:sp>
    </p:spTree>
    <p:extLst>
      <p:ext uri="{BB962C8B-B14F-4D97-AF65-F5344CB8AC3E}">
        <p14:creationId xmlns:p14="http://schemas.microsoft.com/office/powerpoint/2010/main" val="3199816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HODNOTY a PRINCIPY</a:t>
            </a:r>
            <a:br>
              <a:rPr lang="cs-CZ" dirty="0"/>
            </a:br>
            <a:r>
              <a:rPr lang="cs-CZ" dirty="0"/>
              <a:t>poskytování péče v evropském kontextu</a:t>
            </a:r>
          </a:p>
        </p:txBody>
      </p:sp>
      <p:sp>
        <p:nvSpPr>
          <p:cNvPr id="3" name="Zástupný symbol pro obsah 2"/>
          <p:cNvSpPr>
            <a:spLocks noGrp="1"/>
          </p:cNvSpPr>
          <p:nvPr>
            <p:ph sz="quarter" idx="1"/>
          </p:nvPr>
        </p:nvSpPr>
        <p:spPr/>
        <p:txBody>
          <a:bodyPr>
            <a:normAutofit lnSpcReduction="10000"/>
          </a:bodyPr>
          <a:lstStyle/>
          <a:p>
            <a:endParaRPr lang="cs-CZ" dirty="0"/>
          </a:p>
          <a:p>
            <a:r>
              <a:rPr lang="cs-CZ" dirty="0"/>
              <a:t>rovnost (</a:t>
            </a:r>
            <a:r>
              <a:rPr lang="cs-CZ" dirty="0" err="1"/>
              <a:t>equity</a:t>
            </a:r>
            <a:r>
              <a:rPr lang="cs-CZ" dirty="0"/>
              <a:t>)</a:t>
            </a:r>
          </a:p>
          <a:p>
            <a:endParaRPr lang="cs-CZ" dirty="0"/>
          </a:p>
          <a:p>
            <a:r>
              <a:rPr lang="cs-CZ" dirty="0"/>
              <a:t>důstojnost (dignity)</a:t>
            </a:r>
          </a:p>
          <a:p>
            <a:endParaRPr lang="cs-CZ" dirty="0"/>
          </a:p>
          <a:p>
            <a:r>
              <a:rPr lang="cs-CZ" dirty="0"/>
              <a:t>svoboda</a:t>
            </a:r>
          </a:p>
          <a:p>
            <a:endParaRPr lang="cs-CZ" dirty="0"/>
          </a:p>
          <a:p>
            <a:r>
              <a:rPr lang="cs-CZ" dirty="0"/>
              <a:t>solidarita</a:t>
            </a:r>
          </a:p>
          <a:p>
            <a:endParaRPr lang="cs-CZ" dirty="0"/>
          </a:p>
          <a:p>
            <a:r>
              <a:rPr lang="cs-CZ" dirty="0"/>
              <a:t>participace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SVOBODA/ODPOVĚDNOST</a:t>
            </a:r>
          </a:p>
        </p:txBody>
      </p:sp>
      <p:pic>
        <p:nvPicPr>
          <p:cNvPr id="1026" name="Picture 2" descr="C:\Users\Uživatel\Documents\FHS\socha svobody.jpg"/>
          <p:cNvPicPr>
            <a:picLocks noGrp="1" noChangeAspect="1" noChangeArrowheads="1"/>
          </p:cNvPicPr>
          <p:nvPr>
            <p:ph sz="quarter" idx="1"/>
          </p:nvPr>
        </p:nvPicPr>
        <p:blipFill>
          <a:blip r:embed="rId2" cstate="print"/>
          <a:srcRect/>
          <a:stretch>
            <a:fillRect/>
          </a:stretch>
        </p:blipFill>
        <p:spPr bwMode="auto">
          <a:xfrm>
            <a:off x="2915816" y="1916833"/>
            <a:ext cx="3096344" cy="3816424"/>
          </a:xfrm>
          <a:prstGeom prst="rect">
            <a:avLst/>
          </a:prstGeom>
          <a:noFill/>
        </p:spPr>
      </p:pic>
    </p:spTree>
    <p:extLst>
      <p:ext uri="{BB962C8B-B14F-4D97-AF65-F5344CB8AC3E}">
        <p14:creationId xmlns:p14="http://schemas.microsoft.com/office/powerpoint/2010/main" val="10090081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SVOBODA/ODPOVĚDNOST</a:t>
            </a:r>
          </a:p>
        </p:txBody>
      </p:sp>
      <p:sp>
        <p:nvSpPr>
          <p:cNvPr id="3" name="Zástupný symbol pro obsah 2"/>
          <p:cNvSpPr>
            <a:spLocks noGrp="1"/>
          </p:cNvSpPr>
          <p:nvPr>
            <p:ph sz="quarter" idx="1"/>
          </p:nvPr>
        </p:nvSpPr>
        <p:spPr/>
        <p:txBody>
          <a:bodyPr/>
          <a:lstStyle/>
          <a:p>
            <a:endParaRPr lang="cs-CZ" dirty="0"/>
          </a:p>
          <a:p>
            <a:pPr marL="0" indent="0">
              <a:buNone/>
            </a:pPr>
            <a:r>
              <a:rPr lang="cs-CZ" dirty="0"/>
              <a:t>                  Ne vše, co člověk umí, také smí</a:t>
            </a:r>
          </a:p>
          <a:p>
            <a:pPr marL="0" indent="0">
              <a:buNone/>
            </a:pPr>
            <a:r>
              <a:rPr lang="cs-CZ" dirty="0"/>
              <a:t>  </a:t>
            </a:r>
          </a:p>
          <a:p>
            <a:pPr marL="0" indent="0">
              <a:buNone/>
            </a:pPr>
            <a:r>
              <a:rPr lang="cs-CZ" dirty="0"/>
              <a:t>               Vše je dovoleno, ale ne vše prospívá</a:t>
            </a:r>
          </a:p>
        </p:txBody>
      </p:sp>
    </p:spTree>
    <p:extLst>
      <p:ext uri="{BB962C8B-B14F-4D97-AF65-F5344CB8AC3E}">
        <p14:creationId xmlns:p14="http://schemas.microsoft.com/office/powerpoint/2010/main" val="4163964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SVOBODA a ODPOVĚDNOST</a:t>
            </a:r>
          </a:p>
        </p:txBody>
      </p:sp>
      <p:sp>
        <p:nvSpPr>
          <p:cNvPr id="3" name="Zástupný symbol pro obsah 2"/>
          <p:cNvSpPr>
            <a:spLocks noGrp="1"/>
          </p:cNvSpPr>
          <p:nvPr>
            <p:ph sz="quarter" idx="1"/>
          </p:nvPr>
        </p:nvSpPr>
        <p:spPr/>
        <p:txBody>
          <a:bodyPr>
            <a:normAutofit/>
          </a:bodyPr>
          <a:lstStyle/>
          <a:p>
            <a:endParaRPr lang="cs-CZ" dirty="0"/>
          </a:p>
          <a:p>
            <a:r>
              <a:rPr lang="cs-CZ" dirty="0"/>
              <a:t>poslušnost autoritě</a:t>
            </a:r>
          </a:p>
          <a:p>
            <a:endParaRPr lang="cs-CZ" dirty="0"/>
          </a:p>
          <a:p>
            <a:r>
              <a:rPr lang="cs-CZ" dirty="0"/>
              <a:t>moc</a:t>
            </a:r>
          </a:p>
          <a:p>
            <a:endParaRPr lang="cs-CZ" dirty="0"/>
          </a:p>
          <a:p>
            <a:r>
              <a:rPr lang="cs-CZ" dirty="0"/>
              <a:t>role </a:t>
            </a:r>
          </a:p>
          <a:p>
            <a:endParaRPr lang="cs-CZ" dirty="0"/>
          </a:p>
          <a:p>
            <a:r>
              <a:rPr lang="cs-CZ" dirty="0"/>
              <a:t>vztah</a:t>
            </a:r>
          </a:p>
          <a:p>
            <a:endParaRPr lang="cs-CZ" dirty="0"/>
          </a:p>
          <a:p>
            <a:endParaRPr lang="cs-CZ" dirty="0"/>
          </a:p>
        </p:txBody>
      </p:sp>
    </p:spTree>
    <p:extLst>
      <p:ext uri="{BB962C8B-B14F-4D97-AF65-F5344CB8AC3E}">
        <p14:creationId xmlns:p14="http://schemas.microsoft.com/office/powerpoint/2010/main" val="2467314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HODNOTY a POTŘEBY</a:t>
            </a:r>
          </a:p>
        </p:txBody>
      </p:sp>
      <p:sp>
        <p:nvSpPr>
          <p:cNvPr id="3" name="Zástupný symbol pro obsah 2"/>
          <p:cNvSpPr>
            <a:spLocks noGrp="1"/>
          </p:cNvSpPr>
          <p:nvPr>
            <p:ph sz="quarter" idx="1"/>
          </p:nvPr>
        </p:nvSpPr>
        <p:spPr>
          <a:xfrm>
            <a:off x="301752" y="1527048"/>
            <a:ext cx="8503920" cy="4782272"/>
          </a:xfrm>
        </p:spPr>
        <p:txBody>
          <a:bodyPr/>
          <a:lstStyle/>
          <a:p>
            <a:pPr>
              <a:buNone/>
            </a:pPr>
            <a:endParaRPr lang="cs-CZ" dirty="0"/>
          </a:p>
          <a:p>
            <a:pPr>
              <a:buNone/>
            </a:pPr>
            <a:r>
              <a:rPr lang="cs-CZ" dirty="0"/>
              <a:t>                                </a:t>
            </a:r>
          </a:p>
          <a:p>
            <a:pPr>
              <a:buNone/>
            </a:pPr>
            <a:r>
              <a:rPr lang="cs-CZ" dirty="0"/>
              <a:t>                                 KDO je stanovuje?</a:t>
            </a:r>
          </a:p>
          <a:p>
            <a:pPr>
              <a:buNone/>
            </a:pPr>
            <a:r>
              <a:rPr lang="cs-CZ" dirty="0"/>
              <a:t>                           </a:t>
            </a:r>
          </a:p>
          <a:p>
            <a:pPr>
              <a:buNone/>
            </a:pPr>
            <a:endParaRPr lang="cs-CZ" dirty="0"/>
          </a:p>
          <a:p>
            <a:pPr>
              <a:buNone/>
            </a:pPr>
            <a:r>
              <a:rPr lang="cs-CZ" dirty="0"/>
              <a:t> </a:t>
            </a:r>
            <a:r>
              <a:rPr lang="cs-CZ"/>
              <a:t>záměr………………………realita</a:t>
            </a:r>
            <a:r>
              <a:rPr lang="cs-CZ" dirty="0"/>
              <a:t>……………………….praxe</a:t>
            </a:r>
          </a:p>
          <a:p>
            <a:pPr>
              <a:buNone/>
            </a:pPr>
            <a:endParaRPr lang="cs-CZ" dirty="0"/>
          </a:p>
          <a:p>
            <a:pPr>
              <a:buNone/>
            </a:pPr>
            <a:endParaRPr lang="cs-CZ" dirty="0"/>
          </a:p>
          <a:p>
            <a:pPr>
              <a:buNone/>
            </a:pPr>
            <a:r>
              <a:rPr lang="cs-CZ" dirty="0"/>
              <a:t>                                 KDO je uspokojuje?</a:t>
            </a:r>
          </a:p>
        </p:txBody>
      </p:sp>
    </p:spTree>
    <p:extLst>
      <p:ext uri="{BB962C8B-B14F-4D97-AF65-F5344CB8AC3E}">
        <p14:creationId xmlns:p14="http://schemas.microsoft.com/office/powerpoint/2010/main" val="1864397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HODNOTY a POTŘEBY</a:t>
            </a:r>
          </a:p>
        </p:txBody>
      </p:sp>
      <p:sp>
        <p:nvSpPr>
          <p:cNvPr id="3" name="Zástupný symbol pro obsah 2"/>
          <p:cNvSpPr>
            <a:spLocks noGrp="1"/>
          </p:cNvSpPr>
          <p:nvPr>
            <p:ph sz="quarter" idx="1"/>
          </p:nvPr>
        </p:nvSpPr>
        <p:spPr>
          <a:xfrm>
            <a:off x="301752" y="1700808"/>
            <a:ext cx="8503920" cy="4968552"/>
          </a:xfrm>
        </p:spPr>
        <p:txBody>
          <a:bodyPr>
            <a:normAutofit fontScale="25000" lnSpcReduction="20000"/>
          </a:bodyPr>
          <a:lstStyle/>
          <a:p>
            <a:endParaRPr lang="cs-CZ" dirty="0"/>
          </a:p>
          <a:p>
            <a:endParaRPr lang="cs-CZ" sz="4500" dirty="0"/>
          </a:p>
          <a:p>
            <a:r>
              <a:rPr lang="cs-CZ" sz="11200" dirty="0"/>
              <a:t>fyziologické potřeby</a:t>
            </a:r>
          </a:p>
          <a:p>
            <a:endParaRPr lang="cs-CZ" sz="11200" dirty="0"/>
          </a:p>
          <a:p>
            <a:r>
              <a:rPr lang="cs-CZ" sz="11200" dirty="0"/>
              <a:t>potřeba bezpečí a jistoty</a:t>
            </a:r>
          </a:p>
          <a:p>
            <a:endParaRPr lang="cs-CZ" sz="11200" dirty="0"/>
          </a:p>
          <a:p>
            <a:r>
              <a:rPr lang="cs-CZ" sz="11200" dirty="0"/>
              <a:t>potřeba sounáležitosti </a:t>
            </a:r>
          </a:p>
          <a:p>
            <a:endParaRPr lang="cs-CZ" sz="11200" dirty="0"/>
          </a:p>
          <a:p>
            <a:r>
              <a:rPr lang="cs-CZ" sz="11200" dirty="0"/>
              <a:t>potřeba lásky, úcty a uznání</a:t>
            </a:r>
          </a:p>
          <a:p>
            <a:endParaRPr lang="cs-CZ" sz="11200" dirty="0"/>
          </a:p>
          <a:p>
            <a:r>
              <a:rPr lang="cs-CZ" sz="11200" dirty="0"/>
              <a:t> potřeba seberealizace</a:t>
            </a:r>
            <a:endParaRPr lang="cs-CZ" sz="5000" dirty="0"/>
          </a:p>
          <a:p>
            <a:pPr marL="0" indent="0">
              <a:buNone/>
            </a:pPr>
            <a:r>
              <a:rPr lang="cs-CZ" sz="5000" dirty="0"/>
              <a:t>                          </a:t>
            </a:r>
          </a:p>
          <a:p>
            <a:pPr marL="0" indent="0">
              <a:buNone/>
            </a:pPr>
            <a:r>
              <a:rPr lang="cs-CZ" sz="5000" dirty="0"/>
              <a:t>                                                                                                                                                     </a:t>
            </a:r>
          </a:p>
          <a:p>
            <a:pPr marL="0" indent="0">
              <a:buNone/>
            </a:pPr>
            <a:r>
              <a:rPr lang="cs-CZ" sz="5000" dirty="0"/>
              <a:t>                                                                                                                                                                    </a:t>
            </a:r>
            <a:r>
              <a:rPr lang="cs-CZ" sz="8000" dirty="0"/>
              <a:t>A. H. </a:t>
            </a:r>
            <a:r>
              <a:rPr lang="cs-CZ" sz="8000" dirty="0" err="1"/>
              <a:t>Maslow</a:t>
            </a:r>
            <a:endParaRPr lang="cs-CZ" sz="8000" dirty="0"/>
          </a:p>
        </p:txBody>
      </p:sp>
    </p:spTree>
    <p:extLst>
      <p:ext uri="{BB962C8B-B14F-4D97-AF65-F5344CB8AC3E}">
        <p14:creationId xmlns:p14="http://schemas.microsoft.com/office/powerpoint/2010/main" val="3812118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 PRAKTICKÁ FILOZOFIE</a:t>
            </a:r>
          </a:p>
        </p:txBody>
      </p:sp>
      <p:sp>
        <p:nvSpPr>
          <p:cNvPr id="3" name="Zástupný symbol pro obsah 2"/>
          <p:cNvSpPr>
            <a:spLocks noGrp="1"/>
          </p:cNvSpPr>
          <p:nvPr>
            <p:ph sz="quarter" idx="1"/>
          </p:nvPr>
        </p:nvSpPr>
        <p:spPr/>
        <p:txBody>
          <a:bodyPr/>
          <a:lstStyle/>
          <a:p>
            <a:endParaRPr lang="cs-CZ" dirty="0"/>
          </a:p>
          <a:p>
            <a:pPr>
              <a:buNone/>
            </a:pPr>
            <a:r>
              <a:rPr lang="cs-CZ" dirty="0"/>
              <a:t>                             vrstvy řízení jednání</a:t>
            </a:r>
          </a:p>
          <a:p>
            <a:pPr>
              <a:buNone/>
            </a:pPr>
            <a:endParaRPr lang="cs-CZ" dirty="0"/>
          </a:p>
          <a:p>
            <a:r>
              <a:rPr lang="cs-CZ" dirty="0"/>
              <a:t>mrav (jak se „to dělá“ ve společnosti?)</a:t>
            </a:r>
          </a:p>
          <a:p>
            <a:endParaRPr lang="cs-CZ" dirty="0"/>
          </a:p>
          <a:p>
            <a:r>
              <a:rPr lang="cs-CZ" dirty="0"/>
              <a:t>morálka (jaký mám být já – co sám po sobě chci?)</a:t>
            </a:r>
          </a:p>
          <a:p>
            <a:endParaRPr lang="cs-CZ" dirty="0"/>
          </a:p>
          <a:p>
            <a:r>
              <a:rPr lang="cs-CZ" dirty="0"/>
              <a:t>etika (hledání jak žít dobrý život)</a:t>
            </a:r>
          </a:p>
        </p:txBody>
      </p:sp>
    </p:spTree>
    <p:extLst>
      <p:ext uri="{BB962C8B-B14F-4D97-AF65-F5344CB8AC3E}">
        <p14:creationId xmlns:p14="http://schemas.microsoft.com/office/powerpoint/2010/main" val="3845434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301752" y="228600"/>
            <a:ext cx="8534400" cy="1400200"/>
          </a:xfrm>
        </p:spPr>
        <p:txBody>
          <a:bodyPr>
            <a:normAutofit fontScale="90000"/>
          </a:bodyPr>
          <a:lstStyle/>
          <a:p>
            <a:r>
              <a:rPr lang="cs-CZ" dirty="0"/>
              <a:t>CHARAKTER SPOLEČENSTVÍ</a:t>
            </a:r>
            <a:br>
              <a:rPr lang="cs-CZ" dirty="0"/>
            </a:br>
            <a:r>
              <a:rPr lang="cs-CZ" dirty="0"/>
              <a:t>(MY a „ONI“)</a:t>
            </a:r>
            <a:br>
              <a:rPr lang="cs-CZ" dirty="0"/>
            </a:br>
            <a:endParaRPr lang="cs-CZ" dirty="0"/>
          </a:p>
        </p:txBody>
      </p:sp>
      <p:sp>
        <p:nvSpPr>
          <p:cNvPr id="8" name="Zástupný symbol pro obsah 7"/>
          <p:cNvSpPr>
            <a:spLocks noGrp="1"/>
          </p:cNvSpPr>
          <p:nvPr>
            <p:ph sz="quarter" idx="1"/>
          </p:nvPr>
        </p:nvSpPr>
        <p:spPr/>
        <p:txBody>
          <a:bodyPr/>
          <a:lstStyle/>
          <a:p>
            <a:pPr marL="0" indent="0">
              <a:buNone/>
            </a:pPr>
            <a:r>
              <a:rPr lang="cs-CZ" dirty="0"/>
              <a:t>                 </a:t>
            </a:r>
          </a:p>
          <a:p>
            <a:pPr marL="0" indent="0">
              <a:buNone/>
            </a:pPr>
            <a:r>
              <a:rPr lang="cs-CZ" dirty="0"/>
              <a:t>                     KULTURA a sdílení HODNOT</a:t>
            </a:r>
          </a:p>
          <a:p>
            <a:pPr marL="0" indent="0">
              <a:buNone/>
            </a:pPr>
            <a:endParaRPr lang="cs-CZ" dirty="0"/>
          </a:p>
          <a:p>
            <a:r>
              <a:rPr lang="cs-CZ" dirty="0"/>
              <a:t>mrav („co se u nás dělá a co se nedělá“)</a:t>
            </a:r>
          </a:p>
          <a:p>
            <a:endParaRPr lang="cs-CZ" dirty="0"/>
          </a:p>
          <a:p>
            <a:r>
              <a:rPr lang="cs-CZ" dirty="0"/>
              <a:t>jazyk</a:t>
            </a:r>
          </a:p>
          <a:p>
            <a:endParaRPr lang="cs-CZ" dirty="0"/>
          </a:p>
          <a:p>
            <a:r>
              <a:rPr lang="cs-CZ" dirty="0"/>
              <a:t>náboženství</a:t>
            </a:r>
          </a:p>
          <a:p>
            <a:pPr marL="0" indent="0">
              <a:buNone/>
            </a:pPr>
            <a:endParaRPr lang="cs-CZ" dirty="0"/>
          </a:p>
        </p:txBody>
      </p:sp>
    </p:spTree>
    <p:extLst>
      <p:ext uri="{BB962C8B-B14F-4D97-AF65-F5344CB8AC3E}">
        <p14:creationId xmlns:p14="http://schemas.microsoft.com/office/powerpoint/2010/main" val="39282114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D2E794-7CA2-4BE7-AD3E-D9FB367F3AEE}"/>
              </a:ext>
            </a:extLst>
          </p:cNvPr>
          <p:cNvSpPr>
            <a:spLocks noGrp="1"/>
          </p:cNvSpPr>
          <p:nvPr>
            <p:ph type="title"/>
          </p:nvPr>
        </p:nvSpPr>
        <p:spPr/>
        <p:txBody>
          <a:bodyPr/>
          <a:lstStyle/>
          <a:p>
            <a:r>
              <a:rPr lang="cs-CZ" dirty="0"/>
              <a:t>HODNOTY: (</a:t>
            </a:r>
            <a:r>
              <a:rPr lang="cs-CZ" dirty="0" err="1"/>
              <a:t>Schwartz</a:t>
            </a:r>
            <a:r>
              <a:rPr lang="cs-CZ" dirty="0"/>
              <a:t> 1992)</a:t>
            </a:r>
          </a:p>
        </p:txBody>
      </p:sp>
      <p:sp>
        <p:nvSpPr>
          <p:cNvPr id="3" name="Zástupný obsah 2">
            <a:extLst>
              <a:ext uri="{FF2B5EF4-FFF2-40B4-BE49-F238E27FC236}">
                <a16:creationId xmlns:a16="http://schemas.microsoft.com/office/drawing/2014/main" id="{28A52ACA-F9AF-4823-A71A-FAAE23C1E3F4}"/>
              </a:ext>
            </a:extLst>
          </p:cNvPr>
          <p:cNvSpPr>
            <a:spLocks noGrp="1"/>
          </p:cNvSpPr>
          <p:nvPr>
            <p:ph sz="quarter" idx="1"/>
          </p:nvPr>
        </p:nvSpPr>
        <p:spPr/>
        <p:txBody>
          <a:bodyPr/>
          <a:lstStyle/>
          <a:p>
            <a:pPr marL="0" indent="0">
              <a:buNone/>
            </a:pPr>
            <a:endParaRPr lang="cs-CZ" dirty="0"/>
          </a:p>
          <a:p>
            <a:pPr marL="0" indent="0">
              <a:buNone/>
            </a:pPr>
            <a:endParaRPr lang="cs-CZ" dirty="0"/>
          </a:p>
          <a:p>
            <a:pPr marL="0" indent="0">
              <a:buNone/>
            </a:pPr>
            <a:r>
              <a:rPr lang="cs-CZ" dirty="0"/>
              <a:t>                                 </a:t>
            </a:r>
            <a:r>
              <a:rPr lang="cs-CZ" dirty="0" err="1"/>
              <a:t>Transsituační</a:t>
            </a:r>
            <a:r>
              <a:rPr lang="cs-CZ" dirty="0"/>
              <a:t> cíle, </a:t>
            </a:r>
          </a:p>
          <a:p>
            <a:pPr marL="0" indent="0">
              <a:buNone/>
            </a:pPr>
            <a:r>
              <a:rPr lang="cs-CZ" dirty="0"/>
              <a:t>                             variující v důležitosti, </a:t>
            </a:r>
          </a:p>
          <a:p>
            <a:pPr marL="0" indent="0">
              <a:buNone/>
            </a:pPr>
            <a:r>
              <a:rPr lang="cs-CZ" dirty="0"/>
              <a:t>          sloužící jako vedoucí principy v životech lidí</a:t>
            </a:r>
          </a:p>
        </p:txBody>
      </p:sp>
    </p:spTree>
    <p:extLst>
      <p:ext uri="{BB962C8B-B14F-4D97-AF65-F5344CB8AC3E}">
        <p14:creationId xmlns:p14="http://schemas.microsoft.com/office/powerpoint/2010/main" val="3445300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a:bodyPr>
          <a:lstStyle/>
          <a:p>
            <a:r>
              <a:rPr lang="cs-CZ" dirty="0"/>
              <a:t>       CO URČUJE, JAK JEDNÁME?</a:t>
            </a:r>
          </a:p>
        </p:txBody>
      </p:sp>
      <p:pic>
        <p:nvPicPr>
          <p:cNvPr id="1026" name="Picture 2" descr="C:\Users\Uživatel\Pictures\sluneční soustava.jpg"/>
          <p:cNvPicPr>
            <a:picLocks noGrp="1" noChangeAspect="1" noChangeArrowheads="1"/>
          </p:cNvPicPr>
          <p:nvPr>
            <p:ph sz="quarter" idx="1"/>
          </p:nvPr>
        </p:nvPicPr>
        <p:blipFill>
          <a:blip r:embed="rId2" cstate="print"/>
          <a:srcRect/>
          <a:stretch>
            <a:fillRect/>
          </a:stretch>
        </p:blipFill>
        <p:spPr bwMode="auto">
          <a:xfrm>
            <a:off x="683568" y="1916832"/>
            <a:ext cx="7848872" cy="4320480"/>
          </a:xfrm>
          <a:prstGeom prst="rect">
            <a:avLst/>
          </a:prstGeom>
          <a:noFill/>
        </p:spPr>
      </p:pic>
    </p:spTree>
    <p:extLst>
      <p:ext uri="{BB962C8B-B14F-4D97-AF65-F5344CB8AC3E}">
        <p14:creationId xmlns:p14="http://schemas.microsoft.com/office/powerpoint/2010/main" val="1367935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HODNOTY</a:t>
            </a:r>
          </a:p>
        </p:txBody>
      </p:sp>
      <p:sp>
        <p:nvSpPr>
          <p:cNvPr id="3" name="Zástupný symbol pro obsah 2"/>
          <p:cNvSpPr>
            <a:spLocks noGrp="1"/>
          </p:cNvSpPr>
          <p:nvPr>
            <p:ph sz="quarter" idx="1"/>
          </p:nvPr>
        </p:nvSpPr>
        <p:spPr>
          <a:xfrm>
            <a:off x="301752" y="1772816"/>
            <a:ext cx="8503920" cy="4326232"/>
          </a:xfrm>
        </p:spPr>
        <p:txBody>
          <a:bodyPr/>
          <a:lstStyle/>
          <a:p>
            <a:r>
              <a:rPr lang="cs-CZ" dirty="0"/>
              <a:t>zdraví</a:t>
            </a:r>
          </a:p>
          <a:p>
            <a:r>
              <a:rPr lang="cs-CZ" dirty="0"/>
              <a:t>život</a:t>
            </a:r>
          </a:p>
          <a:p>
            <a:r>
              <a:rPr lang="cs-CZ" dirty="0"/>
              <a:t>láska</a:t>
            </a:r>
          </a:p>
          <a:p>
            <a:r>
              <a:rPr lang="cs-CZ" dirty="0"/>
              <a:t>vztahy</a:t>
            </a:r>
          </a:p>
          <a:p>
            <a:r>
              <a:rPr lang="cs-CZ" dirty="0"/>
              <a:t>svědomí</a:t>
            </a:r>
          </a:p>
          <a:p>
            <a:r>
              <a:rPr lang="cs-CZ" dirty="0"/>
              <a:t>svoboda</a:t>
            </a:r>
          </a:p>
          <a:p>
            <a:r>
              <a:rPr lang="cs-CZ" dirty="0"/>
              <a:t>moc</a:t>
            </a:r>
          </a:p>
          <a:p>
            <a:r>
              <a:rPr lang="cs-CZ" dirty="0"/>
              <a:t>peníze</a:t>
            </a:r>
          </a:p>
          <a:p>
            <a:endParaRPr lang="cs-CZ" dirty="0"/>
          </a:p>
        </p:txBody>
      </p:sp>
    </p:spTree>
    <p:extLst>
      <p:ext uri="{BB962C8B-B14F-4D97-AF65-F5344CB8AC3E}">
        <p14:creationId xmlns:p14="http://schemas.microsoft.com/office/powerpoint/2010/main" val="3552430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866D10-E654-40BE-99F0-CECD05EFA1ED}"/>
              </a:ext>
            </a:extLst>
          </p:cNvPr>
          <p:cNvSpPr>
            <a:spLocks noGrp="1"/>
          </p:cNvSpPr>
          <p:nvPr>
            <p:ph type="title"/>
          </p:nvPr>
        </p:nvSpPr>
        <p:spPr/>
        <p:txBody>
          <a:bodyPr>
            <a:normAutofit fontScale="90000"/>
          </a:bodyPr>
          <a:lstStyle/>
          <a:p>
            <a:r>
              <a:rPr lang="cs-CZ" dirty="0"/>
              <a:t>Hodnoty a konflikt mezi nimi</a:t>
            </a:r>
            <a:br>
              <a:rPr lang="cs-CZ" dirty="0"/>
            </a:br>
            <a:r>
              <a:rPr lang="cs-CZ" sz="2200" dirty="0"/>
              <a:t>(</a:t>
            </a:r>
            <a:r>
              <a:rPr lang="cs-CZ" sz="2200" dirty="0" err="1"/>
              <a:t>Schwartzův</a:t>
            </a:r>
            <a:r>
              <a:rPr lang="cs-CZ" sz="2200" dirty="0"/>
              <a:t> výzkum, 1992)</a:t>
            </a:r>
          </a:p>
        </p:txBody>
      </p:sp>
      <p:sp>
        <p:nvSpPr>
          <p:cNvPr id="4" name="Zástupný obsah 3">
            <a:extLst>
              <a:ext uri="{FF2B5EF4-FFF2-40B4-BE49-F238E27FC236}">
                <a16:creationId xmlns:a16="http://schemas.microsoft.com/office/drawing/2014/main" id="{169F81B2-30C9-4BD6-B459-3273B48A84E3}"/>
              </a:ext>
            </a:extLst>
          </p:cNvPr>
          <p:cNvSpPr>
            <a:spLocks noGrp="1"/>
          </p:cNvSpPr>
          <p:nvPr>
            <p:ph sz="half" idx="1"/>
          </p:nvPr>
        </p:nvSpPr>
        <p:spPr>
          <a:xfrm>
            <a:off x="301752" y="2132856"/>
            <a:ext cx="4038600" cy="4176464"/>
          </a:xfrm>
        </p:spPr>
        <p:txBody>
          <a:bodyPr/>
          <a:lstStyle/>
          <a:p>
            <a:pPr marL="0" indent="0">
              <a:buNone/>
            </a:pPr>
            <a:r>
              <a:rPr lang="cs-CZ" dirty="0"/>
              <a:t>Respekt k autonomii druhých</a:t>
            </a:r>
          </a:p>
          <a:p>
            <a:pPr marL="0" indent="0">
              <a:buNone/>
            </a:pPr>
            <a:endParaRPr lang="cs-CZ" dirty="0"/>
          </a:p>
          <a:p>
            <a:pPr marL="0" indent="0">
              <a:buNone/>
            </a:pPr>
            <a:endParaRPr lang="cs-CZ" dirty="0"/>
          </a:p>
          <a:p>
            <a:pPr marL="0" indent="0">
              <a:buNone/>
            </a:pPr>
            <a:r>
              <a:rPr lang="cs-CZ" dirty="0"/>
              <a:t>Zájem o jejich dobro a blahobyt</a:t>
            </a:r>
          </a:p>
        </p:txBody>
      </p:sp>
      <p:sp>
        <p:nvSpPr>
          <p:cNvPr id="5" name="Zástupný obsah 4">
            <a:extLst>
              <a:ext uri="{FF2B5EF4-FFF2-40B4-BE49-F238E27FC236}">
                <a16:creationId xmlns:a16="http://schemas.microsoft.com/office/drawing/2014/main" id="{2E9EB7E8-ABA8-45C3-A593-0AE26A604A25}"/>
              </a:ext>
            </a:extLst>
          </p:cNvPr>
          <p:cNvSpPr>
            <a:spLocks noGrp="1"/>
          </p:cNvSpPr>
          <p:nvPr>
            <p:ph sz="half" idx="2"/>
          </p:nvPr>
        </p:nvSpPr>
        <p:spPr>
          <a:xfrm>
            <a:off x="4773475" y="2276872"/>
            <a:ext cx="4038600" cy="4681728"/>
          </a:xfrm>
        </p:spPr>
        <p:txBody>
          <a:bodyPr/>
          <a:lstStyle/>
          <a:p>
            <a:pPr marL="0" indent="0">
              <a:buNone/>
            </a:pPr>
            <a:r>
              <a:rPr lang="cs-CZ" dirty="0"/>
              <a:t>Hodnoty vlastního úspěchu</a:t>
            </a:r>
          </a:p>
          <a:p>
            <a:pPr marL="0" indent="0">
              <a:buNone/>
            </a:pPr>
            <a:endParaRPr lang="cs-CZ" dirty="0"/>
          </a:p>
          <a:p>
            <a:pPr marL="0" indent="0">
              <a:buNone/>
            </a:pPr>
            <a:endParaRPr lang="cs-CZ" dirty="0"/>
          </a:p>
          <a:p>
            <a:pPr marL="0" indent="0">
              <a:buNone/>
            </a:pPr>
            <a:endParaRPr lang="cs-CZ" dirty="0"/>
          </a:p>
          <a:p>
            <a:pPr marL="0" indent="0">
              <a:buNone/>
            </a:pPr>
            <a:r>
              <a:rPr lang="cs-CZ" dirty="0"/>
              <a:t>Dominance nad ostatními</a:t>
            </a:r>
          </a:p>
        </p:txBody>
      </p:sp>
    </p:spTree>
    <p:extLst>
      <p:ext uri="{BB962C8B-B14F-4D97-AF65-F5344CB8AC3E}">
        <p14:creationId xmlns:p14="http://schemas.microsoft.com/office/powerpoint/2010/main" val="16978865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B8FBC75-A4D5-459A-8228-A5A16F2B486C}"/>
              </a:ext>
            </a:extLst>
          </p:cNvPr>
          <p:cNvSpPr>
            <a:spLocks noGrp="1"/>
          </p:cNvSpPr>
          <p:nvPr>
            <p:ph type="title"/>
          </p:nvPr>
        </p:nvSpPr>
        <p:spPr/>
        <p:txBody>
          <a:bodyPr>
            <a:normAutofit fontScale="90000"/>
          </a:bodyPr>
          <a:lstStyle/>
          <a:p>
            <a:r>
              <a:rPr lang="cs-CZ" dirty="0"/>
              <a:t>Hodnoty a konflikt mezi nimi</a:t>
            </a:r>
            <a:br>
              <a:rPr lang="cs-CZ" dirty="0"/>
            </a:br>
            <a:r>
              <a:rPr lang="cs-CZ" sz="2200" dirty="0"/>
              <a:t>(</a:t>
            </a:r>
            <a:r>
              <a:rPr lang="cs-CZ" sz="2200" dirty="0" err="1"/>
              <a:t>Schwartzův</a:t>
            </a:r>
            <a:r>
              <a:rPr lang="cs-CZ" sz="2200" dirty="0"/>
              <a:t> výzkum, 1992)</a:t>
            </a:r>
          </a:p>
        </p:txBody>
      </p:sp>
      <p:sp>
        <p:nvSpPr>
          <p:cNvPr id="3" name="Zástupný obsah 2">
            <a:extLst>
              <a:ext uri="{FF2B5EF4-FFF2-40B4-BE49-F238E27FC236}">
                <a16:creationId xmlns:a16="http://schemas.microsoft.com/office/drawing/2014/main" id="{5BE996B6-C6C0-4044-9B3C-8927A4F78B35}"/>
              </a:ext>
            </a:extLst>
          </p:cNvPr>
          <p:cNvSpPr>
            <a:spLocks noGrp="1"/>
          </p:cNvSpPr>
          <p:nvPr>
            <p:ph sz="half" idx="1"/>
          </p:nvPr>
        </p:nvSpPr>
        <p:spPr/>
        <p:txBody>
          <a:bodyPr/>
          <a:lstStyle/>
          <a:p>
            <a:endParaRPr lang="cs-CZ" dirty="0"/>
          </a:p>
          <a:p>
            <a:endParaRPr lang="cs-CZ" dirty="0"/>
          </a:p>
          <a:p>
            <a:r>
              <a:rPr lang="cs-CZ" dirty="0"/>
              <a:t>osobní nezávislost </a:t>
            </a:r>
          </a:p>
          <a:p>
            <a:endParaRPr lang="cs-CZ" dirty="0"/>
          </a:p>
          <a:p>
            <a:r>
              <a:rPr lang="cs-CZ" dirty="0"/>
              <a:t>myšlení </a:t>
            </a:r>
          </a:p>
          <a:p>
            <a:endParaRPr lang="cs-CZ" dirty="0"/>
          </a:p>
          <a:p>
            <a:r>
              <a:rPr lang="cs-CZ" dirty="0"/>
              <a:t> jednání</a:t>
            </a:r>
          </a:p>
        </p:txBody>
      </p:sp>
      <p:sp>
        <p:nvSpPr>
          <p:cNvPr id="4" name="Zástupný obsah 3">
            <a:extLst>
              <a:ext uri="{FF2B5EF4-FFF2-40B4-BE49-F238E27FC236}">
                <a16:creationId xmlns:a16="http://schemas.microsoft.com/office/drawing/2014/main" id="{0881C85B-C782-4EA3-B402-359D466EE5DA}"/>
              </a:ext>
            </a:extLst>
          </p:cNvPr>
          <p:cNvSpPr>
            <a:spLocks noGrp="1"/>
          </p:cNvSpPr>
          <p:nvPr>
            <p:ph sz="half" idx="2"/>
          </p:nvPr>
        </p:nvSpPr>
        <p:spPr/>
        <p:txBody>
          <a:bodyPr/>
          <a:lstStyle/>
          <a:p>
            <a:endParaRPr lang="cs-CZ" dirty="0"/>
          </a:p>
          <a:p>
            <a:endParaRPr lang="cs-CZ" dirty="0"/>
          </a:p>
          <a:p>
            <a:r>
              <a:rPr lang="cs-CZ" dirty="0"/>
              <a:t>sebekontrola</a:t>
            </a:r>
          </a:p>
          <a:p>
            <a:endParaRPr lang="cs-CZ" dirty="0"/>
          </a:p>
          <a:p>
            <a:r>
              <a:rPr lang="cs-CZ" dirty="0"/>
              <a:t>přetrvávání tradic</a:t>
            </a:r>
          </a:p>
          <a:p>
            <a:endParaRPr lang="cs-CZ" dirty="0"/>
          </a:p>
          <a:p>
            <a:r>
              <a:rPr lang="cs-CZ" dirty="0"/>
              <a:t>stabilita</a:t>
            </a:r>
          </a:p>
          <a:p>
            <a:endParaRPr lang="cs-CZ" dirty="0"/>
          </a:p>
          <a:p>
            <a:r>
              <a:rPr lang="cs-CZ" dirty="0"/>
              <a:t>ochrana/bezpečí</a:t>
            </a:r>
          </a:p>
        </p:txBody>
      </p:sp>
    </p:spTree>
    <p:extLst>
      <p:ext uri="{BB962C8B-B14F-4D97-AF65-F5344CB8AC3E}">
        <p14:creationId xmlns:p14="http://schemas.microsoft.com/office/powerpoint/2010/main" val="2277054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důstojnost</a:t>
            </a:r>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3600400"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957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5A6CF5-0717-43B7-8116-8EFC2D60820F}"/>
              </a:ext>
            </a:extLst>
          </p:cNvPr>
          <p:cNvSpPr>
            <a:spLocks noGrp="1"/>
          </p:cNvSpPr>
          <p:nvPr>
            <p:ph type="title"/>
          </p:nvPr>
        </p:nvSpPr>
        <p:spPr/>
        <p:txBody>
          <a:bodyPr/>
          <a:lstStyle/>
          <a:p>
            <a:r>
              <a:rPr lang="cs-CZ" dirty="0"/>
              <a:t>důstojnost</a:t>
            </a:r>
          </a:p>
        </p:txBody>
      </p:sp>
      <p:sp>
        <p:nvSpPr>
          <p:cNvPr id="3" name="Zástupný obsah 2">
            <a:extLst>
              <a:ext uri="{FF2B5EF4-FFF2-40B4-BE49-F238E27FC236}">
                <a16:creationId xmlns:a16="http://schemas.microsoft.com/office/drawing/2014/main" id="{95A178DC-F0D2-40BA-BEDF-7AC3DDF43AB6}"/>
              </a:ext>
            </a:extLst>
          </p:cNvPr>
          <p:cNvSpPr>
            <a:spLocks noGrp="1"/>
          </p:cNvSpPr>
          <p:nvPr>
            <p:ph sz="quarter" idx="1"/>
          </p:nvPr>
        </p:nvSpPr>
        <p:spPr>
          <a:xfrm>
            <a:off x="301752" y="1527048"/>
            <a:ext cx="8503920" cy="4782272"/>
          </a:xfrm>
        </p:spPr>
        <p:txBody>
          <a:bodyPr/>
          <a:lstStyle/>
          <a:p>
            <a:pPr marL="0" indent="0">
              <a:buNone/>
            </a:pPr>
            <a:endParaRPr lang="cs-CZ" dirty="0"/>
          </a:p>
          <a:p>
            <a:pPr marL="0" indent="0">
              <a:buNone/>
            </a:pPr>
            <a:r>
              <a:rPr lang="cs-CZ" dirty="0"/>
              <a:t>„Co nejsem schopen vyjádřit ekvivalentem, nemá cenu, nýbrž důstojnost“.</a:t>
            </a:r>
          </a:p>
          <a:p>
            <a:pPr marL="0" indent="0">
              <a:buNone/>
            </a:pPr>
            <a:endParaRPr lang="cs-CZ" dirty="0"/>
          </a:p>
          <a:p>
            <a:pPr marL="0" indent="0">
              <a:buNone/>
            </a:pPr>
            <a:r>
              <a:rPr lang="cs-CZ" dirty="0"/>
              <a:t>(Lidská) bytost jako „cíl sám o sobě“</a:t>
            </a:r>
          </a:p>
          <a:p>
            <a:pPr marL="0" indent="0">
              <a:buNone/>
            </a:pPr>
            <a:r>
              <a:rPr lang="cs-CZ" dirty="0"/>
              <a:t>(ne jako prostředek dosahování cílů jiných)</a:t>
            </a:r>
          </a:p>
          <a:p>
            <a:pPr marL="0" indent="0">
              <a:buNone/>
            </a:pPr>
            <a:endParaRPr lang="cs-CZ" dirty="0"/>
          </a:p>
          <a:p>
            <a:pPr marL="0" indent="0">
              <a:buNone/>
            </a:pPr>
            <a:endParaRPr lang="cs-CZ" dirty="0"/>
          </a:p>
          <a:p>
            <a:pPr marL="0" indent="0">
              <a:buNone/>
            </a:pPr>
            <a:endParaRPr lang="cs-CZ" dirty="0"/>
          </a:p>
          <a:p>
            <a:pPr marL="0" indent="0">
              <a:buNone/>
            </a:pPr>
            <a:r>
              <a:rPr lang="cs-CZ" sz="1800" dirty="0"/>
              <a:t>                                                         Vácha, M.: Základy moderní lékařské etiky, 2012</a:t>
            </a:r>
          </a:p>
        </p:txBody>
      </p:sp>
    </p:spTree>
    <p:extLst>
      <p:ext uri="{BB962C8B-B14F-4D97-AF65-F5344CB8AC3E}">
        <p14:creationId xmlns:p14="http://schemas.microsoft.com/office/powerpoint/2010/main" val="975900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116632"/>
            <a:ext cx="8534400" cy="870920"/>
          </a:xfrm>
        </p:spPr>
        <p:txBody>
          <a:bodyPr>
            <a:normAutofit fontScale="90000"/>
          </a:bodyPr>
          <a:lstStyle/>
          <a:p>
            <a:br>
              <a:rPr lang="cs-CZ" dirty="0"/>
            </a:br>
            <a:br>
              <a:rPr lang="cs-CZ" dirty="0"/>
            </a:br>
            <a:br>
              <a:rPr lang="cs-CZ" dirty="0"/>
            </a:br>
            <a:br>
              <a:rPr lang="cs-CZ" dirty="0"/>
            </a:br>
            <a:br>
              <a:rPr lang="cs-CZ" dirty="0"/>
            </a:br>
            <a:br>
              <a:rPr lang="cs-CZ" dirty="0"/>
            </a:br>
            <a:r>
              <a:rPr lang="cs-CZ" dirty="0"/>
              <a:t>ETICKÉ NORMY a POSTOJE</a:t>
            </a:r>
          </a:p>
        </p:txBody>
      </p:sp>
      <p:sp>
        <p:nvSpPr>
          <p:cNvPr id="4" name="Zástupný symbol pro obsah 3"/>
          <p:cNvSpPr>
            <a:spLocks noGrp="1"/>
          </p:cNvSpPr>
          <p:nvPr>
            <p:ph sz="half" idx="1"/>
          </p:nvPr>
        </p:nvSpPr>
        <p:spPr/>
        <p:txBody>
          <a:bodyPr/>
          <a:lstStyle/>
          <a:p>
            <a:endParaRPr lang="cs-CZ" dirty="0"/>
          </a:p>
          <a:p>
            <a:pPr>
              <a:buNone/>
            </a:pPr>
            <a:r>
              <a:rPr lang="cs-CZ" dirty="0"/>
              <a:t>     morálky náboženské</a:t>
            </a:r>
          </a:p>
          <a:p>
            <a:pPr>
              <a:buNone/>
            </a:pPr>
            <a:endParaRPr lang="cs-CZ" dirty="0"/>
          </a:p>
          <a:p>
            <a:pPr>
              <a:buNone/>
            </a:pPr>
            <a:r>
              <a:rPr lang="cs-CZ" dirty="0"/>
              <a:t>                 autorita</a:t>
            </a:r>
          </a:p>
          <a:p>
            <a:pPr>
              <a:buNone/>
            </a:pPr>
            <a:endParaRPr lang="cs-CZ" dirty="0"/>
          </a:p>
          <a:p>
            <a:pPr>
              <a:buNone/>
            </a:pPr>
            <a:r>
              <a:rPr lang="cs-CZ" dirty="0"/>
              <a:t>………………………………………</a:t>
            </a:r>
          </a:p>
        </p:txBody>
      </p:sp>
      <p:sp>
        <p:nvSpPr>
          <p:cNvPr id="5" name="Zástupný symbol pro obsah 4"/>
          <p:cNvSpPr>
            <a:spLocks noGrp="1"/>
          </p:cNvSpPr>
          <p:nvPr>
            <p:ph sz="half" idx="2"/>
          </p:nvPr>
        </p:nvSpPr>
        <p:spPr/>
        <p:txBody>
          <a:bodyPr/>
          <a:lstStyle/>
          <a:p>
            <a:endParaRPr lang="cs-CZ" dirty="0"/>
          </a:p>
          <a:p>
            <a:pPr>
              <a:buNone/>
            </a:pPr>
            <a:r>
              <a:rPr lang="cs-CZ" dirty="0"/>
              <a:t>morálky světské (všelidské)</a:t>
            </a:r>
          </a:p>
          <a:p>
            <a:pPr>
              <a:buNone/>
            </a:pPr>
            <a:endParaRPr lang="cs-CZ" dirty="0"/>
          </a:p>
          <a:p>
            <a:pPr>
              <a:buNone/>
            </a:pPr>
            <a:r>
              <a:rPr lang="cs-CZ" dirty="0"/>
              <a:t>              univerzalita </a:t>
            </a:r>
          </a:p>
          <a:p>
            <a:pPr>
              <a:buNone/>
            </a:pPr>
            <a:endParaRPr lang="cs-CZ" dirty="0"/>
          </a:p>
          <a:p>
            <a:pPr>
              <a:buNone/>
            </a:pPr>
            <a:r>
              <a:rPr lang="cs-CZ" dirty="0"/>
              <a:t> rozum, svoboda, rovnost</a:t>
            </a:r>
          </a:p>
          <a:p>
            <a:pPr>
              <a:buNone/>
            </a:pPr>
            <a:endParaRPr lang="cs-CZ"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MORÁLKA </a:t>
            </a:r>
            <a:br>
              <a:rPr lang="cs-CZ" dirty="0"/>
            </a:br>
            <a:r>
              <a:rPr lang="cs-CZ" dirty="0"/>
              <a:t>heteronomní a autonomní</a:t>
            </a:r>
          </a:p>
        </p:txBody>
      </p:sp>
      <p:sp>
        <p:nvSpPr>
          <p:cNvPr id="4" name="Zástupný symbol pro obsah 3"/>
          <p:cNvSpPr>
            <a:spLocks noGrp="1"/>
          </p:cNvSpPr>
          <p:nvPr>
            <p:ph sz="half" idx="1"/>
          </p:nvPr>
        </p:nvSpPr>
        <p:spPr/>
        <p:txBody>
          <a:bodyPr/>
          <a:lstStyle/>
          <a:p>
            <a:endParaRPr lang="cs-CZ" dirty="0"/>
          </a:p>
          <a:p>
            <a:endParaRPr lang="cs-CZ" dirty="0"/>
          </a:p>
          <a:p>
            <a:pPr marL="0" indent="0">
              <a:buNone/>
            </a:pPr>
            <a:r>
              <a:rPr lang="cs-CZ" dirty="0"/>
              <a:t>POSLUŠNOST AUTORITĚ</a:t>
            </a:r>
          </a:p>
        </p:txBody>
      </p:sp>
      <p:sp>
        <p:nvSpPr>
          <p:cNvPr id="5" name="Zástupný symbol pro obsah 4"/>
          <p:cNvSpPr>
            <a:spLocks noGrp="1"/>
          </p:cNvSpPr>
          <p:nvPr>
            <p:ph sz="half" idx="2"/>
          </p:nvPr>
        </p:nvSpPr>
        <p:spPr/>
        <p:txBody>
          <a:bodyPr/>
          <a:lstStyle/>
          <a:p>
            <a:endParaRPr lang="cs-CZ" dirty="0"/>
          </a:p>
          <a:p>
            <a:endParaRPr lang="cs-CZ" dirty="0"/>
          </a:p>
          <a:p>
            <a:pPr marL="0" indent="0">
              <a:buNone/>
            </a:pPr>
            <a:r>
              <a:rPr lang="cs-CZ" dirty="0"/>
              <a:t>      ODPOVĚDNOST</a:t>
            </a:r>
          </a:p>
          <a:p>
            <a:pPr marL="0" indent="0">
              <a:buNone/>
            </a:pPr>
            <a:r>
              <a:rPr lang="cs-CZ" dirty="0"/>
              <a:t>          VLASTNÍMU</a:t>
            </a:r>
          </a:p>
          <a:p>
            <a:pPr marL="0" indent="0">
              <a:buNone/>
            </a:pPr>
            <a:r>
              <a:rPr lang="cs-CZ" dirty="0"/>
              <a:t>            SVĚDOMÍ</a:t>
            </a:r>
          </a:p>
          <a:p>
            <a:endParaRPr lang="cs-CZ" dirty="0"/>
          </a:p>
        </p:txBody>
      </p:sp>
    </p:spTree>
    <p:extLst>
      <p:ext uri="{BB962C8B-B14F-4D97-AF65-F5344CB8AC3E}">
        <p14:creationId xmlns:p14="http://schemas.microsoft.com/office/powerpoint/2010/main" val="802819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MRAV, MORÁLKA, ETIKA</a:t>
            </a:r>
          </a:p>
        </p:txBody>
      </p:sp>
      <p:pic>
        <p:nvPicPr>
          <p:cNvPr id="1026" name="Picture 2" descr="C:\Users\Pavla Povolná\Downloads\20191031_111420.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8128000" cy="485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7945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CTNOSTÍ</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Etika ctností </a:t>
            </a:r>
            <a:r>
              <a:rPr lang="cs-CZ" sz="2000" dirty="0"/>
              <a:t>(jednající člověk) </a:t>
            </a:r>
            <a:r>
              <a:rPr lang="cs-CZ" dirty="0"/>
              <a:t>- Aristoteles</a:t>
            </a:r>
          </a:p>
          <a:p>
            <a:endParaRPr lang="cs-CZ" dirty="0"/>
          </a:p>
          <a:p>
            <a:r>
              <a:rPr lang="cs-CZ" dirty="0"/>
              <a:t>Utilitarismus </a:t>
            </a:r>
            <a:r>
              <a:rPr lang="cs-CZ" sz="2000" dirty="0"/>
              <a:t>(následky jednání) </a:t>
            </a:r>
            <a:r>
              <a:rPr lang="cs-CZ" dirty="0"/>
              <a:t>– J. </a:t>
            </a:r>
            <a:r>
              <a:rPr lang="cs-CZ" dirty="0" err="1"/>
              <a:t>Bentham</a:t>
            </a:r>
            <a:r>
              <a:rPr lang="cs-CZ" dirty="0"/>
              <a:t>, J.S. </a:t>
            </a:r>
            <a:r>
              <a:rPr lang="cs-CZ" dirty="0" err="1"/>
              <a:t>Mill</a:t>
            </a:r>
            <a:endParaRPr lang="cs-CZ" dirty="0"/>
          </a:p>
          <a:p>
            <a:endParaRPr lang="cs-CZ" dirty="0"/>
          </a:p>
          <a:p>
            <a:r>
              <a:rPr lang="cs-CZ" dirty="0"/>
              <a:t>Deontologie </a:t>
            </a:r>
            <a:r>
              <a:rPr lang="cs-CZ" sz="2000" dirty="0"/>
              <a:t>(jednání samotné) </a:t>
            </a:r>
            <a:r>
              <a:rPr lang="cs-CZ" dirty="0"/>
              <a:t>– I. Kant</a:t>
            </a:r>
          </a:p>
          <a:p>
            <a:endParaRPr lang="cs-CZ" dirty="0"/>
          </a:p>
          <a:p>
            <a:endParaRPr lang="cs-CZ" dirty="0"/>
          </a:p>
        </p:txBody>
      </p:sp>
    </p:spTree>
    <p:extLst>
      <p:ext uri="{BB962C8B-B14F-4D97-AF65-F5344CB8AC3E}">
        <p14:creationId xmlns:p14="http://schemas.microsoft.com/office/powerpoint/2010/main" val="18886341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ETICKÉ TEORIE</a:t>
            </a:r>
          </a:p>
        </p:txBody>
      </p:sp>
      <p:sp>
        <p:nvSpPr>
          <p:cNvPr id="6" name="Zástupný symbol pro obsah 5"/>
          <p:cNvSpPr>
            <a:spLocks noGrp="1"/>
          </p:cNvSpPr>
          <p:nvPr>
            <p:ph sz="quarter" idx="1"/>
          </p:nvPr>
        </p:nvSpPr>
        <p:spPr/>
        <p:txBody>
          <a:bodyPr>
            <a:normAutofit lnSpcReduction="10000"/>
          </a:bodyPr>
          <a:lstStyle/>
          <a:p>
            <a:pPr>
              <a:buNone/>
            </a:pPr>
            <a:endParaRPr lang="cs-CZ" dirty="0"/>
          </a:p>
          <a:p>
            <a:pPr>
              <a:buNone/>
            </a:pPr>
            <a:r>
              <a:rPr lang="cs-CZ" dirty="0"/>
              <a:t>                                   </a:t>
            </a:r>
            <a:r>
              <a:rPr lang="cs-CZ" dirty="0" err="1"/>
              <a:t>Institucionismus</a:t>
            </a:r>
            <a:endParaRPr lang="cs-CZ" dirty="0"/>
          </a:p>
          <a:p>
            <a:pPr>
              <a:buNone/>
            </a:pPr>
            <a:r>
              <a:rPr lang="cs-CZ" dirty="0">
                <a:effectLst/>
              </a:rPr>
              <a:t>   přístup ke studiu institucí, který se zaměřuje na omezující a umožňující účinky formálních a neformálních pravidel na chování jednotlivců a skupin. </a:t>
            </a:r>
            <a:endParaRPr lang="cs-CZ" dirty="0"/>
          </a:p>
          <a:p>
            <a:pPr>
              <a:buNone/>
            </a:pPr>
            <a:r>
              <a:rPr lang="cs-CZ" dirty="0"/>
              <a:t>                               </a:t>
            </a:r>
            <a:r>
              <a:rPr lang="cs-CZ" dirty="0" err="1"/>
              <a:t>Kognitivistická</a:t>
            </a:r>
            <a:r>
              <a:rPr lang="cs-CZ" dirty="0"/>
              <a:t> teorie</a:t>
            </a:r>
          </a:p>
          <a:p>
            <a:pPr>
              <a:buNone/>
            </a:pPr>
            <a:r>
              <a:rPr lang="cs-CZ" dirty="0"/>
              <a:t>                  </a:t>
            </a:r>
          </a:p>
          <a:p>
            <a:pPr>
              <a:buNone/>
            </a:pPr>
            <a:r>
              <a:rPr lang="cs-CZ" dirty="0"/>
              <a:t>                       schopnost intuitivního vnímání </a:t>
            </a:r>
          </a:p>
          <a:p>
            <a:pPr>
              <a:buNone/>
            </a:pPr>
            <a:r>
              <a:rPr lang="cs-CZ" dirty="0"/>
              <a:t>                             správného/nesprávného</a:t>
            </a:r>
          </a:p>
          <a:p>
            <a:endParaRPr lang="cs-CZ" dirty="0"/>
          </a:p>
        </p:txBody>
      </p:sp>
    </p:spTree>
    <p:extLst>
      <p:ext uri="{BB962C8B-B14F-4D97-AF65-F5344CB8AC3E}">
        <p14:creationId xmlns:p14="http://schemas.microsoft.com/office/powerpoint/2010/main" val="3589026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18FB17-9B0A-458F-9E30-9276E9C0F40F}"/>
              </a:ext>
            </a:extLst>
          </p:cNvPr>
          <p:cNvSpPr>
            <a:spLocks noGrp="1"/>
          </p:cNvSpPr>
          <p:nvPr>
            <p:ph type="title"/>
          </p:nvPr>
        </p:nvSpPr>
        <p:spPr/>
        <p:txBody>
          <a:bodyPr/>
          <a:lstStyle/>
          <a:p>
            <a:r>
              <a:rPr lang="cs-CZ" dirty="0"/>
              <a:t>ETICKÉ TEORIE</a:t>
            </a:r>
          </a:p>
        </p:txBody>
      </p:sp>
      <p:sp>
        <p:nvSpPr>
          <p:cNvPr id="3" name="Zástupný obsah 2">
            <a:extLst>
              <a:ext uri="{FF2B5EF4-FFF2-40B4-BE49-F238E27FC236}">
                <a16:creationId xmlns:a16="http://schemas.microsoft.com/office/drawing/2014/main" id="{82BB26D0-E82B-4DF6-B222-EACF330CFECB}"/>
              </a:ext>
            </a:extLst>
          </p:cNvPr>
          <p:cNvSpPr>
            <a:spLocks noGrp="1"/>
          </p:cNvSpPr>
          <p:nvPr>
            <p:ph sz="quarter" idx="1"/>
          </p:nvPr>
        </p:nvSpPr>
        <p:spPr/>
        <p:txBody>
          <a:bodyPr/>
          <a:lstStyle/>
          <a:p>
            <a:endParaRPr lang="cs-CZ" dirty="0"/>
          </a:p>
          <a:p>
            <a:pPr marL="0" indent="0">
              <a:buNone/>
            </a:pPr>
            <a:r>
              <a:rPr lang="cs-CZ" dirty="0"/>
              <a:t>                                      </a:t>
            </a:r>
            <a:r>
              <a:rPr lang="cs-CZ" dirty="0" err="1"/>
              <a:t>Emotivismus</a:t>
            </a:r>
            <a:endParaRPr lang="cs-CZ" dirty="0"/>
          </a:p>
          <a:p>
            <a:pPr>
              <a:buNone/>
            </a:pPr>
            <a:endParaRPr lang="cs-CZ" dirty="0"/>
          </a:p>
          <a:p>
            <a:pPr>
              <a:buNone/>
            </a:pPr>
            <a:r>
              <a:rPr lang="cs-CZ" dirty="0"/>
              <a:t>          morální soudy nemají pravdivostní hodnoty</a:t>
            </a:r>
          </a:p>
          <a:p>
            <a:pPr>
              <a:buNone/>
            </a:pPr>
            <a:endParaRPr lang="cs-CZ" dirty="0"/>
          </a:p>
          <a:p>
            <a:pPr>
              <a:buNone/>
            </a:pPr>
            <a:r>
              <a:rPr lang="cs-CZ" dirty="0"/>
              <a:t>        vyjádření emoce s cílem přesvědčit recipienta</a:t>
            </a:r>
          </a:p>
          <a:p>
            <a:pPr marL="0" indent="0">
              <a:buNone/>
            </a:pPr>
            <a:endParaRPr lang="cs-CZ" dirty="0"/>
          </a:p>
        </p:txBody>
      </p:sp>
    </p:spTree>
    <p:extLst>
      <p:ext uri="{BB962C8B-B14F-4D97-AF65-F5344CB8AC3E}">
        <p14:creationId xmlns:p14="http://schemas.microsoft.com/office/powerpoint/2010/main" val="29370370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4C53E3-E0DB-4E8A-B77F-F496EC56CC61}"/>
              </a:ext>
            </a:extLst>
          </p:cNvPr>
          <p:cNvSpPr>
            <a:spLocks noGrp="1"/>
          </p:cNvSpPr>
          <p:nvPr>
            <p:ph type="title"/>
          </p:nvPr>
        </p:nvSpPr>
        <p:spPr/>
        <p:txBody>
          <a:bodyPr/>
          <a:lstStyle/>
          <a:p>
            <a:r>
              <a:rPr lang="cs-CZ" dirty="0"/>
              <a:t>ETICKÉ TEORIE</a:t>
            </a:r>
          </a:p>
        </p:txBody>
      </p:sp>
      <p:sp>
        <p:nvSpPr>
          <p:cNvPr id="3" name="Zástupný obsah 2">
            <a:extLst>
              <a:ext uri="{FF2B5EF4-FFF2-40B4-BE49-F238E27FC236}">
                <a16:creationId xmlns:a16="http://schemas.microsoft.com/office/drawing/2014/main" id="{53F421C1-B8D5-44A1-B696-B4AFDA44152B}"/>
              </a:ext>
            </a:extLst>
          </p:cNvPr>
          <p:cNvSpPr>
            <a:spLocks noGrp="1"/>
          </p:cNvSpPr>
          <p:nvPr>
            <p:ph sz="quarter" idx="1"/>
          </p:nvPr>
        </p:nvSpPr>
        <p:spPr/>
        <p:txBody>
          <a:bodyPr/>
          <a:lstStyle/>
          <a:p>
            <a:endParaRPr lang="cs-CZ" dirty="0"/>
          </a:p>
          <a:p>
            <a:pPr marL="0" indent="0">
              <a:buNone/>
            </a:pPr>
            <a:r>
              <a:rPr lang="cs-CZ" dirty="0"/>
              <a:t>                                        Teleologie</a:t>
            </a:r>
          </a:p>
          <a:p>
            <a:pPr marL="0" indent="0">
              <a:buNone/>
            </a:pPr>
            <a:endParaRPr lang="cs-CZ" dirty="0"/>
          </a:p>
          <a:p>
            <a:pPr marL="0" indent="0">
              <a:buNone/>
            </a:pPr>
            <a:r>
              <a:rPr lang="cs-CZ" dirty="0"/>
              <a:t>        zkoumání účelnosti zaměřené k nějakému cíli</a:t>
            </a:r>
          </a:p>
        </p:txBody>
      </p:sp>
    </p:spTree>
    <p:extLst>
      <p:ext uri="{BB962C8B-B14F-4D97-AF65-F5344CB8AC3E}">
        <p14:creationId xmlns:p14="http://schemas.microsoft.com/office/powerpoint/2010/main" val="1624054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TEORIE</a:t>
            </a:r>
          </a:p>
        </p:txBody>
      </p:sp>
      <p:sp>
        <p:nvSpPr>
          <p:cNvPr id="3" name="Zástupný symbol pro obsah 2"/>
          <p:cNvSpPr>
            <a:spLocks noGrp="1"/>
          </p:cNvSpPr>
          <p:nvPr>
            <p:ph sz="quarter" idx="1"/>
          </p:nvPr>
        </p:nvSpPr>
        <p:spPr/>
        <p:txBody>
          <a:bodyPr/>
          <a:lstStyle/>
          <a:p>
            <a:endParaRPr lang="cs-CZ" dirty="0"/>
          </a:p>
          <a:p>
            <a:pPr>
              <a:buNone/>
            </a:pPr>
            <a:r>
              <a:rPr lang="cs-CZ" dirty="0"/>
              <a:t>                                       Hédonismus </a:t>
            </a:r>
          </a:p>
          <a:p>
            <a:pPr>
              <a:buNone/>
            </a:pPr>
            <a:r>
              <a:rPr lang="cs-CZ" dirty="0"/>
              <a:t>               (co nejvíce slasti, co nejméně bolesti)</a:t>
            </a:r>
          </a:p>
          <a:p>
            <a:endParaRPr lang="cs-CZ" dirty="0"/>
          </a:p>
          <a:p>
            <a:endParaRPr lang="cs-CZ" dirty="0"/>
          </a:p>
          <a:p>
            <a:endParaRPr lang="cs-CZ" dirty="0"/>
          </a:p>
          <a:p>
            <a:pPr>
              <a:buNone/>
            </a:pPr>
            <a:r>
              <a:rPr lang="cs-CZ" dirty="0"/>
              <a:t>                                                               </a:t>
            </a:r>
          </a:p>
          <a:p>
            <a:pPr>
              <a:buNone/>
            </a:pPr>
            <a:endParaRPr lang="cs-CZ" sz="1600" dirty="0"/>
          </a:p>
          <a:p>
            <a:pPr>
              <a:buNone/>
            </a:pPr>
            <a:r>
              <a:rPr lang="cs-CZ" sz="1600" dirty="0"/>
              <a:t>                                                                                                             </a:t>
            </a:r>
            <a:r>
              <a:rPr lang="cs-CZ" sz="1600" dirty="0" err="1"/>
              <a:t>Aristippos</a:t>
            </a:r>
            <a:r>
              <a:rPr lang="cs-CZ" sz="1600" dirty="0"/>
              <a:t> z </a:t>
            </a:r>
            <a:r>
              <a:rPr lang="cs-CZ" sz="1600" dirty="0" err="1"/>
              <a:t>Kyrény</a:t>
            </a:r>
            <a:r>
              <a:rPr lang="cs-CZ" sz="1600" dirty="0"/>
              <a:t> (435-355)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TEORIE</a:t>
            </a:r>
          </a:p>
        </p:txBody>
      </p:sp>
      <p:sp>
        <p:nvSpPr>
          <p:cNvPr id="3" name="Zástupný symbol pro obsah 2"/>
          <p:cNvSpPr>
            <a:spLocks noGrp="1"/>
          </p:cNvSpPr>
          <p:nvPr>
            <p:ph sz="quarter" idx="1"/>
          </p:nvPr>
        </p:nvSpPr>
        <p:spPr/>
        <p:txBody>
          <a:bodyPr>
            <a:normAutofit fontScale="25000" lnSpcReduction="20000"/>
          </a:bodyPr>
          <a:lstStyle/>
          <a:p>
            <a:pPr>
              <a:buNone/>
            </a:pPr>
            <a:r>
              <a:rPr lang="cs-CZ" dirty="0"/>
              <a:t>                       </a:t>
            </a:r>
          </a:p>
          <a:p>
            <a:pPr>
              <a:buNone/>
            </a:pPr>
            <a:r>
              <a:rPr lang="cs-CZ" sz="10800" dirty="0"/>
              <a:t>                                      Utilitarismus</a:t>
            </a:r>
          </a:p>
          <a:p>
            <a:pPr>
              <a:buNone/>
            </a:pPr>
            <a:endParaRPr lang="cs-CZ" sz="10800" dirty="0"/>
          </a:p>
          <a:p>
            <a:r>
              <a:rPr lang="cs-CZ" sz="10800" dirty="0"/>
              <a:t>následky (</a:t>
            </a:r>
            <a:r>
              <a:rPr lang="cs-CZ" sz="10800" dirty="0" err="1"/>
              <a:t>konsekvencionalismus</a:t>
            </a:r>
            <a:r>
              <a:rPr lang="cs-CZ" sz="10800" dirty="0"/>
              <a:t>)</a:t>
            </a:r>
          </a:p>
          <a:p>
            <a:endParaRPr lang="cs-CZ" sz="10800" dirty="0"/>
          </a:p>
          <a:p>
            <a:r>
              <a:rPr lang="cs-CZ" sz="10800" dirty="0"/>
              <a:t>užitečnost (co nejvíce dobra co nejvíce lidem)</a:t>
            </a:r>
          </a:p>
          <a:p>
            <a:endParaRPr lang="cs-CZ" sz="10800" dirty="0"/>
          </a:p>
          <a:p>
            <a:r>
              <a:rPr lang="cs-CZ" sz="10800" dirty="0"/>
              <a:t>hédonismus (slast je dobrá, utrpení špatné)</a:t>
            </a:r>
          </a:p>
          <a:p>
            <a:endParaRPr lang="cs-CZ" sz="10800" dirty="0"/>
          </a:p>
          <a:p>
            <a:r>
              <a:rPr lang="cs-CZ" sz="10800" dirty="0"/>
              <a:t>sociální princip (zájmy a přání druhých)</a:t>
            </a:r>
          </a:p>
          <a:p>
            <a:endParaRPr lang="cs-CZ" sz="4000" dirty="0"/>
          </a:p>
          <a:p>
            <a:pPr>
              <a:buNone/>
            </a:pPr>
            <a:r>
              <a:rPr lang="cs-CZ" sz="4000" dirty="0"/>
              <a:t>                                                                                                                                                         </a:t>
            </a:r>
            <a:r>
              <a:rPr lang="cs-CZ" sz="8000" dirty="0"/>
              <a:t>Jeremy </a:t>
            </a:r>
            <a:r>
              <a:rPr lang="cs-CZ" sz="8000" dirty="0" err="1"/>
              <a:t>Bentham</a:t>
            </a:r>
            <a:r>
              <a:rPr lang="cs-CZ" sz="8000" dirty="0"/>
              <a:t> (1747-1832)</a:t>
            </a:r>
          </a:p>
          <a:p>
            <a:pPr>
              <a:buNone/>
            </a:pPr>
            <a:r>
              <a:rPr lang="cs-CZ" sz="8000" dirty="0"/>
              <a:t>                                                                           John Stuart </a:t>
            </a:r>
            <a:r>
              <a:rPr lang="cs-CZ" sz="8000" dirty="0" err="1"/>
              <a:t>Mill</a:t>
            </a:r>
            <a:r>
              <a:rPr lang="cs-CZ" sz="8000" dirty="0"/>
              <a:t> (1806 – 1873)</a:t>
            </a:r>
            <a:endParaRPr lang="cs-CZ" altLang="cs-CZ" sz="8000" dirty="0"/>
          </a:p>
          <a:p>
            <a:pPr>
              <a:buNone/>
            </a:pPr>
            <a:endParaRPr lang="cs-CZ" sz="4000" dirty="0"/>
          </a:p>
          <a:p>
            <a:pPr>
              <a:buNone/>
            </a:pPr>
            <a:r>
              <a:rPr lang="cs-CZ" sz="4000" dirty="0"/>
              <a:t>                                                                                                                                                                                                                                                                                           </a:t>
            </a:r>
          </a:p>
          <a:p>
            <a:pPr>
              <a:buNone/>
            </a:pPr>
            <a:endParaRPr lang="cs-CZ" sz="4000" dirty="0"/>
          </a:p>
          <a:p>
            <a:pPr>
              <a:buNone/>
            </a:pPr>
            <a:endParaRPr lang="cs-CZ" sz="4000" dirty="0"/>
          </a:p>
          <a:p>
            <a:pPr>
              <a:buNone/>
            </a:pPr>
            <a:endParaRPr lang="cs-CZ" sz="4000" dirty="0"/>
          </a:p>
          <a:p>
            <a:pPr>
              <a:buNone/>
            </a:pPr>
            <a:endParaRPr lang="cs-CZ" sz="4000" dirty="0"/>
          </a:p>
          <a:p>
            <a:pPr>
              <a:buNone/>
            </a:pPr>
            <a:r>
              <a:rPr lang="cs-CZ" sz="4000" dirty="0"/>
              <a:t>                                                                                                              </a:t>
            </a:r>
          </a:p>
          <a:p>
            <a:pPr>
              <a:buNone/>
            </a:pPr>
            <a:endParaRPr lang="cs-CZ" sz="4000" dirty="0"/>
          </a:p>
          <a:p>
            <a:pPr>
              <a:buNone/>
            </a:pPr>
            <a:endParaRPr lang="cs-CZ" sz="4000" dirty="0"/>
          </a:p>
          <a:p>
            <a:pPr>
              <a:buNone/>
            </a:pPr>
            <a:endParaRPr lang="cs-CZ" sz="4000" dirty="0"/>
          </a:p>
          <a:p>
            <a:pPr>
              <a:buNone/>
            </a:pPr>
            <a:endParaRPr lang="cs-CZ" sz="4000" dirty="0"/>
          </a:p>
          <a:p>
            <a:pPr>
              <a:buNone/>
            </a:pPr>
            <a:endParaRPr lang="cs-CZ" sz="4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TEORIE</a:t>
            </a:r>
          </a:p>
        </p:txBody>
      </p:sp>
      <p:sp>
        <p:nvSpPr>
          <p:cNvPr id="3" name="Zástupný symbol pro obsah 2"/>
          <p:cNvSpPr>
            <a:spLocks noGrp="1"/>
          </p:cNvSpPr>
          <p:nvPr>
            <p:ph sz="quarter" idx="1"/>
          </p:nvPr>
        </p:nvSpPr>
        <p:spPr/>
        <p:txBody>
          <a:bodyPr/>
          <a:lstStyle/>
          <a:p>
            <a:pPr>
              <a:buNone/>
            </a:pPr>
            <a:endParaRPr lang="cs-CZ" dirty="0"/>
          </a:p>
          <a:p>
            <a:pPr>
              <a:buNone/>
            </a:pPr>
            <a:r>
              <a:rPr lang="cs-CZ" dirty="0"/>
              <a:t>                                        Deontologie</a:t>
            </a:r>
          </a:p>
          <a:p>
            <a:pPr>
              <a:buNone/>
            </a:pPr>
            <a:endParaRPr lang="cs-CZ" dirty="0"/>
          </a:p>
          <a:p>
            <a:r>
              <a:rPr lang="cs-CZ" dirty="0"/>
              <a:t>univerzalismus</a:t>
            </a:r>
          </a:p>
          <a:p>
            <a:endParaRPr lang="cs-CZ" dirty="0"/>
          </a:p>
          <a:p>
            <a:r>
              <a:rPr lang="cs-CZ" dirty="0"/>
              <a:t>kategorický imperativ</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idx="1"/>
          </p:nvPr>
        </p:nvSpPr>
        <p:spPr/>
        <p:txBody>
          <a:bodyPr/>
          <a:lstStyle/>
          <a:p>
            <a:r>
              <a:rPr lang="cs-CZ" dirty="0"/>
              <a:t>                SMÝŠLENÍ</a:t>
            </a:r>
          </a:p>
        </p:txBody>
      </p:sp>
      <p:sp>
        <p:nvSpPr>
          <p:cNvPr id="6" name="Zástupný symbol pro text 5"/>
          <p:cNvSpPr>
            <a:spLocks noGrp="1"/>
          </p:cNvSpPr>
          <p:nvPr>
            <p:ph type="body" sz="half" idx="3"/>
          </p:nvPr>
        </p:nvSpPr>
        <p:spPr/>
        <p:txBody>
          <a:bodyPr/>
          <a:lstStyle/>
          <a:p>
            <a:r>
              <a:rPr lang="cs-CZ" dirty="0"/>
              <a:t>             ODPOVĚDNOST</a:t>
            </a:r>
          </a:p>
        </p:txBody>
      </p:sp>
      <p:sp>
        <p:nvSpPr>
          <p:cNvPr id="5" name="Zástupný symbol pro obsah 4"/>
          <p:cNvSpPr>
            <a:spLocks noGrp="1"/>
          </p:cNvSpPr>
          <p:nvPr>
            <p:ph sz="quarter" idx="2"/>
          </p:nvPr>
        </p:nvSpPr>
        <p:spPr/>
        <p:txBody>
          <a:bodyPr>
            <a:normAutofit fontScale="92500" lnSpcReduction="10000"/>
          </a:bodyPr>
          <a:lstStyle/>
          <a:p>
            <a:pPr marL="0" indent="0">
              <a:buNone/>
            </a:pPr>
            <a:r>
              <a:rPr lang="cs-CZ" dirty="0"/>
              <a:t>„na dobrém rozhodnutí nic nemění, ani kdyby mělo špatné následky“</a:t>
            </a:r>
          </a:p>
          <a:p>
            <a:pPr marL="0" indent="0">
              <a:buNone/>
            </a:pPr>
            <a:endParaRPr lang="cs-CZ" dirty="0"/>
          </a:p>
          <a:p>
            <a:pPr marL="0" indent="0">
              <a:buNone/>
            </a:pPr>
            <a:endParaRPr lang="cs-CZ" dirty="0"/>
          </a:p>
          <a:p>
            <a:pPr marL="0" indent="0">
              <a:buNone/>
            </a:pPr>
            <a:r>
              <a:rPr lang="cs-CZ" dirty="0"/>
              <a:t>        DEONTOLOGIE</a:t>
            </a:r>
          </a:p>
          <a:p>
            <a:pPr marL="0" indent="0">
              <a:buNone/>
            </a:pPr>
            <a:r>
              <a:rPr lang="cs-CZ" dirty="0"/>
              <a:t>        </a:t>
            </a:r>
          </a:p>
          <a:p>
            <a:pPr marL="0" indent="0">
              <a:buNone/>
            </a:pPr>
            <a:r>
              <a:rPr lang="cs-CZ" dirty="0"/>
              <a:t>             formalismus</a:t>
            </a:r>
          </a:p>
          <a:p>
            <a:pPr marL="0" indent="0">
              <a:buNone/>
            </a:pPr>
            <a:r>
              <a:rPr lang="cs-CZ" dirty="0"/>
              <a:t>     I. Kant (1724 – 1804)</a:t>
            </a:r>
          </a:p>
        </p:txBody>
      </p:sp>
      <p:sp>
        <p:nvSpPr>
          <p:cNvPr id="7" name="Zástupný symbol pro obsah 6"/>
          <p:cNvSpPr>
            <a:spLocks noGrp="1"/>
          </p:cNvSpPr>
          <p:nvPr>
            <p:ph sz="quarter" idx="4"/>
          </p:nvPr>
        </p:nvSpPr>
        <p:spPr/>
        <p:txBody>
          <a:bodyPr/>
          <a:lstStyle/>
          <a:p>
            <a:pPr marL="0" indent="0">
              <a:buNone/>
            </a:pPr>
            <a:r>
              <a:rPr lang="cs-CZ" dirty="0"/>
              <a:t>          za nám svěřené     </a:t>
            </a:r>
          </a:p>
          <a:p>
            <a:pPr marL="0" indent="0">
              <a:buNone/>
            </a:pPr>
            <a:r>
              <a:rPr lang="cs-CZ" dirty="0"/>
              <a:t>                  osoby</a:t>
            </a:r>
          </a:p>
          <a:p>
            <a:pPr marL="0" indent="0">
              <a:buNone/>
            </a:pPr>
            <a:endParaRPr lang="cs-CZ" dirty="0"/>
          </a:p>
          <a:p>
            <a:pPr marL="0" indent="0">
              <a:buNone/>
            </a:pPr>
            <a:r>
              <a:rPr lang="cs-CZ" dirty="0"/>
              <a:t>      důsledky rozhodnutí</a:t>
            </a:r>
          </a:p>
          <a:p>
            <a:pPr marL="0" indent="0">
              <a:buNone/>
            </a:pPr>
            <a:endParaRPr lang="cs-CZ" dirty="0"/>
          </a:p>
          <a:p>
            <a:pPr marL="0" indent="0">
              <a:buNone/>
            </a:pPr>
            <a:r>
              <a:rPr lang="cs-CZ" dirty="0"/>
              <a:t>               zkušenost</a:t>
            </a:r>
          </a:p>
        </p:txBody>
      </p:sp>
      <p:sp>
        <p:nvSpPr>
          <p:cNvPr id="2" name="Nadpis 1"/>
          <p:cNvSpPr>
            <a:spLocks noGrp="1"/>
          </p:cNvSpPr>
          <p:nvPr>
            <p:ph type="title"/>
          </p:nvPr>
        </p:nvSpPr>
        <p:spPr/>
        <p:txBody>
          <a:bodyPr/>
          <a:lstStyle/>
          <a:p>
            <a:r>
              <a:rPr lang="cs-CZ" dirty="0"/>
              <a:t>ETICKÉ TEORIE</a:t>
            </a:r>
          </a:p>
        </p:txBody>
      </p:sp>
    </p:spTree>
    <p:extLst>
      <p:ext uri="{BB962C8B-B14F-4D97-AF65-F5344CB8AC3E}">
        <p14:creationId xmlns:p14="http://schemas.microsoft.com/office/powerpoint/2010/main" val="14201068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Kategorický imperativ/zlaté pravidlo</a:t>
            </a:r>
          </a:p>
        </p:txBody>
      </p:sp>
      <p:sp>
        <p:nvSpPr>
          <p:cNvPr id="8" name="Zástupný symbol pro obsah 7"/>
          <p:cNvSpPr>
            <a:spLocks noGrp="1"/>
          </p:cNvSpPr>
          <p:nvPr>
            <p:ph sz="quarter" idx="1"/>
          </p:nvPr>
        </p:nvSpPr>
        <p:spPr/>
        <p:txBody>
          <a:bodyPr/>
          <a:lstStyle/>
          <a:p>
            <a:endParaRPr lang="cs-CZ" dirty="0"/>
          </a:p>
          <a:p>
            <a:pPr>
              <a:buNone/>
            </a:pPr>
            <a:r>
              <a:rPr lang="cs-CZ" dirty="0"/>
              <a:t>     Jednej tak, aby se maximy Tvého jednání staly </a:t>
            </a:r>
          </a:p>
          <a:p>
            <a:pPr>
              <a:buNone/>
            </a:pPr>
            <a:r>
              <a:rPr lang="cs-CZ" dirty="0"/>
              <a:t>                      obecným zákonodárstvím</a:t>
            </a:r>
          </a:p>
          <a:p>
            <a:pPr>
              <a:buNone/>
            </a:pPr>
            <a:endParaRPr lang="cs-CZ" dirty="0"/>
          </a:p>
          <a:p>
            <a:pPr>
              <a:buNone/>
            </a:pPr>
            <a:endParaRPr lang="cs-CZ" dirty="0"/>
          </a:p>
          <a:p>
            <a:pPr>
              <a:buNone/>
            </a:pPr>
            <a:endParaRPr lang="cs-CZ" dirty="0"/>
          </a:p>
          <a:p>
            <a:pPr>
              <a:buNone/>
            </a:pPr>
            <a:endParaRPr lang="cs-CZ" dirty="0"/>
          </a:p>
          <a:p>
            <a:pPr>
              <a:buNone/>
            </a:pPr>
            <a:endParaRPr lang="cs-CZ" dirty="0"/>
          </a:p>
          <a:p>
            <a:pPr>
              <a:buNone/>
            </a:pPr>
            <a:r>
              <a:rPr lang="cs-CZ" dirty="0"/>
              <a:t>                                                                        </a:t>
            </a:r>
            <a:r>
              <a:rPr lang="cs-CZ" sz="1800" dirty="0"/>
              <a:t>I. Kant (1724 – 1804)</a:t>
            </a:r>
          </a:p>
          <a:p>
            <a:pPr>
              <a:buNone/>
            </a:pPr>
            <a:endParaRPr lang="cs-CZ"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1026" name="Picture 2" descr="C:\Users\Uživatel\Pictures\128px-Immanuel_Kant_signature.svg[1].png"/>
          <p:cNvPicPr>
            <a:picLocks noChangeAspect="1" noChangeArrowheads="1"/>
          </p:cNvPicPr>
          <p:nvPr/>
        </p:nvPicPr>
        <p:blipFill>
          <a:blip r:embed="rId2" cstate="print"/>
          <a:srcRect/>
          <a:stretch>
            <a:fillRect/>
          </a:stretch>
        </p:blipFill>
        <p:spPr bwMode="auto">
          <a:xfrm>
            <a:off x="2267744" y="260648"/>
            <a:ext cx="4464496" cy="864096"/>
          </a:xfrm>
          <a:prstGeom prst="rect">
            <a:avLst/>
          </a:prstGeom>
          <a:noFill/>
        </p:spPr>
      </p:pic>
      <p:pic>
        <p:nvPicPr>
          <p:cNvPr id="1027" name="Picture 3" descr="C:\Users\Uživatel\Pictures\Immanuel_Kant_(painted_portrait)[1].jpg"/>
          <p:cNvPicPr>
            <a:picLocks noGrp="1" noChangeAspect="1" noChangeArrowheads="1"/>
          </p:cNvPicPr>
          <p:nvPr>
            <p:ph sz="quarter" idx="1"/>
          </p:nvPr>
        </p:nvPicPr>
        <p:blipFill>
          <a:blip r:embed="rId3" cstate="print"/>
          <a:srcRect/>
          <a:stretch>
            <a:fillRect/>
          </a:stretch>
        </p:blipFill>
        <p:spPr bwMode="auto">
          <a:xfrm>
            <a:off x="2555776" y="1711325"/>
            <a:ext cx="3816424" cy="42037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 PRAKTICKÁ FILOZOFIE</a:t>
            </a:r>
          </a:p>
        </p:txBody>
      </p:sp>
      <p:sp>
        <p:nvSpPr>
          <p:cNvPr id="3" name="Zástupný symbol pro obsah 2"/>
          <p:cNvSpPr>
            <a:spLocks noGrp="1"/>
          </p:cNvSpPr>
          <p:nvPr>
            <p:ph sz="half" idx="1"/>
          </p:nvPr>
        </p:nvSpPr>
        <p:spPr/>
        <p:txBody>
          <a:bodyPr>
            <a:normAutofit/>
          </a:bodyPr>
          <a:lstStyle/>
          <a:p>
            <a:pPr marL="0" indent="0">
              <a:buNone/>
            </a:pPr>
            <a:endParaRPr lang="cs-CZ" b="1" i="1" dirty="0"/>
          </a:p>
          <a:p>
            <a:endParaRPr lang="cs-CZ" dirty="0"/>
          </a:p>
          <a:p>
            <a:r>
              <a:rPr lang="cs-CZ" dirty="0"/>
              <a:t>mrav</a:t>
            </a:r>
          </a:p>
          <a:p>
            <a:endParaRPr lang="cs-CZ" dirty="0"/>
          </a:p>
          <a:p>
            <a:r>
              <a:rPr lang="cs-CZ" dirty="0"/>
              <a:t>morálka</a:t>
            </a:r>
          </a:p>
          <a:p>
            <a:endParaRPr lang="cs-CZ" dirty="0"/>
          </a:p>
          <a:p>
            <a:r>
              <a:rPr lang="cs-CZ" dirty="0"/>
              <a:t>etika</a:t>
            </a:r>
          </a:p>
          <a:p>
            <a:endParaRPr lang="cs-CZ" dirty="0"/>
          </a:p>
          <a:p>
            <a:endParaRPr lang="cs-CZ" dirty="0"/>
          </a:p>
        </p:txBody>
      </p:sp>
      <p:sp>
        <p:nvSpPr>
          <p:cNvPr id="4" name="Zástupný symbol pro obsah 3"/>
          <p:cNvSpPr>
            <a:spLocks noGrp="1"/>
          </p:cNvSpPr>
          <p:nvPr>
            <p:ph sz="half" idx="2"/>
          </p:nvPr>
        </p:nvSpPr>
        <p:spPr/>
        <p:txBody>
          <a:bodyPr/>
          <a:lstStyle/>
          <a:p>
            <a:endParaRPr lang="cs-CZ" dirty="0"/>
          </a:p>
          <a:p>
            <a:pPr>
              <a:buNone/>
            </a:pPr>
            <a:r>
              <a:rPr lang="cs-CZ" dirty="0"/>
              <a:t> </a:t>
            </a:r>
          </a:p>
          <a:p>
            <a:r>
              <a:rPr lang="cs-CZ" b="1" dirty="0"/>
              <a:t>CO </a:t>
            </a:r>
            <a:r>
              <a:rPr lang="cs-CZ" dirty="0"/>
              <a:t>mám činit ?</a:t>
            </a:r>
          </a:p>
          <a:p>
            <a:endParaRPr lang="cs-CZ" dirty="0"/>
          </a:p>
          <a:p>
            <a:r>
              <a:rPr lang="cs-CZ" b="1" dirty="0"/>
              <a:t>KÝM</a:t>
            </a:r>
            <a:r>
              <a:rPr lang="cs-CZ" dirty="0"/>
              <a:t> mám být?</a:t>
            </a:r>
          </a:p>
          <a:p>
            <a:endParaRPr lang="cs-CZ" dirty="0"/>
          </a:p>
          <a:p>
            <a:r>
              <a:rPr lang="cs-CZ" b="1" dirty="0"/>
              <a:t>JAK </a:t>
            </a:r>
            <a:r>
              <a:rPr lang="cs-CZ" dirty="0"/>
              <a:t>žít dobře?</a:t>
            </a:r>
          </a:p>
        </p:txBody>
      </p:sp>
    </p:spTree>
    <p:extLst>
      <p:ext uri="{BB962C8B-B14F-4D97-AF65-F5344CB8AC3E}">
        <p14:creationId xmlns:p14="http://schemas.microsoft.com/office/powerpoint/2010/main" val="1765857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MORÁLNÍ FILOZOFIE</a:t>
            </a:r>
            <a:br>
              <a:rPr lang="cs-CZ" dirty="0"/>
            </a:br>
            <a:r>
              <a:rPr lang="cs-CZ" dirty="0"/>
              <a:t>ETIKA</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deskriptivní (pro a proti)</a:t>
            </a:r>
          </a:p>
          <a:p>
            <a:endParaRPr lang="cs-CZ" dirty="0"/>
          </a:p>
          <a:p>
            <a:endParaRPr lang="cs-CZ" dirty="0"/>
          </a:p>
          <a:p>
            <a:endParaRPr lang="cs-CZ" dirty="0"/>
          </a:p>
          <a:p>
            <a:r>
              <a:rPr lang="cs-CZ" dirty="0"/>
              <a:t>normativní (identifikace hodnot)</a:t>
            </a:r>
          </a:p>
        </p:txBody>
      </p:sp>
    </p:spTree>
    <p:extLst>
      <p:ext uri="{BB962C8B-B14F-4D97-AF65-F5344CB8AC3E}">
        <p14:creationId xmlns:p14="http://schemas.microsoft.com/office/powerpoint/2010/main" val="402859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MORÁLNÍ PRAVIDLA</a:t>
            </a:r>
          </a:p>
        </p:txBody>
      </p:sp>
      <p:sp>
        <p:nvSpPr>
          <p:cNvPr id="3" name="Zástupný symbol pro obsah 2"/>
          <p:cNvSpPr>
            <a:spLocks noGrp="1"/>
          </p:cNvSpPr>
          <p:nvPr>
            <p:ph sz="quarter" idx="1"/>
          </p:nvPr>
        </p:nvSpPr>
        <p:spPr/>
        <p:txBody>
          <a:bodyPr/>
          <a:lstStyle/>
          <a:p>
            <a:pPr>
              <a:buNone/>
            </a:pPr>
            <a:endParaRPr lang="cs-CZ" dirty="0"/>
          </a:p>
          <a:p>
            <a:pPr>
              <a:buNone/>
            </a:pPr>
            <a:r>
              <a:rPr lang="cs-CZ" dirty="0"/>
              <a:t>                          Kulturní podmíněnost</a:t>
            </a:r>
          </a:p>
          <a:p>
            <a:pPr>
              <a:buNone/>
            </a:pP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ETICKÝ RELATIVISMUS x UNIVERZALISMUS</a:t>
            </a:r>
          </a:p>
        </p:txBody>
      </p:sp>
      <p:pic>
        <p:nvPicPr>
          <p:cNvPr id="2050" name="Picture 2" descr="C:\Users\Uživatel\Pictures\úhel pohledu 1.png"/>
          <p:cNvPicPr>
            <a:picLocks noGrp="1" noChangeAspect="1" noChangeArrowheads="1"/>
          </p:cNvPicPr>
          <p:nvPr>
            <p:ph sz="quarter" idx="1"/>
          </p:nvPr>
        </p:nvPicPr>
        <p:blipFill>
          <a:blip r:embed="rId2" cstate="print"/>
          <a:srcRect/>
          <a:stretch>
            <a:fillRect/>
          </a:stretch>
        </p:blipFill>
        <p:spPr bwMode="auto">
          <a:xfrm>
            <a:off x="2483768" y="2132856"/>
            <a:ext cx="4464495" cy="3384376"/>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EA124F-1609-4972-9824-949A67AD09CD}"/>
              </a:ext>
            </a:extLst>
          </p:cNvPr>
          <p:cNvSpPr>
            <a:spLocks noGrp="1"/>
          </p:cNvSpPr>
          <p:nvPr>
            <p:ph type="title"/>
          </p:nvPr>
        </p:nvSpPr>
        <p:spPr/>
        <p:txBody>
          <a:bodyPr/>
          <a:lstStyle/>
          <a:p>
            <a:r>
              <a:rPr lang="cs-CZ" dirty="0"/>
              <a:t>ETICKÉ DILEMA/PROBLÉM</a:t>
            </a:r>
          </a:p>
        </p:txBody>
      </p:sp>
      <p:sp>
        <p:nvSpPr>
          <p:cNvPr id="3" name="Zástupný obsah 2">
            <a:extLst>
              <a:ext uri="{FF2B5EF4-FFF2-40B4-BE49-F238E27FC236}">
                <a16:creationId xmlns:a16="http://schemas.microsoft.com/office/drawing/2014/main" id="{F3E5DBDC-89C7-4A5F-BF2E-F35559A643B4}"/>
              </a:ext>
            </a:extLst>
          </p:cNvPr>
          <p:cNvSpPr>
            <a:spLocks noGrp="1"/>
          </p:cNvSpPr>
          <p:nvPr>
            <p:ph sz="quarter" idx="1"/>
          </p:nvPr>
        </p:nvSpPr>
        <p:spPr/>
        <p:txBody>
          <a:bodyPr>
            <a:normAutofit fontScale="77500" lnSpcReduction="20000"/>
          </a:bodyPr>
          <a:lstStyle/>
          <a:p>
            <a:pPr marL="0" indent="0">
              <a:buNone/>
            </a:pPr>
            <a:r>
              <a:rPr lang="en-US" b="1" dirty="0"/>
              <a:t>Alzheimer Europe rings the alarm about discriminatory practices in intensive care settings during the COVID-19 pandemic</a:t>
            </a:r>
            <a:endParaRPr lang="cs-CZ" dirty="0"/>
          </a:p>
          <a:p>
            <a:pPr marL="0" indent="0">
              <a:buNone/>
            </a:pPr>
            <a:endParaRPr lang="cs-CZ" dirty="0"/>
          </a:p>
          <a:p>
            <a:pPr marL="0" indent="0">
              <a:buNone/>
            </a:pPr>
            <a:r>
              <a:rPr lang="en-US" dirty="0"/>
              <a:t>Helen Rochford-Brennan, chairperson of the European Working of People with </a:t>
            </a:r>
            <a:r>
              <a:rPr lang="en-US" dirty="0">
                <a:hlinkClick r:id="rId2"/>
              </a:rPr>
              <a:t>Dementia</a:t>
            </a:r>
            <a:r>
              <a:rPr lang="en-US" dirty="0"/>
              <a:t>, said: “I am grateful to Alzheimer Europe for coordinating this important response which is in line with the </a:t>
            </a:r>
            <a:r>
              <a:rPr lang="en-US" dirty="0" err="1"/>
              <a:t>organisation’s</a:t>
            </a:r>
            <a:r>
              <a:rPr lang="en-US" dirty="0"/>
              <a:t> commitment to a human rights based approach to dementia. Many people are able to live long and meaningful lives with dementia with a good quality of life. </a:t>
            </a:r>
            <a:r>
              <a:rPr lang="en-US" b="1" dirty="0"/>
              <a:t>A diagnosis of dementia should never be a reason to be refused treatment, care or support”.</a:t>
            </a:r>
            <a:endParaRPr lang="cs-CZ" b="1" dirty="0"/>
          </a:p>
          <a:p>
            <a:pPr marL="0" indent="0">
              <a:buNone/>
            </a:pPr>
            <a:endParaRPr lang="cs-CZ" b="1" dirty="0"/>
          </a:p>
          <a:p>
            <a:endParaRPr lang="en-US" b="1" dirty="0"/>
          </a:p>
          <a:p>
            <a:pPr marL="0" indent="0">
              <a:buNone/>
            </a:pPr>
            <a:r>
              <a:rPr lang="en-US" dirty="0">
                <a:hlinkClick r:id="rId3"/>
              </a:rPr>
              <a:t>https://www.alzheimer-europe.org/Policy/Our-opinion-on/Triage-decisions-during-COVID-19-pandemic</a:t>
            </a:r>
            <a:endParaRPr lang="en-US" dirty="0"/>
          </a:p>
          <a:p>
            <a:endParaRPr lang="cs-CZ" dirty="0"/>
          </a:p>
        </p:txBody>
      </p:sp>
    </p:spTree>
    <p:extLst>
      <p:ext uri="{BB962C8B-B14F-4D97-AF65-F5344CB8AC3E}">
        <p14:creationId xmlns:p14="http://schemas.microsoft.com/office/powerpoint/2010/main" val="9683654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ETICKÉ DILEMA/PROBLÉM</a:t>
            </a:r>
            <a:br>
              <a:rPr lang="cs-CZ" dirty="0"/>
            </a:br>
            <a:r>
              <a:rPr lang="cs-CZ" dirty="0"/>
              <a:t>(Šalamounův soud)</a:t>
            </a:r>
          </a:p>
        </p:txBody>
      </p:sp>
      <p:pic>
        <p:nvPicPr>
          <p:cNvPr id="2050" name="Picture 2" descr="Šalamounův soud"/>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67744" y="1916832"/>
            <a:ext cx="4680520"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92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a:t>
            </a:r>
          </a:p>
        </p:txBody>
      </p:sp>
      <p:sp>
        <p:nvSpPr>
          <p:cNvPr id="3" name="Zástupný symbol pro obsah 2"/>
          <p:cNvSpPr>
            <a:spLocks noGrp="1"/>
          </p:cNvSpPr>
          <p:nvPr>
            <p:ph sz="quarter" idx="1"/>
          </p:nvPr>
        </p:nvSpPr>
        <p:spPr/>
        <p:txBody>
          <a:bodyPr/>
          <a:lstStyle/>
          <a:p>
            <a:pPr marL="0" indent="0">
              <a:buNone/>
            </a:pPr>
            <a:r>
              <a:rPr lang="cs-CZ" dirty="0"/>
              <a:t>                                            </a:t>
            </a:r>
          </a:p>
          <a:p>
            <a:pPr marL="0" indent="0">
              <a:buNone/>
            </a:pPr>
            <a:r>
              <a:rPr lang="cs-CZ" dirty="0"/>
              <a:t>                                           SOULAD</a:t>
            </a:r>
          </a:p>
          <a:p>
            <a:pPr marL="0" indent="0">
              <a:buNone/>
            </a:pPr>
            <a:endParaRPr lang="cs-CZ" dirty="0"/>
          </a:p>
          <a:p>
            <a:r>
              <a:rPr lang="cs-CZ" dirty="0"/>
              <a:t>Myšlení</a:t>
            </a:r>
          </a:p>
          <a:p>
            <a:endParaRPr lang="cs-CZ" dirty="0"/>
          </a:p>
          <a:p>
            <a:r>
              <a:rPr lang="cs-CZ" dirty="0"/>
              <a:t>Řeči</a:t>
            </a:r>
          </a:p>
          <a:p>
            <a:endParaRPr lang="cs-CZ" dirty="0"/>
          </a:p>
          <a:p>
            <a:r>
              <a:rPr lang="cs-CZ" dirty="0"/>
              <a:t>Jednání</a:t>
            </a:r>
          </a:p>
        </p:txBody>
      </p:sp>
    </p:spTree>
    <p:extLst>
      <p:ext uri="{BB962C8B-B14F-4D97-AF65-F5344CB8AC3E}">
        <p14:creationId xmlns:p14="http://schemas.microsoft.com/office/powerpoint/2010/main" val="9623627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a:t>
            </a:r>
          </a:p>
        </p:txBody>
      </p:sp>
      <p:sp>
        <p:nvSpPr>
          <p:cNvPr id="3" name="Zástupný symbol pro obsah 2"/>
          <p:cNvSpPr>
            <a:spLocks noGrp="1"/>
          </p:cNvSpPr>
          <p:nvPr>
            <p:ph sz="quarter" idx="1"/>
          </p:nvPr>
        </p:nvSpPr>
        <p:spPr/>
        <p:txBody>
          <a:bodyPr/>
          <a:lstStyle/>
          <a:p>
            <a:pPr marL="0" indent="0">
              <a:buNone/>
            </a:pPr>
            <a:r>
              <a:rPr lang="cs-CZ" dirty="0"/>
              <a:t>                                     </a:t>
            </a:r>
          </a:p>
          <a:p>
            <a:pPr marL="0" indent="0">
              <a:buNone/>
            </a:pPr>
            <a:r>
              <a:rPr lang="cs-CZ" dirty="0"/>
              <a:t>                                         SVĚDOMÍ</a:t>
            </a:r>
          </a:p>
          <a:p>
            <a:pPr marL="0" indent="0">
              <a:buNone/>
            </a:pPr>
            <a:r>
              <a:rPr lang="cs-CZ" dirty="0"/>
              <a:t>      </a:t>
            </a:r>
          </a:p>
          <a:p>
            <a:pPr marL="0" indent="0">
              <a:buNone/>
            </a:pPr>
            <a:r>
              <a:rPr lang="cs-CZ" dirty="0"/>
              <a:t>              „</a:t>
            </a:r>
            <a:r>
              <a:rPr lang="cs-CZ" i="1" dirty="0"/>
              <a:t>náš vlastní požadavek na sebe samé“</a:t>
            </a:r>
          </a:p>
          <a:p>
            <a:pPr marL="0" indent="0">
              <a:buNone/>
            </a:pPr>
            <a:endParaRPr lang="cs-CZ" dirty="0"/>
          </a:p>
          <a:p>
            <a:pPr marL="0" indent="0">
              <a:buNone/>
            </a:pPr>
            <a:endParaRPr lang="cs-CZ" dirty="0"/>
          </a:p>
          <a:p>
            <a:pPr marL="0" indent="0">
              <a:buNone/>
            </a:pPr>
            <a:endParaRPr lang="cs-CZ" dirty="0"/>
          </a:p>
          <a:p>
            <a:pPr marL="0" indent="0">
              <a:buNone/>
            </a:pPr>
            <a:endParaRPr lang="cs-CZ" dirty="0"/>
          </a:p>
          <a:p>
            <a:pPr marL="0" indent="0">
              <a:buNone/>
            </a:pPr>
            <a:r>
              <a:rPr lang="cs-CZ" dirty="0"/>
              <a:t>                                                                       </a:t>
            </a:r>
            <a:r>
              <a:rPr lang="de-DE" dirty="0"/>
              <a:t>R. </a:t>
            </a:r>
            <a:r>
              <a:rPr lang="de-DE" dirty="0" err="1"/>
              <a:t>Spaemann</a:t>
            </a:r>
            <a:endParaRPr lang="cs-CZ" dirty="0"/>
          </a:p>
        </p:txBody>
      </p:sp>
    </p:spTree>
    <p:extLst>
      <p:ext uri="{BB962C8B-B14F-4D97-AF65-F5344CB8AC3E}">
        <p14:creationId xmlns:p14="http://schemas.microsoft.com/office/powerpoint/2010/main" val="15397676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Situace, povinnost, pravidla, formalismus</a:t>
            </a:r>
          </a:p>
        </p:txBody>
      </p:sp>
      <p:sp>
        <p:nvSpPr>
          <p:cNvPr id="8" name="Zástupný symbol pro obsah 7"/>
          <p:cNvSpPr>
            <a:spLocks noGrp="1"/>
          </p:cNvSpPr>
          <p:nvPr>
            <p:ph sz="quarter" idx="1"/>
          </p:nvPr>
        </p:nvSpPr>
        <p:spPr/>
        <p:txBody>
          <a:bodyPr/>
          <a:lstStyle/>
          <a:p>
            <a:pPr marL="0" indent="0">
              <a:buNone/>
            </a:pPr>
            <a:r>
              <a:rPr lang="cs-CZ" dirty="0"/>
              <a:t> Sir N. </a:t>
            </a:r>
            <a:r>
              <a:rPr lang="cs-CZ" dirty="0" err="1"/>
              <a:t>Winton</a:t>
            </a:r>
            <a:endParaRPr 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1844824"/>
            <a:ext cx="3600400"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ELEMENTÁRNÍ MRAVNÍ NORMY</a:t>
            </a:r>
          </a:p>
        </p:txBody>
      </p:sp>
      <p:sp>
        <p:nvSpPr>
          <p:cNvPr id="6" name="Zástupný symbol pro obsah 5"/>
          <p:cNvSpPr>
            <a:spLocks noGrp="1"/>
          </p:cNvSpPr>
          <p:nvPr>
            <p:ph sz="quarter" idx="1"/>
          </p:nvPr>
        </p:nvSpPr>
        <p:spPr>
          <a:xfrm>
            <a:off x="301752" y="1700808"/>
            <a:ext cx="8503920" cy="4398240"/>
          </a:xfrm>
        </p:spPr>
        <p:txBody>
          <a:bodyPr>
            <a:normAutofit fontScale="92500" lnSpcReduction="20000"/>
          </a:bodyPr>
          <a:lstStyle/>
          <a:p>
            <a:r>
              <a:rPr lang="cs-CZ" dirty="0"/>
              <a:t>solidarita lidí ve vztahu k přírodě </a:t>
            </a:r>
          </a:p>
          <a:p>
            <a:pPr marL="0" indent="0">
              <a:buNone/>
            </a:pPr>
            <a:r>
              <a:rPr lang="cs-CZ" dirty="0"/>
              <a:t>   (např. pomoc při živelných katastrofách, součásti  </a:t>
            </a:r>
          </a:p>
          <a:p>
            <a:pPr marL="0" indent="0">
              <a:buNone/>
            </a:pPr>
            <a:r>
              <a:rPr lang="cs-CZ" dirty="0"/>
              <a:t>    lékařské etiky)</a:t>
            </a:r>
          </a:p>
          <a:p>
            <a:pPr marL="0" indent="0">
              <a:buNone/>
            </a:pPr>
            <a:endParaRPr lang="cs-CZ" dirty="0"/>
          </a:p>
          <a:p>
            <a:r>
              <a:rPr lang="cs-CZ" dirty="0"/>
              <a:t>mezilidské vztahy</a:t>
            </a:r>
          </a:p>
          <a:p>
            <a:pPr marL="0" indent="0">
              <a:buNone/>
            </a:pPr>
            <a:r>
              <a:rPr lang="cs-CZ" dirty="0"/>
              <a:t>   (rodina, láska, přátelství) </a:t>
            </a:r>
          </a:p>
          <a:p>
            <a:pPr marL="0" indent="0">
              <a:buNone/>
            </a:pPr>
            <a:endParaRPr lang="cs-CZ" dirty="0"/>
          </a:p>
          <a:p>
            <a:r>
              <a:rPr lang="cs-CZ" dirty="0"/>
              <a:t> doporučující postoje bez definování konkrétní situace</a:t>
            </a:r>
          </a:p>
          <a:p>
            <a:pPr marL="0" indent="0">
              <a:buNone/>
            </a:pPr>
            <a:r>
              <a:rPr lang="cs-CZ" dirty="0"/>
              <a:t>     (odvaha, odpovědnost, spravedlnost )</a:t>
            </a:r>
          </a:p>
          <a:p>
            <a:pPr marL="0" indent="0">
              <a:buNone/>
            </a:pPr>
            <a:r>
              <a:rPr lang="cs-CZ" dirty="0"/>
              <a:t>      </a:t>
            </a:r>
          </a:p>
          <a:p>
            <a:pPr marL="0" indent="0">
              <a:buNone/>
            </a:pPr>
            <a:r>
              <a:rPr lang="cs-CZ" dirty="0"/>
              <a:t>                                                                          H. </a:t>
            </a:r>
            <a:r>
              <a:rPr lang="cs-CZ" dirty="0" err="1"/>
              <a:t>Jankowski</a:t>
            </a:r>
            <a:endParaRPr lang="cs-CZ" dirty="0"/>
          </a:p>
        </p:txBody>
      </p:sp>
    </p:spTree>
    <p:extLst>
      <p:ext uri="{BB962C8B-B14F-4D97-AF65-F5344CB8AC3E}">
        <p14:creationId xmlns:p14="http://schemas.microsoft.com/office/powerpoint/2010/main" val="26497068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ETICKÉ NORMY</a:t>
            </a:r>
          </a:p>
        </p:txBody>
      </p:sp>
      <p:sp>
        <p:nvSpPr>
          <p:cNvPr id="3" name="Zástupný symbol pro obsah 2"/>
          <p:cNvSpPr>
            <a:spLocks noGrp="1"/>
          </p:cNvSpPr>
          <p:nvPr>
            <p:ph sz="half" idx="1"/>
          </p:nvPr>
        </p:nvSpPr>
        <p:spPr/>
        <p:txBody>
          <a:bodyPr/>
          <a:lstStyle/>
          <a:p>
            <a:pPr marL="0" indent="0">
              <a:buNone/>
            </a:pPr>
            <a:endParaRPr lang="cs-CZ" dirty="0"/>
          </a:p>
          <a:p>
            <a:pPr marL="0" indent="0">
              <a:buNone/>
            </a:pPr>
            <a:endParaRPr lang="cs-CZ" dirty="0"/>
          </a:p>
          <a:p>
            <a:pPr marL="0" indent="0">
              <a:buNone/>
            </a:pPr>
            <a:r>
              <a:rPr lang="cs-CZ" dirty="0"/>
              <a:t>         </a:t>
            </a:r>
          </a:p>
          <a:p>
            <a:pPr marL="0" indent="0">
              <a:buNone/>
            </a:pPr>
            <a:r>
              <a:rPr lang="cs-CZ" dirty="0"/>
              <a:t>         Morální  vědomí</a:t>
            </a:r>
          </a:p>
          <a:p>
            <a:pPr marL="0" indent="0">
              <a:buNone/>
            </a:pPr>
            <a:endParaRPr lang="cs-CZ" dirty="0"/>
          </a:p>
          <a:p>
            <a:pPr marL="0" indent="0">
              <a:buNone/>
            </a:pPr>
            <a:r>
              <a:rPr lang="cs-CZ" dirty="0"/>
              <a:t>             zkušenost</a:t>
            </a:r>
          </a:p>
          <a:p>
            <a:pPr marL="0" indent="0">
              <a:buNone/>
            </a:pPr>
            <a:endParaRPr lang="cs-CZ" dirty="0"/>
          </a:p>
          <a:p>
            <a:pPr marL="0" indent="0">
              <a:buNone/>
            </a:pPr>
            <a:r>
              <a:rPr lang="cs-CZ" dirty="0"/>
              <a:t>         ……CO má být</a:t>
            </a:r>
          </a:p>
          <a:p>
            <a:pPr marL="0" indent="0">
              <a:buNone/>
            </a:pPr>
            <a:endParaRPr lang="cs-CZ" dirty="0"/>
          </a:p>
        </p:txBody>
      </p:sp>
      <p:sp>
        <p:nvSpPr>
          <p:cNvPr id="5" name="Zástupný symbol pro obsah 4"/>
          <p:cNvSpPr>
            <a:spLocks noGrp="1"/>
          </p:cNvSpPr>
          <p:nvPr>
            <p:ph sz="half" idx="2"/>
          </p:nvPr>
        </p:nvSpPr>
        <p:spPr/>
        <p:txBody>
          <a:bodyPr/>
          <a:lstStyle/>
          <a:p>
            <a:endParaRPr lang="cs-CZ" dirty="0"/>
          </a:p>
          <a:p>
            <a:endParaRPr lang="cs-CZ" dirty="0"/>
          </a:p>
          <a:p>
            <a:endParaRPr lang="cs-CZ" dirty="0"/>
          </a:p>
          <a:p>
            <a:pPr marL="0" indent="0">
              <a:buNone/>
            </a:pPr>
            <a:r>
              <a:rPr lang="cs-CZ" dirty="0"/>
              <a:t>       Morální jednání</a:t>
            </a:r>
          </a:p>
          <a:p>
            <a:pPr marL="0" indent="0">
              <a:buNone/>
            </a:pPr>
            <a:endParaRPr lang="cs-CZ" dirty="0"/>
          </a:p>
          <a:p>
            <a:pPr marL="0" indent="0">
              <a:buNone/>
            </a:pPr>
            <a:r>
              <a:rPr lang="cs-CZ" dirty="0"/>
              <a:t>              výchova</a:t>
            </a:r>
          </a:p>
          <a:p>
            <a:pPr marL="0" indent="0">
              <a:buNone/>
            </a:pPr>
            <a:endParaRPr lang="cs-CZ" dirty="0"/>
          </a:p>
          <a:p>
            <a:pPr marL="0" indent="0">
              <a:buNone/>
            </a:pPr>
            <a:r>
              <a:rPr lang="cs-CZ" dirty="0"/>
              <a:t>            …….Co je</a:t>
            </a:r>
          </a:p>
        </p:txBody>
      </p:sp>
    </p:spTree>
    <p:extLst>
      <p:ext uri="{BB962C8B-B14F-4D97-AF65-F5344CB8AC3E}">
        <p14:creationId xmlns:p14="http://schemas.microsoft.com/office/powerpoint/2010/main" val="81932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 MORÁLKA</a:t>
            </a:r>
          </a:p>
        </p:txBody>
      </p:sp>
      <p:sp>
        <p:nvSpPr>
          <p:cNvPr id="8" name="Zástupný symbol pro obsah 7"/>
          <p:cNvSpPr>
            <a:spLocks noGrp="1"/>
          </p:cNvSpPr>
          <p:nvPr>
            <p:ph sz="half" idx="1"/>
          </p:nvPr>
        </p:nvSpPr>
        <p:spPr/>
        <p:txBody>
          <a:bodyPr/>
          <a:lstStyle/>
          <a:p>
            <a:endParaRPr lang="cs-CZ" dirty="0"/>
          </a:p>
          <a:p>
            <a:endParaRPr lang="cs-CZ" dirty="0"/>
          </a:p>
          <a:p>
            <a:pPr>
              <a:buNone/>
            </a:pPr>
            <a:r>
              <a:rPr lang="cs-CZ" dirty="0"/>
              <a:t>            Autonomní</a:t>
            </a:r>
          </a:p>
          <a:p>
            <a:pPr>
              <a:buNone/>
            </a:pPr>
            <a:endParaRPr lang="cs-CZ" dirty="0"/>
          </a:p>
          <a:p>
            <a:pPr>
              <a:buNone/>
            </a:pPr>
            <a:endParaRPr lang="cs-CZ" dirty="0"/>
          </a:p>
          <a:p>
            <a:pPr>
              <a:buNone/>
            </a:pPr>
            <a:r>
              <a:rPr lang="cs-CZ" dirty="0"/>
              <a:t>          (mravní zákon „v“)</a:t>
            </a:r>
          </a:p>
        </p:txBody>
      </p:sp>
      <p:sp>
        <p:nvSpPr>
          <p:cNvPr id="9" name="Zástupný symbol pro obsah 8"/>
          <p:cNvSpPr>
            <a:spLocks noGrp="1"/>
          </p:cNvSpPr>
          <p:nvPr>
            <p:ph sz="half" idx="2"/>
          </p:nvPr>
        </p:nvSpPr>
        <p:spPr/>
        <p:txBody>
          <a:bodyPr/>
          <a:lstStyle/>
          <a:p>
            <a:endParaRPr lang="cs-CZ" dirty="0"/>
          </a:p>
          <a:p>
            <a:endParaRPr lang="cs-CZ" dirty="0"/>
          </a:p>
          <a:p>
            <a:pPr>
              <a:buNone/>
            </a:pPr>
            <a:r>
              <a:rPr lang="cs-CZ" dirty="0"/>
              <a:t>          Heteronomní</a:t>
            </a:r>
          </a:p>
          <a:p>
            <a:pPr>
              <a:buNone/>
            </a:pPr>
            <a:endParaRPr lang="cs-CZ" dirty="0"/>
          </a:p>
          <a:p>
            <a:pPr>
              <a:buNone/>
            </a:pPr>
            <a:endParaRPr lang="cs-CZ" dirty="0"/>
          </a:p>
          <a:p>
            <a:pPr>
              <a:buNone/>
            </a:pPr>
            <a:r>
              <a:rPr lang="cs-CZ" dirty="0"/>
              <a:t>       (hvězdné nebe „nad“)</a:t>
            </a:r>
          </a:p>
        </p:txBody>
      </p:sp>
    </p:spTree>
    <p:extLst>
      <p:ext uri="{BB962C8B-B14F-4D97-AF65-F5344CB8AC3E}">
        <p14:creationId xmlns:p14="http://schemas.microsoft.com/office/powerpoint/2010/main" val="375950052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PŘÍSTUP</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přirozeně právní – rozum, přirozenost, legitimita</a:t>
            </a:r>
          </a:p>
          <a:p>
            <a:endParaRPr lang="cs-CZ" dirty="0"/>
          </a:p>
          <a:p>
            <a:r>
              <a:rPr lang="cs-CZ" dirty="0"/>
              <a:t>pozitivně právní - racionální přístup, právo jako nezávislý systém</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ETICKÉ NORMY</a:t>
            </a:r>
            <a:br>
              <a:rPr lang="cs-CZ" dirty="0"/>
            </a:br>
            <a:r>
              <a:rPr lang="cs-CZ" sz="2200" dirty="0"/>
              <a:t>(„desatero“)</a:t>
            </a:r>
          </a:p>
        </p:txBody>
      </p:sp>
      <p:pic>
        <p:nvPicPr>
          <p:cNvPr id="2050" name="Picture 2" descr="C:\Users\Uživatel\Pictures\desatero.png"/>
          <p:cNvPicPr>
            <a:picLocks noGrp="1" noChangeAspect="1" noChangeArrowheads="1"/>
          </p:cNvPicPr>
          <p:nvPr>
            <p:ph sz="quarter" idx="1"/>
          </p:nvPr>
        </p:nvPicPr>
        <p:blipFill>
          <a:blip r:embed="rId2" cstate="print"/>
          <a:srcRect/>
          <a:stretch>
            <a:fillRect/>
          </a:stretch>
        </p:blipFill>
        <p:spPr bwMode="auto">
          <a:xfrm>
            <a:off x="2627784" y="2348881"/>
            <a:ext cx="3816424" cy="3168352"/>
          </a:xfrm>
          <a:prstGeom prst="rect">
            <a:avLst/>
          </a:prstGeom>
          <a:noFill/>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NORMY</a:t>
            </a:r>
          </a:p>
        </p:txBody>
      </p:sp>
      <p:sp>
        <p:nvSpPr>
          <p:cNvPr id="3" name="Zástupný symbol pro obsah 2"/>
          <p:cNvSpPr>
            <a:spLocks noGrp="1"/>
          </p:cNvSpPr>
          <p:nvPr>
            <p:ph sz="quarter" idx="1"/>
          </p:nvPr>
        </p:nvSpPr>
        <p:spPr/>
        <p:txBody>
          <a:bodyPr/>
          <a:lstStyle/>
          <a:p>
            <a:pPr marL="0" indent="0">
              <a:buNone/>
            </a:pPr>
            <a:r>
              <a:rPr lang="cs-CZ" dirty="0"/>
              <a:t>           </a:t>
            </a:r>
          </a:p>
          <a:p>
            <a:pPr marL="0" indent="0">
              <a:buNone/>
            </a:pPr>
            <a:r>
              <a:rPr lang="cs-CZ" dirty="0"/>
              <a:t>                pravidla jednání ve společenství</a:t>
            </a:r>
          </a:p>
          <a:p>
            <a:pPr marL="0" indent="0">
              <a:buNone/>
            </a:pPr>
            <a:r>
              <a:rPr lang="cs-CZ" dirty="0"/>
              <a:t>               „návody“ doporučeného chování</a:t>
            </a:r>
          </a:p>
          <a:p>
            <a:pPr marL="0" indent="0">
              <a:buNone/>
            </a:pPr>
            <a:r>
              <a:rPr lang="cs-CZ" dirty="0"/>
              <a:t>                      charty, kodexy, deklarace</a:t>
            </a:r>
          </a:p>
          <a:p>
            <a:pPr marL="0" indent="0">
              <a:buNone/>
            </a:pPr>
            <a:endParaRPr lang="cs-CZ" dirty="0"/>
          </a:p>
          <a:p>
            <a:pPr marL="0" indent="0">
              <a:buNone/>
            </a:pPr>
            <a:r>
              <a:rPr lang="cs-CZ" dirty="0"/>
              <a:t>          Specifikace morální odpovědnost jedince </a:t>
            </a:r>
          </a:p>
          <a:p>
            <a:pPr marL="0" indent="0">
              <a:buNone/>
            </a:pPr>
            <a:endParaRPr lang="cs-CZ" dirty="0"/>
          </a:p>
          <a:p>
            <a:pPr marL="0" indent="0">
              <a:buNone/>
            </a:pPr>
            <a:r>
              <a:rPr lang="cs-CZ" dirty="0"/>
              <a:t>  Předpoklad vnitřního přijetí a vnějšího dodržování</a:t>
            </a:r>
          </a:p>
          <a:p>
            <a:pPr marL="0" indent="0">
              <a:buNone/>
            </a:pPr>
            <a:r>
              <a:rPr lang="cs-CZ" dirty="0"/>
              <a:t>                                                                                </a:t>
            </a:r>
            <a:endParaRPr lang="cs-CZ" sz="2000" dirty="0"/>
          </a:p>
          <a:p>
            <a:pPr marL="0" indent="0">
              <a:buNone/>
            </a:pPr>
            <a:endParaRPr lang="cs-CZ" dirty="0"/>
          </a:p>
          <a:p>
            <a:pPr marL="0" indent="0">
              <a:buNone/>
            </a:pPr>
            <a:endParaRPr lang="cs-CZ" dirty="0"/>
          </a:p>
        </p:txBody>
      </p:sp>
    </p:spTree>
    <p:extLst>
      <p:ext uri="{BB962C8B-B14F-4D97-AF65-F5344CB8AC3E}">
        <p14:creationId xmlns:p14="http://schemas.microsoft.com/office/powerpoint/2010/main" val="11004458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NORMY</a:t>
            </a:r>
          </a:p>
        </p:txBody>
      </p:sp>
      <p:sp>
        <p:nvSpPr>
          <p:cNvPr id="3" name="Zástupný symbol pro obsah 2"/>
          <p:cNvSpPr>
            <a:spLocks noGrp="1"/>
          </p:cNvSpPr>
          <p:nvPr>
            <p:ph sz="quarter" idx="1"/>
          </p:nvPr>
        </p:nvSpPr>
        <p:spPr/>
        <p:txBody>
          <a:bodyPr/>
          <a:lstStyle/>
          <a:p>
            <a:pPr marL="0" indent="0">
              <a:buNone/>
            </a:pPr>
            <a:r>
              <a:rPr lang="cs-CZ" dirty="0"/>
              <a:t>          </a:t>
            </a:r>
          </a:p>
          <a:p>
            <a:pPr marL="0" indent="0">
              <a:buNone/>
            </a:pPr>
            <a:r>
              <a:rPr lang="cs-CZ" dirty="0"/>
              <a:t>                      „aby se na něco nezapomnělo“</a:t>
            </a:r>
          </a:p>
          <a:p>
            <a:pPr marL="0" indent="0">
              <a:buNone/>
            </a:pPr>
            <a:endParaRPr lang="cs-CZ" dirty="0"/>
          </a:p>
          <a:p>
            <a:pPr marL="0" indent="0">
              <a:buNone/>
            </a:pPr>
            <a:r>
              <a:rPr lang="cs-CZ" dirty="0"/>
              <a:t>Připomenutí, že ne já, ale ten druhý má na něco právo.</a:t>
            </a:r>
          </a:p>
          <a:p>
            <a:pPr marL="0" indent="0">
              <a:buNone/>
            </a:pPr>
            <a:r>
              <a:rPr lang="cs-CZ" dirty="0"/>
              <a:t> </a:t>
            </a:r>
          </a:p>
          <a:p>
            <a:pPr marL="0" indent="0">
              <a:buNone/>
            </a:pPr>
            <a:r>
              <a:rPr lang="cs-CZ" dirty="0"/>
              <a:t>Upozornění na věci, které v zákoně nejsou   </a:t>
            </a:r>
          </a:p>
          <a:p>
            <a:pPr marL="0" indent="0">
              <a:buNone/>
            </a:pPr>
            <a:r>
              <a:rPr lang="cs-CZ" dirty="0"/>
              <a:t>                                 (ani nemohou být)</a:t>
            </a:r>
          </a:p>
          <a:p>
            <a:pPr marL="0" indent="0">
              <a:buNone/>
            </a:pPr>
            <a:endParaRPr lang="cs-CZ" dirty="0"/>
          </a:p>
          <a:p>
            <a:pPr marL="0" indent="0">
              <a:buNone/>
            </a:pPr>
            <a:r>
              <a:rPr lang="cs-CZ" dirty="0"/>
              <a:t>                                                                             J. Sokol</a:t>
            </a:r>
          </a:p>
        </p:txBody>
      </p:sp>
    </p:spTree>
    <p:extLst>
      <p:ext uri="{BB962C8B-B14F-4D97-AF65-F5344CB8AC3E}">
        <p14:creationId xmlns:p14="http://schemas.microsoft.com/office/powerpoint/2010/main" val="2035777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ETICKÉ (morální) NORMY - profesní</a:t>
            </a:r>
          </a:p>
        </p:txBody>
      </p:sp>
      <p:sp>
        <p:nvSpPr>
          <p:cNvPr id="3" name="Zástupný symbol pro obsah 2"/>
          <p:cNvSpPr>
            <a:spLocks noGrp="1"/>
          </p:cNvSpPr>
          <p:nvPr>
            <p:ph sz="quarter" idx="1"/>
          </p:nvPr>
        </p:nvSpPr>
        <p:spPr/>
        <p:txBody>
          <a:bodyPr>
            <a:normAutofit lnSpcReduction="10000"/>
          </a:bodyPr>
          <a:lstStyle/>
          <a:p>
            <a:pPr marL="0" indent="0">
              <a:buNone/>
            </a:pPr>
            <a:r>
              <a:rPr lang="cs-CZ" dirty="0"/>
              <a:t>                             </a:t>
            </a:r>
          </a:p>
          <a:p>
            <a:pPr marL="0" indent="0">
              <a:buNone/>
            </a:pPr>
            <a:r>
              <a:rPr lang="cs-CZ" dirty="0"/>
              <a:t>                                    normativní etika</a:t>
            </a:r>
          </a:p>
          <a:p>
            <a:pPr marL="0" indent="0">
              <a:buNone/>
            </a:pPr>
            <a:endParaRPr lang="cs-CZ" dirty="0"/>
          </a:p>
          <a:p>
            <a:r>
              <a:rPr lang="cs-CZ" dirty="0"/>
              <a:t>  normy (standardy)</a:t>
            </a:r>
          </a:p>
          <a:p>
            <a:endParaRPr lang="cs-CZ" dirty="0"/>
          </a:p>
          <a:p>
            <a:r>
              <a:rPr lang="cs-CZ" dirty="0"/>
              <a:t>  kodexy</a:t>
            </a:r>
          </a:p>
          <a:p>
            <a:endParaRPr lang="cs-CZ" dirty="0"/>
          </a:p>
          <a:p>
            <a:r>
              <a:rPr lang="cs-CZ" dirty="0"/>
              <a:t>  charty</a:t>
            </a:r>
          </a:p>
          <a:p>
            <a:endParaRPr lang="cs-CZ" dirty="0"/>
          </a:p>
          <a:p>
            <a:r>
              <a:rPr lang="cs-CZ" dirty="0"/>
              <a:t> prohlášení, kréda, deklarace hodnot</a:t>
            </a:r>
          </a:p>
        </p:txBody>
      </p:sp>
    </p:spTree>
    <p:extLst>
      <p:ext uri="{BB962C8B-B14F-4D97-AF65-F5344CB8AC3E}">
        <p14:creationId xmlns:p14="http://schemas.microsoft.com/office/powerpoint/2010/main" val="1008877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ETICKÉ PROFESNÍ NORMY</a:t>
            </a:r>
            <a:br>
              <a:rPr lang="cs-CZ" dirty="0"/>
            </a:br>
            <a:r>
              <a:rPr lang="cs-CZ" dirty="0"/>
              <a:t>zdravotnictví</a:t>
            </a:r>
          </a:p>
        </p:txBody>
      </p:sp>
      <p:sp>
        <p:nvSpPr>
          <p:cNvPr id="3" name="Zástupný symbol pro obsah 2"/>
          <p:cNvSpPr>
            <a:spLocks noGrp="1"/>
          </p:cNvSpPr>
          <p:nvPr>
            <p:ph sz="quarter" idx="1"/>
          </p:nvPr>
        </p:nvSpPr>
        <p:spPr/>
        <p:txBody>
          <a:bodyPr>
            <a:normAutofit fontScale="92500" lnSpcReduction="20000"/>
          </a:bodyPr>
          <a:lstStyle/>
          <a:p>
            <a:pPr marL="0" indent="0">
              <a:buNone/>
            </a:pPr>
            <a:endParaRPr lang="cs-CZ" dirty="0"/>
          </a:p>
          <a:p>
            <a:r>
              <a:rPr lang="cs-CZ" dirty="0"/>
              <a:t>Úmluva o lidských právech a biomedicíně Rady Evropy (</a:t>
            </a:r>
            <a:r>
              <a:rPr lang="cs-CZ" dirty="0" err="1"/>
              <a:t>Oviedu</a:t>
            </a:r>
            <a:r>
              <a:rPr lang="cs-CZ" dirty="0"/>
              <a:t>: 1997, ČR 2001)</a:t>
            </a:r>
          </a:p>
          <a:p>
            <a:endParaRPr lang="cs-CZ" dirty="0"/>
          </a:p>
          <a:p>
            <a:r>
              <a:rPr lang="cs-CZ" dirty="0"/>
              <a:t>Všeobecná deklarace lidských práv (OSN: 1948)</a:t>
            </a:r>
          </a:p>
          <a:p>
            <a:endParaRPr lang="cs-CZ" dirty="0"/>
          </a:p>
          <a:p>
            <a:r>
              <a:rPr lang="cs-CZ" dirty="0"/>
              <a:t>Ženevská deklarace (WMA :1948)</a:t>
            </a:r>
          </a:p>
          <a:p>
            <a:endParaRPr lang="cs-CZ" dirty="0"/>
          </a:p>
          <a:p>
            <a:r>
              <a:rPr lang="cs-CZ" dirty="0"/>
              <a:t>Úmluva na ochranu lidských práv a základních svobod (Řím: 1950, ČR: 1992)</a:t>
            </a:r>
          </a:p>
          <a:p>
            <a:endParaRPr lang="cs-CZ" dirty="0"/>
          </a:p>
          <a:p>
            <a:r>
              <a:rPr lang="cs-CZ" dirty="0"/>
              <a:t>Helsinská deklarace (WMA: 1964)</a:t>
            </a:r>
          </a:p>
        </p:txBody>
      </p:sp>
    </p:spTree>
    <p:extLst>
      <p:ext uri="{BB962C8B-B14F-4D97-AF65-F5344CB8AC3E}">
        <p14:creationId xmlns:p14="http://schemas.microsoft.com/office/powerpoint/2010/main" val="29733123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ETICKÉ NORMY ve zdravotnictví</a:t>
            </a:r>
          </a:p>
        </p:txBody>
      </p:sp>
      <p:sp>
        <p:nvSpPr>
          <p:cNvPr id="6" name="Zástupný symbol pro obsah 5"/>
          <p:cNvSpPr>
            <a:spLocks noGrp="1"/>
          </p:cNvSpPr>
          <p:nvPr>
            <p:ph sz="half" idx="1"/>
          </p:nvPr>
        </p:nvSpPr>
        <p:spPr/>
        <p:txBody>
          <a:bodyPr>
            <a:normAutofit lnSpcReduction="10000"/>
          </a:bodyPr>
          <a:lstStyle/>
          <a:p>
            <a:pPr marL="0" indent="0">
              <a:buNone/>
            </a:pPr>
            <a:endParaRPr lang="cs-CZ" dirty="0"/>
          </a:p>
          <a:p>
            <a:pPr marL="0" indent="0">
              <a:buNone/>
            </a:pPr>
            <a:r>
              <a:rPr lang="cs-CZ" dirty="0"/>
              <a:t>           Etické kodexy </a:t>
            </a:r>
          </a:p>
          <a:p>
            <a:pPr marL="0" indent="0">
              <a:buNone/>
            </a:pPr>
            <a:r>
              <a:rPr lang="cs-CZ" dirty="0"/>
              <a:t>            „povinností“ </a:t>
            </a:r>
          </a:p>
          <a:p>
            <a:pPr marL="0" indent="0">
              <a:buNone/>
            </a:pPr>
            <a:r>
              <a:rPr lang="cs-CZ" dirty="0"/>
              <a:t>            (deontologie)</a:t>
            </a:r>
          </a:p>
          <a:p>
            <a:pPr marL="0" indent="0">
              <a:buNone/>
            </a:pPr>
            <a:r>
              <a:rPr lang="cs-CZ" dirty="0"/>
              <a:t>zdravotnických pracovníků</a:t>
            </a:r>
          </a:p>
          <a:p>
            <a:pPr marL="0" indent="0">
              <a:buNone/>
            </a:pPr>
            <a:endParaRPr lang="cs-CZ" dirty="0"/>
          </a:p>
          <a:p>
            <a:r>
              <a:rPr lang="cs-CZ" dirty="0"/>
              <a:t>lékaři ČLK</a:t>
            </a:r>
          </a:p>
          <a:p>
            <a:pPr marL="0" indent="0">
              <a:buNone/>
            </a:pPr>
            <a:r>
              <a:rPr lang="cs-CZ" dirty="0"/>
              <a:t>    Hippokratova přísaha </a:t>
            </a:r>
          </a:p>
          <a:p>
            <a:pPr marL="0" indent="0">
              <a:buNone/>
            </a:pPr>
            <a:r>
              <a:rPr lang="cs-CZ" dirty="0"/>
              <a:t>    (5. stol př. n .l.)</a:t>
            </a:r>
          </a:p>
          <a:p>
            <a:r>
              <a:rPr lang="cs-CZ" dirty="0"/>
              <a:t>sestry ICN (1953, 2005)</a:t>
            </a:r>
          </a:p>
          <a:p>
            <a:r>
              <a:rPr lang="cs-CZ" dirty="0"/>
              <a:t>porodní asistentky</a:t>
            </a:r>
          </a:p>
          <a:p>
            <a:endParaRPr lang="cs-CZ" dirty="0"/>
          </a:p>
        </p:txBody>
      </p:sp>
      <p:sp>
        <p:nvSpPr>
          <p:cNvPr id="2" name="Zástupný symbol pro obsah 1"/>
          <p:cNvSpPr>
            <a:spLocks noGrp="1"/>
          </p:cNvSpPr>
          <p:nvPr>
            <p:ph sz="half" idx="2"/>
          </p:nvPr>
        </p:nvSpPr>
        <p:spPr/>
        <p:txBody>
          <a:bodyPr>
            <a:normAutofit lnSpcReduction="10000"/>
          </a:bodyPr>
          <a:lstStyle/>
          <a:p>
            <a:endParaRPr lang="cs-CZ" dirty="0"/>
          </a:p>
          <a:p>
            <a:pPr marL="0" indent="0">
              <a:buNone/>
            </a:pPr>
            <a:r>
              <a:rPr lang="cs-CZ" dirty="0"/>
              <a:t>          Etické kodexy</a:t>
            </a:r>
          </a:p>
          <a:p>
            <a:pPr marL="0" indent="0">
              <a:buNone/>
            </a:pPr>
            <a:r>
              <a:rPr lang="cs-CZ" dirty="0"/>
              <a:t>                „práv“</a:t>
            </a:r>
          </a:p>
          <a:p>
            <a:pPr marL="0" indent="0">
              <a:buNone/>
            </a:pPr>
            <a:r>
              <a:rPr lang="cs-CZ" dirty="0"/>
              <a:t>              pacientů</a:t>
            </a:r>
          </a:p>
          <a:p>
            <a:pPr marL="0" indent="0">
              <a:buNone/>
            </a:pPr>
            <a:endParaRPr lang="cs-CZ" dirty="0"/>
          </a:p>
          <a:p>
            <a:r>
              <a:rPr lang="cs-CZ" dirty="0"/>
              <a:t>hospitalizovaných dětí</a:t>
            </a:r>
          </a:p>
          <a:p>
            <a:r>
              <a:rPr lang="cs-CZ" dirty="0"/>
              <a:t>umírajících</a:t>
            </a:r>
          </a:p>
          <a:p>
            <a:r>
              <a:rPr lang="cs-CZ" dirty="0"/>
              <a:t>seniorů</a:t>
            </a:r>
          </a:p>
          <a:p>
            <a:r>
              <a:rPr lang="cs-CZ" dirty="0"/>
              <a:t>tělesně postižených</a:t>
            </a:r>
          </a:p>
          <a:p>
            <a:r>
              <a:rPr lang="cs-CZ" dirty="0"/>
              <a:t>onkologických pacientů</a:t>
            </a:r>
          </a:p>
        </p:txBody>
      </p:sp>
    </p:spTree>
    <p:extLst>
      <p:ext uri="{BB962C8B-B14F-4D97-AF65-F5344CB8AC3E}">
        <p14:creationId xmlns:p14="http://schemas.microsoft.com/office/powerpoint/2010/main" val="36478563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Etická dilemata</a:t>
            </a:r>
            <a:br>
              <a:rPr lang="cs-CZ" dirty="0"/>
            </a:br>
            <a:r>
              <a:rPr lang="cs-CZ" dirty="0"/>
              <a:t>transplantace orgánů a tkání</a:t>
            </a:r>
          </a:p>
        </p:txBody>
      </p:sp>
      <p:sp>
        <p:nvSpPr>
          <p:cNvPr id="3" name="Zástupný symbol pro obsah 2"/>
          <p:cNvSpPr>
            <a:spLocks noGrp="1"/>
          </p:cNvSpPr>
          <p:nvPr>
            <p:ph sz="half" idx="1"/>
          </p:nvPr>
        </p:nvSpPr>
        <p:spPr/>
        <p:txBody>
          <a:bodyPr>
            <a:normAutofit fontScale="85000" lnSpcReduction="20000"/>
          </a:bodyPr>
          <a:lstStyle/>
          <a:p>
            <a:endParaRPr lang="cs-CZ" dirty="0"/>
          </a:p>
          <a:p>
            <a:endParaRPr lang="cs-CZ" dirty="0"/>
          </a:p>
          <a:p>
            <a:endParaRPr lang="cs-CZ" dirty="0"/>
          </a:p>
          <a:p>
            <a:pPr>
              <a:buNone/>
            </a:pPr>
            <a:r>
              <a:rPr lang="cs-CZ" dirty="0"/>
              <a:t>              OPTING IN</a:t>
            </a:r>
          </a:p>
          <a:p>
            <a:pPr>
              <a:buNone/>
            </a:pPr>
            <a:endParaRPr lang="cs-CZ" dirty="0"/>
          </a:p>
          <a:p>
            <a:pPr>
              <a:buNone/>
            </a:pPr>
            <a:endParaRPr lang="cs-CZ" dirty="0"/>
          </a:p>
          <a:p>
            <a:pPr>
              <a:buNone/>
            </a:pPr>
            <a:endParaRPr lang="cs-CZ" dirty="0"/>
          </a:p>
          <a:p>
            <a:pPr>
              <a:buNone/>
            </a:pPr>
            <a:r>
              <a:rPr lang="cs-CZ" dirty="0"/>
              <a:t>    předpokládaný nesouhlas</a:t>
            </a:r>
          </a:p>
          <a:p>
            <a:pPr>
              <a:buNone/>
            </a:pPr>
            <a:endParaRPr lang="cs-CZ" dirty="0"/>
          </a:p>
          <a:p>
            <a:pPr>
              <a:buNone/>
            </a:pPr>
            <a:r>
              <a:rPr lang="cs-CZ" dirty="0"/>
              <a:t>    Holandsko, Německo, Dánsko, GB, USA, Kanada, Japonsko, JAR, Austrálie</a:t>
            </a:r>
          </a:p>
          <a:p>
            <a:pPr>
              <a:buNone/>
            </a:pPr>
            <a:endParaRPr lang="cs-CZ" dirty="0"/>
          </a:p>
        </p:txBody>
      </p:sp>
      <p:sp>
        <p:nvSpPr>
          <p:cNvPr id="4" name="Zástupný symbol pro obsah 3"/>
          <p:cNvSpPr>
            <a:spLocks noGrp="1"/>
          </p:cNvSpPr>
          <p:nvPr>
            <p:ph sz="half" idx="2"/>
          </p:nvPr>
        </p:nvSpPr>
        <p:spPr/>
        <p:txBody>
          <a:bodyPr>
            <a:normAutofit fontScale="85000" lnSpcReduction="20000"/>
          </a:bodyPr>
          <a:lstStyle/>
          <a:p>
            <a:endParaRPr lang="cs-CZ" dirty="0"/>
          </a:p>
          <a:p>
            <a:endParaRPr lang="cs-CZ" dirty="0"/>
          </a:p>
          <a:p>
            <a:endParaRPr lang="cs-CZ" dirty="0"/>
          </a:p>
          <a:p>
            <a:pPr>
              <a:buNone/>
            </a:pPr>
            <a:r>
              <a:rPr lang="cs-CZ" dirty="0"/>
              <a:t>          OPTING OUT</a:t>
            </a:r>
          </a:p>
          <a:p>
            <a:pPr>
              <a:buNone/>
            </a:pPr>
            <a:endParaRPr lang="cs-CZ" dirty="0"/>
          </a:p>
          <a:p>
            <a:pPr>
              <a:buNone/>
            </a:pPr>
            <a:endParaRPr lang="cs-CZ" dirty="0"/>
          </a:p>
          <a:p>
            <a:pPr>
              <a:buNone/>
            </a:pPr>
            <a:endParaRPr lang="cs-CZ" dirty="0"/>
          </a:p>
          <a:p>
            <a:pPr>
              <a:buNone/>
            </a:pPr>
            <a:r>
              <a:rPr lang="cs-CZ" dirty="0"/>
              <a:t>   předpokládaný souhlas</a:t>
            </a:r>
          </a:p>
          <a:p>
            <a:pPr>
              <a:buNone/>
            </a:pPr>
            <a:endParaRPr lang="cs-CZ" dirty="0"/>
          </a:p>
          <a:p>
            <a:pPr>
              <a:buNone/>
            </a:pPr>
            <a:r>
              <a:rPr lang="cs-CZ" dirty="0"/>
              <a:t>    ČR, Belgie, Francie, Maďarsko, Bulharsko, Rakousko, Španělsko, Finsko, Řecko, Itálie</a:t>
            </a:r>
          </a:p>
          <a:p>
            <a:pPr>
              <a:buNone/>
            </a:pPr>
            <a:endParaRPr lang="cs-CZ" dirty="0"/>
          </a:p>
          <a:p>
            <a:pPr>
              <a:buNone/>
            </a:pPr>
            <a:r>
              <a:rPr lang="cs-CZ" dirty="0"/>
              <a:t>     ČR: www.</a:t>
            </a:r>
            <a:r>
              <a:rPr lang="cs-CZ" dirty="0" err="1"/>
              <a:t>nrod.cz</a:t>
            </a:r>
            <a:endParaRPr lang="cs-CZ" dirty="0"/>
          </a:p>
        </p:txBody>
      </p:sp>
    </p:spTree>
    <p:extLst>
      <p:ext uri="{BB962C8B-B14F-4D97-AF65-F5344CB8AC3E}">
        <p14:creationId xmlns:p14="http://schemas.microsoft.com/office/powerpoint/2010/main" val="24934680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24136"/>
          </a:xfrm>
        </p:spPr>
        <p:txBody>
          <a:bodyPr>
            <a:normAutofit fontScale="90000"/>
          </a:bodyPr>
          <a:lstStyle/>
          <a:p>
            <a:r>
              <a:rPr lang="cs-CZ" dirty="0"/>
              <a:t>Etická dilemata</a:t>
            </a:r>
            <a:br>
              <a:rPr lang="cs-CZ" dirty="0"/>
            </a:br>
            <a:r>
              <a:rPr lang="cs-CZ" dirty="0"/>
              <a:t>počátek (a konec) lidského života</a:t>
            </a:r>
          </a:p>
        </p:txBody>
      </p:sp>
      <p:sp>
        <p:nvSpPr>
          <p:cNvPr id="3" name="Zástupný symbol pro obsah 2"/>
          <p:cNvSpPr>
            <a:spLocks noGrp="1"/>
          </p:cNvSpPr>
          <p:nvPr>
            <p:ph sz="half" idx="1"/>
          </p:nvPr>
        </p:nvSpPr>
        <p:spPr/>
        <p:txBody>
          <a:bodyPr>
            <a:normAutofit lnSpcReduction="10000"/>
          </a:bodyPr>
          <a:lstStyle/>
          <a:p>
            <a:endParaRPr lang="cs-CZ" dirty="0"/>
          </a:p>
          <a:p>
            <a:endParaRPr lang="cs-CZ" dirty="0"/>
          </a:p>
          <a:p>
            <a:endParaRPr lang="cs-CZ" dirty="0"/>
          </a:p>
          <a:p>
            <a:pPr>
              <a:buNone/>
            </a:pPr>
            <a:r>
              <a:rPr lang="cs-CZ" dirty="0"/>
              <a:t>     </a:t>
            </a:r>
          </a:p>
          <a:p>
            <a:pPr>
              <a:buNone/>
            </a:pPr>
            <a:r>
              <a:rPr lang="cs-CZ" dirty="0"/>
              <a:t>         PRO CHOICE</a:t>
            </a:r>
          </a:p>
          <a:p>
            <a:pPr>
              <a:buNone/>
            </a:pPr>
            <a:endParaRPr lang="cs-CZ" dirty="0"/>
          </a:p>
          <a:p>
            <a:pPr>
              <a:buNone/>
            </a:pPr>
            <a:endParaRPr lang="cs-CZ" dirty="0"/>
          </a:p>
          <a:p>
            <a:pPr>
              <a:buNone/>
            </a:pPr>
            <a:endParaRPr lang="cs-CZ" dirty="0"/>
          </a:p>
          <a:p>
            <a:pPr>
              <a:buNone/>
            </a:pPr>
            <a:endParaRPr lang="cs-CZ" dirty="0"/>
          </a:p>
          <a:p>
            <a:pPr>
              <a:buNone/>
            </a:pPr>
            <a:endParaRPr lang="cs-CZ" dirty="0"/>
          </a:p>
          <a:p>
            <a:pPr>
              <a:buNone/>
            </a:pPr>
            <a:r>
              <a:rPr lang="cs-CZ" dirty="0"/>
              <a:t>možnost volby/Interrupce</a:t>
            </a:r>
          </a:p>
        </p:txBody>
      </p:sp>
      <p:sp>
        <p:nvSpPr>
          <p:cNvPr id="4" name="Zástupný symbol pro obsah 3"/>
          <p:cNvSpPr>
            <a:spLocks noGrp="1"/>
          </p:cNvSpPr>
          <p:nvPr>
            <p:ph sz="half" idx="2"/>
          </p:nvPr>
        </p:nvSpPr>
        <p:spPr>
          <a:xfrm>
            <a:off x="4860032" y="1628800"/>
            <a:ext cx="4038600" cy="4681728"/>
          </a:xfrm>
        </p:spPr>
        <p:txBody>
          <a:bodyPr>
            <a:normAutofit lnSpcReduction="10000"/>
          </a:bodyPr>
          <a:lstStyle/>
          <a:p>
            <a:endParaRPr lang="cs-CZ" dirty="0"/>
          </a:p>
          <a:p>
            <a:endParaRPr lang="cs-CZ" dirty="0"/>
          </a:p>
          <a:p>
            <a:endParaRPr lang="cs-CZ" dirty="0"/>
          </a:p>
          <a:p>
            <a:pPr>
              <a:buNone/>
            </a:pPr>
            <a:r>
              <a:rPr lang="cs-CZ" dirty="0"/>
              <a:t>              PRO LIFE</a:t>
            </a:r>
          </a:p>
          <a:p>
            <a:pPr>
              <a:buNone/>
            </a:pPr>
            <a:endParaRPr lang="cs-CZ" dirty="0"/>
          </a:p>
          <a:p>
            <a:pPr>
              <a:buNone/>
            </a:pPr>
            <a:endParaRPr lang="cs-CZ" dirty="0"/>
          </a:p>
          <a:p>
            <a:pPr>
              <a:buNone/>
            </a:pPr>
            <a:endParaRPr lang="cs-CZ" dirty="0"/>
          </a:p>
          <a:p>
            <a:pPr>
              <a:buNone/>
            </a:pPr>
            <a:endParaRPr lang="cs-CZ" dirty="0"/>
          </a:p>
          <a:p>
            <a:pPr>
              <a:buNone/>
            </a:pPr>
            <a:endParaRPr lang="cs-CZ" sz="2000" dirty="0"/>
          </a:p>
          <a:p>
            <a:pPr>
              <a:buNone/>
            </a:pPr>
            <a:r>
              <a:rPr lang="cs-CZ" sz="2000" dirty="0"/>
              <a:t>             </a:t>
            </a:r>
          </a:p>
          <a:p>
            <a:pPr>
              <a:buNone/>
            </a:pPr>
            <a:r>
              <a:rPr lang="cs-CZ" sz="2000" dirty="0"/>
              <a:t>             Hnutí Pro život ČR</a:t>
            </a:r>
          </a:p>
        </p:txBody>
      </p:sp>
    </p:spTree>
    <p:extLst>
      <p:ext uri="{BB962C8B-B14F-4D97-AF65-F5344CB8AC3E}">
        <p14:creationId xmlns:p14="http://schemas.microsoft.com/office/powerpoint/2010/main" val="32211028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řešení dilemat</a:t>
            </a:r>
          </a:p>
        </p:txBody>
      </p:sp>
      <p:sp>
        <p:nvSpPr>
          <p:cNvPr id="3" name="Zástupný symbol pro obsah 2"/>
          <p:cNvSpPr>
            <a:spLocks noGrp="1"/>
          </p:cNvSpPr>
          <p:nvPr>
            <p:ph sz="quarter" idx="1"/>
          </p:nvPr>
        </p:nvSpPr>
        <p:spPr/>
        <p:txBody>
          <a:bodyPr>
            <a:normAutofit lnSpcReduction="10000"/>
          </a:bodyPr>
          <a:lstStyle/>
          <a:p>
            <a:endParaRPr lang="cs-CZ" dirty="0"/>
          </a:p>
          <a:p>
            <a:r>
              <a:rPr lang="cs-CZ" dirty="0"/>
              <a:t>vyhýbání se </a:t>
            </a:r>
          </a:p>
          <a:p>
            <a:endParaRPr lang="cs-CZ" dirty="0"/>
          </a:p>
          <a:p>
            <a:r>
              <a:rPr lang="cs-CZ" dirty="0"/>
              <a:t>racionalizace</a:t>
            </a:r>
          </a:p>
          <a:p>
            <a:endParaRPr lang="cs-CZ" dirty="0"/>
          </a:p>
          <a:p>
            <a:r>
              <a:rPr lang="cs-CZ" dirty="0"/>
              <a:t>neutralita </a:t>
            </a:r>
          </a:p>
          <a:p>
            <a:endParaRPr lang="cs-CZ" dirty="0"/>
          </a:p>
          <a:p>
            <a:r>
              <a:rPr lang="cs-CZ" dirty="0" err="1"/>
              <a:t>favorismus</a:t>
            </a:r>
            <a:endParaRPr lang="cs-CZ" dirty="0"/>
          </a:p>
          <a:p>
            <a:endParaRPr lang="cs-CZ" dirty="0"/>
          </a:p>
          <a:p>
            <a:r>
              <a:rPr lang="cs-CZ" dirty="0"/>
              <a:t>neutralita a symetrie</a:t>
            </a:r>
          </a:p>
        </p:txBody>
      </p:sp>
    </p:spTree>
    <p:extLst>
      <p:ext uri="{BB962C8B-B14F-4D97-AF65-F5344CB8AC3E}">
        <p14:creationId xmlns:p14="http://schemas.microsoft.com/office/powerpoint/2010/main" val="1462372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332656"/>
            <a:ext cx="8534400" cy="648072"/>
          </a:xfrm>
        </p:spPr>
        <p:txBody>
          <a:bodyPr>
            <a:normAutofit fontScale="90000"/>
          </a:bodyPr>
          <a:lstStyle/>
          <a:p>
            <a:br>
              <a:rPr lang="cs-CZ" dirty="0"/>
            </a:br>
            <a:br>
              <a:rPr lang="cs-CZ" dirty="0"/>
            </a:br>
            <a:br>
              <a:rPr lang="cs-CZ" dirty="0"/>
            </a:br>
            <a:r>
              <a:rPr lang="cs-CZ" dirty="0"/>
              <a:t> BIOETIKA</a:t>
            </a:r>
          </a:p>
        </p:txBody>
      </p:sp>
      <p:sp>
        <p:nvSpPr>
          <p:cNvPr id="3" name="Zástupný symbol pro obsah 2"/>
          <p:cNvSpPr>
            <a:spLocks noGrp="1"/>
          </p:cNvSpPr>
          <p:nvPr>
            <p:ph sz="quarter" idx="1"/>
          </p:nvPr>
        </p:nvSpPr>
        <p:spPr/>
        <p:txBody>
          <a:bodyPr>
            <a:normAutofit lnSpcReduction="10000"/>
          </a:bodyPr>
          <a:lstStyle/>
          <a:p>
            <a:endParaRPr lang="cs-CZ" dirty="0"/>
          </a:p>
          <a:p>
            <a:r>
              <a:rPr lang="cs-CZ" dirty="0"/>
              <a:t>aplikovaná etika</a:t>
            </a:r>
          </a:p>
          <a:p>
            <a:endParaRPr lang="cs-CZ" dirty="0"/>
          </a:p>
          <a:p>
            <a:r>
              <a:rPr lang="cs-CZ" dirty="0"/>
              <a:t>etika ve zdravotnictví</a:t>
            </a:r>
          </a:p>
          <a:p>
            <a:endParaRPr lang="cs-CZ" dirty="0"/>
          </a:p>
          <a:p>
            <a:r>
              <a:rPr lang="cs-CZ" dirty="0"/>
              <a:t>profesní etika</a:t>
            </a:r>
          </a:p>
          <a:p>
            <a:endParaRPr lang="cs-CZ" dirty="0"/>
          </a:p>
          <a:p>
            <a:r>
              <a:rPr lang="cs-CZ" dirty="0"/>
              <a:t>lékařská etika (prof. H. Haškovcová, lf3 1991)</a:t>
            </a:r>
          </a:p>
          <a:p>
            <a:endParaRPr lang="cs-CZ" dirty="0"/>
          </a:p>
          <a:p>
            <a:r>
              <a:rPr lang="cs-CZ" dirty="0"/>
              <a:t>etika v ošetřovatelství</a:t>
            </a:r>
          </a:p>
        </p:txBody>
      </p:sp>
    </p:spTree>
    <p:extLst>
      <p:ext uri="{BB962C8B-B14F-4D97-AF65-F5344CB8AC3E}">
        <p14:creationId xmlns:p14="http://schemas.microsoft.com/office/powerpoint/2010/main" val="297036345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Hippokratova přísaha</a:t>
            </a:r>
          </a:p>
        </p:txBody>
      </p:sp>
      <p:sp>
        <p:nvSpPr>
          <p:cNvPr id="6" name="Zástupný symbol pro obsah 5"/>
          <p:cNvSpPr>
            <a:spLocks noGrp="1"/>
          </p:cNvSpPr>
          <p:nvPr>
            <p:ph sz="quarter" idx="1"/>
          </p:nvPr>
        </p:nvSpPr>
        <p:spPr>
          <a:xfrm>
            <a:off x="301752" y="1628800"/>
            <a:ext cx="8503920" cy="4824536"/>
          </a:xfrm>
        </p:spPr>
        <p:txBody>
          <a:bodyPr>
            <a:normAutofit fontScale="55000" lnSpcReduction="20000"/>
          </a:bodyPr>
          <a:lstStyle/>
          <a:p>
            <a:pPr>
              <a:buNone/>
            </a:pPr>
            <a:r>
              <a:rPr lang="cs-CZ" dirty="0"/>
              <a:t>„Přísahám při lékaři </a:t>
            </a:r>
            <a:r>
              <a:rPr lang="cs-CZ" dirty="0" err="1"/>
              <a:t>Apollonu</a:t>
            </a:r>
            <a:r>
              <a:rPr lang="cs-CZ" dirty="0"/>
              <a:t>, při </a:t>
            </a:r>
            <a:r>
              <a:rPr lang="cs-CZ" dirty="0" err="1"/>
              <a:t>Hygieii</a:t>
            </a:r>
            <a:r>
              <a:rPr lang="cs-CZ" dirty="0"/>
              <a:t> a </a:t>
            </a:r>
            <a:r>
              <a:rPr lang="cs-CZ" dirty="0" err="1"/>
              <a:t>Panacei</a:t>
            </a:r>
            <a:r>
              <a:rPr lang="cs-CZ" dirty="0"/>
              <a:t>, volám za svědky všechny bohy a bohyně,       že ze všech sil a s plným svědomím budu </a:t>
            </a:r>
            <a:r>
              <a:rPr lang="cs-CZ" dirty="0" err="1"/>
              <a:t>plniti</a:t>
            </a:r>
            <a:r>
              <a:rPr lang="cs-CZ" dirty="0"/>
              <a:t> tento </a:t>
            </a:r>
            <a:r>
              <a:rPr lang="cs-CZ" b="1" dirty="0"/>
              <a:t>slib</a:t>
            </a:r>
            <a:r>
              <a:rPr lang="cs-CZ" dirty="0"/>
              <a:t>:     </a:t>
            </a:r>
          </a:p>
          <a:p>
            <a:pPr>
              <a:buNone/>
            </a:pPr>
            <a:r>
              <a:rPr lang="cs-CZ" dirty="0"/>
              <a:t>  budu si </a:t>
            </a:r>
            <a:r>
              <a:rPr lang="cs-CZ" b="1" dirty="0" err="1"/>
              <a:t>vážiti</a:t>
            </a:r>
            <a:r>
              <a:rPr lang="cs-CZ" dirty="0"/>
              <a:t> svého mistra v tomto umění jako svých vlastních rodičů, budu se s ním </a:t>
            </a:r>
            <a:r>
              <a:rPr lang="cs-CZ" dirty="0" err="1"/>
              <a:t>děliti</a:t>
            </a:r>
            <a:r>
              <a:rPr lang="cs-CZ" dirty="0"/>
              <a:t> o svůj příjem, budu mu </a:t>
            </a:r>
            <a:r>
              <a:rPr lang="cs-CZ" dirty="0" err="1"/>
              <a:t>dávati</a:t>
            </a:r>
            <a:r>
              <a:rPr lang="cs-CZ" dirty="0"/>
              <a:t> to, čeho bude </a:t>
            </a:r>
            <a:r>
              <a:rPr lang="cs-CZ" dirty="0" err="1"/>
              <a:t>míti</a:t>
            </a:r>
            <a:r>
              <a:rPr lang="cs-CZ" dirty="0"/>
              <a:t> nedostatek, budu </a:t>
            </a:r>
            <a:r>
              <a:rPr lang="cs-CZ" dirty="0" err="1"/>
              <a:t>pokládati</a:t>
            </a:r>
            <a:r>
              <a:rPr lang="cs-CZ" dirty="0"/>
              <a:t> jeho děti za své bratry pokrevné a ze své strany vyučím je v tomto umění </a:t>
            </a:r>
            <a:r>
              <a:rPr lang="cs-CZ" b="1" dirty="0"/>
              <a:t>bez odměny a bez závazků</a:t>
            </a:r>
            <a:r>
              <a:rPr lang="cs-CZ" dirty="0"/>
              <a:t>.</a:t>
            </a:r>
          </a:p>
          <a:p>
            <a:pPr>
              <a:buNone/>
            </a:pPr>
            <a:r>
              <a:rPr lang="cs-CZ" dirty="0"/>
              <a:t> Umožním účast na vědění a naukách tohoto oboru především svým synům, dále synům svého mistra a potom těm, kdo zápisem a přísahou se prohlásí za mé žáky, ale </a:t>
            </a:r>
            <a:r>
              <a:rPr lang="cs-CZ" b="1" dirty="0"/>
              <a:t>nikomu jinému</a:t>
            </a:r>
            <a:r>
              <a:rPr lang="cs-CZ" dirty="0"/>
              <a:t>.</a:t>
            </a:r>
          </a:p>
          <a:p>
            <a:pPr>
              <a:buNone/>
            </a:pPr>
            <a:r>
              <a:rPr lang="cs-CZ" dirty="0"/>
              <a:t>Aby nemocní opět nabyli zdraví, </a:t>
            </a:r>
            <a:r>
              <a:rPr lang="cs-CZ" b="1" dirty="0"/>
              <a:t>nařídím opatření </a:t>
            </a:r>
            <a:r>
              <a:rPr lang="cs-CZ" dirty="0"/>
              <a:t>podle svého nejlepšího vědění a posouzení a budu od nich </a:t>
            </a:r>
            <a:r>
              <a:rPr lang="cs-CZ" dirty="0" err="1"/>
              <a:t>vzdalovati</a:t>
            </a:r>
            <a:r>
              <a:rPr lang="cs-CZ" dirty="0"/>
              <a:t> všechno zlé a škodlivé.</a:t>
            </a:r>
          </a:p>
          <a:p>
            <a:pPr>
              <a:buNone/>
            </a:pPr>
            <a:r>
              <a:rPr lang="cs-CZ" b="1" dirty="0"/>
              <a:t>Nehodlám se </a:t>
            </a:r>
            <a:r>
              <a:rPr lang="cs-CZ" dirty="0" err="1"/>
              <a:t>pohnouti</a:t>
            </a:r>
            <a:r>
              <a:rPr lang="cs-CZ" dirty="0"/>
              <a:t> od nikoho, ať je to kdokoliv, </a:t>
            </a:r>
            <a:r>
              <a:rPr lang="cs-CZ" b="1" dirty="0"/>
              <a:t>abych mu podal jedu </a:t>
            </a:r>
            <a:r>
              <a:rPr lang="cs-CZ" dirty="0"/>
              <a:t>nebo abych mu dal za podobným účelem radu.</a:t>
            </a:r>
          </a:p>
          <a:p>
            <a:pPr>
              <a:buNone/>
            </a:pPr>
            <a:r>
              <a:rPr lang="cs-CZ" dirty="0"/>
              <a:t>Nedám žádné ženě vložku do pochvy s tím úmyslem, abych </a:t>
            </a:r>
            <a:r>
              <a:rPr lang="cs-CZ" b="1" dirty="0"/>
              <a:t>zabránil oplodnění </a:t>
            </a:r>
            <a:r>
              <a:rPr lang="cs-CZ" dirty="0"/>
              <a:t>nebo přerušil vývoj plodu.</a:t>
            </a:r>
          </a:p>
          <a:p>
            <a:pPr>
              <a:buNone/>
            </a:pPr>
            <a:r>
              <a:rPr lang="cs-CZ" dirty="0"/>
              <a:t>Svůj život i své umění budu </a:t>
            </a:r>
            <a:r>
              <a:rPr lang="cs-CZ" b="1" dirty="0" err="1"/>
              <a:t>ceniti</a:t>
            </a:r>
            <a:r>
              <a:rPr lang="cs-CZ" b="1" dirty="0"/>
              <a:t> jako posvátné</a:t>
            </a:r>
            <a:r>
              <a:rPr lang="cs-CZ" dirty="0"/>
              <a:t>, nebudu </a:t>
            </a:r>
            <a:r>
              <a:rPr lang="cs-CZ" dirty="0" err="1"/>
              <a:t>dělati</a:t>
            </a:r>
            <a:r>
              <a:rPr lang="cs-CZ" dirty="0"/>
              <a:t> operace kamene, a vstoupím-li do domu, vejdu tam pro blaho nemocných, zdržím se všeho počínání nešlechetného, neposkvrním se chlípným dotekem s ženami, muži, se svobodnými ani s otroky</a:t>
            </a:r>
          </a:p>
          <a:p>
            <a:pPr>
              <a:buNone/>
            </a:pPr>
            <a:r>
              <a:rPr lang="cs-CZ" dirty="0"/>
              <a:t> O všem, co uvidím a uslyším při léčení samém, nebo v souvislosti s ním</a:t>
            </a:r>
            <a:r>
              <a:rPr lang="cs-CZ" b="1" dirty="0"/>
              <a:t>, zachovám mlčení </a:t>
            </a:r>
            <a:r>
              <a:rPr lang="cs-CZ" dirty="0"/>
              <a:t>a podržím to jako tajemství , nebude-li mi dáno svolení k tomu, abych to řekl.</a:t>
            </a:r>
          </a:p>
          <a:p>
            <a:pPr>
              <a:buNone/>
            </a:pPr>
            <a:r>
              <a:rPr lang="cs-CZ" dirty="0"/>
              <a:t>Udržím-li pevně a dokonale věrnost této přísaze, buď mi za to dán </a:t>
            </a:r>
            <a:r>
              <a:rPr lang="cs-CZ" b="1" dirty="0"/>
              <a:t>šťastný život </a:t>
            </a:r>
            <a:r>
              <a:rPr lang="cs-CZ" dirty="0"/>
              <a:t>pro všechny časy, kdybych však se proti této přísaze prohřešil, ať mě postihne </a:t>
            </a:r>
            <a:r>
              <a:rPr lang="cs-CZ" b="1" dirty="0"/>
              <a:t>pravý opak</a:t>
            </a:r>
            <a:r>
              <a:rPr lang="cs-CZ" dirty="0"/>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ETIKA a PRÁVO</a:t>
            </a:r>
          </a:p>
        </p:txBody>
      </p:sp>
      <p:sp>
        <p:nvSpPr>
          <p:cNvPr id="6" name="Zástupný symbol pro obsah 5"/>
          <p:cNvSpPr>
            <a:spLocks noGrp="1"/>
          </p:cNvSpPr>
          <p:nvPr>
            <p:ph sz="quarter" idx="1"/>
          </p:nvPr>
        </p:nvSpPr>
        <p:spPr/>
        <p:txBody>
          <a:bodyPr/>
          <a:lstStyle/>
          <a:p>
            <a:pPr marL="0" indent="0">
              <a:buNone/>
            </a:pPr>
            <a:r>
              <a:rPr lang="cs-CZ" dirty="0"/>
              <a:t>               </a:t>
            </a:r>
          </a:p>
          <a:p>
            <a:pPr marL="0" indent="0">
              <a:buNone/>
            </a:pPr>
            <a:r>
              <a:rPr lang="cs-CZ" dirty="0"/>
              <a:t>                                 Výhrada svědomí</a:t>
            </a:r>
          </a:p>
        </p:txBody>
      </p:sp>
    </p:spTree>
    <p:extLst>
      <p:ext uri="{BB962C8B-B14F-4D97-AF65-F5344CB8AC3E}">
        <p14:creationId xmlns:p14="http://schemas.microsoft.com/office/powerpoint/2010/main" val="314011889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a PRÁVO</a:t>
            </a:r>
          </a:p>
        </p:txBody>
      </p:sp>
      <p:sp>
        <p:nvSpPr>
          <p:cNvPr id="4" name="Zástupný symbol pro obsah 3"/>
          <p:cNvSpPr>
            <a:spLocks noGrp="1"/>
          </p:cNvSpPr>
          <p:nvPr>
            <p:ph sz="half" idx="1"/>
          </p:nvPr>
        </p:nvSpPr>
        <p:spPr/>
        <p:txBody>
          <a:bodyPr>
            <a:normAutofit lnSpcReduction="10000"/>
          </a:bodyPr>
          <a:lstStyle/>
          <a:p>
            <a:endParaRPr lang="cs-CZ" dirty="0"/>
          </a:p>
          <a:p>
            <a:pPr marL="0" indent="0">
              <a:buNone/>
            </a:pPr>
            <a:r>
              <a:rPr lang="cs-CZ" dirty="0"/>
              <a:t>     ETICKÉ normy</a:t>
            </a:r>
          </a:p>
          <a:p>
            <a:pPr marL="0" indent="0">
              <a:buNone/>
            </a:pPr>
            <a:endParaRPr lang="cs-CZ" dirty="0"/>
          </a:p>
          <a:p>
            <a:r>
              <a:rPr lang="cs-CZ" dirty="0"/>
              <a:t>respekt k dilematickým situacím</a:t>
            </a:r>
          </a:p>
          <a:p>
            <a:endParaRPr lang="cs-CZ" dirty="0"/>
          </a:p>
          <a:p>
            <a:r>
              <a:rPr lang="cs-CZ" dirty="0"/>
              <a:t> závaznost</a:t>
            </a:r>
          </a:p>
          <a:p>
            <a:endParaRPr lang="cs-CZ" dirty="0"/>
          </a:p>
          <a:p>
            <a:r>
              <a:rPr lang="cs-CZ" dirty="0"/>
              <a:t> vymahatelnost</a:t>
            </a:r>
          </a:p>
          <a:p>
            <a:endParaRPr lang="cs-CZ" dirty="0"/>
          </a:p>
          <a:p>
            <a:r>
              <a:rPr lang="cs-CZ" dirty="0"/>
              <a:t> sankce</a:t>
            </a:r>
          </a:p>
          <a:p>
            <a:endParaRPr lang="cs-CZ" dirty="0"/>
          </a:p>
        </p:txBody>
      </p:sp>
      <p:sp>
        <p:nvSpPr>
          <p:cNvPr id="5" name="Zástupný symbol pro obsah 4"/>
          <p:cNvSpPr>
            <a:spLocks noGrp="1"/>
          </p:cNvSpPr>
          <p:nvPr>
            <p:ph sz="half" idx="2"/>
          </p:nvPr>
        </p:nvSpPr>
        <p:spPr/>
        <p:txBody>
          <a:bodyPr>
            <a:normAutofit lnSpcReduction="10000"/>
          </a:bodyPr>
          <a:lstStyle/>
          <a:p>
            <a:endParaRPr lang="cs-CZ" dirty="0"/>
          </a:p>
          <a:p>
            <a:pPr marL="0" indent="0">
              <a:buNone/>
            </a:pPr>
            <a:r>
              <a:rPr lang="cs-CZ" dirty="0"/>
              <a:t>     PRÁVNÍ normy</a:t>
            </a:r>
          </a:p>
          <a:p>
            <a:pPr marL="0" indent="0">
              <a:buNone/>
            </a:pPr>
            <a:endParaRPr lang="cs-CZ" dirty="0"/>
          </a:p>
          <a:p>
            <a:r>
              <a:rPr lang="cs-CZ" dirty="0"/>
              <a:t>požadavek jednoznačnosti</a:t>
            </a:r>
          </a:p>
          <a:p>
            <a:endParaRPr lang="cs-CZ" dirty="0"/>
          </a:p>
          <a:p>
            <a:r>
              <a:rPr lang="cs-CZ" dirty="0"/>
              <a:t> závaznost</a:t>
            </a:r>
          </a:p>
          <a:p>
            <a:endParaRPr lang="cs-CZ" dirty="0"/>
          </a:p>
          <a:p>
            <a:r>
              <a:rPr lang="cs-CZ" dirty="0"/>
              <a:t> vymahatelnost</a:t>
            </a:r>
          </a:p>
          <a:p>
            <a:endParaRPr lang="cs-CZ" dirty="0"/>
          </a:p>
          <a:p>
            <a:r>
              <a:rPr lang="cs-CZ" dirty="0"/>
              <a:t> sankce</a:t>
            </a:r>
          </a:p>
        </p:txBody>
      </p:sp>
    </p:spTree>
    <p:extLst>
      <p:ext uri="{BB962C8B-B14F-4D97-AF65-F5344CB8AC3E}">
        <p14:creationId xmlns:p14="http://schemas.microsoft.com/office/powerpoint/2010/main" val="20192204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Etika a právo</a:t>
            </a:r>
          </a:p>
        </p:txBody>
      </p:sp>
      <p:sp>
        <p:nvSpPr>
          <p:cNvPr id="3" name="Zástupný symbol pro obsah 2"/>
          <p:cNvSpPr>
            <a:spLocks noGrp="1"/>
          </p:cNvSpPr>
          <p:nvPr>
            <p:ph sz="quarter" idx="1"/>
          </p:nvPr>
        </p:nvSpPr>
        <p:spPr/>
        <p:txBody>
          <a:bodyPr/>
          <a:lstStyle/>
          <a:p>
            <a:endParaRPr lang="cs-CZ" dirty="0"/>
          </a:p>
          <a:p>
            <a:endParaRPr lang="cs-CZ" dirty="0"/>
          </a:p>
          <a:p>
            <a:r>
              <a:rPr lang="cs-CZ" dirty="0"/>
              <a:t>transplantace a dárcovství</a:t>
            </a:r>
          </a:p>
          <a:p>
            <a:endParaRPr lang="cs-CZ" dirty="0"/>
          </a:p>
          <a:p>
            <a:r>
              <a:rPr lang="cs-CZ" dirty="0"/>
              <a:t>devastující zranění a operace</a:t>
            </a:r>
          </a:p>
          <a:p>
            <a:endParaRPr lang="cs-CZ" dirty="0"/>
          </a:p>
          <a:p>
            <a:r>
              <a:rPr lang="cs-CZ" dirty="0"/>
              <a:t>nedobrovolná hospitalizace</a:t>
            </a:r>
          </a:p>
        </p:txBody>
      </p:sp>
    </p:spTree>
    <p:extLst>
      <p:ext uri="{BB962C8B-B14F-4D97-AF65-F5344CB8AC3E}">
        <p14:creationId xmlns:p14="http://schemas.microsoft.com/office/powerpoint/2010/main" val="1692367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lstStyle/>
          <a:p>
            <a:r>
              <a:rPr lang="cs-CZ" dirty="0"/>
              <a:t>ETIKA a PRÁVO</a:t>
            </a:r>
          </a:p>
        </p:txBody>
      </p:sp>
      <p:sp>
        <p:nvSpPr>
          <p:cNvPr id="6" name="Zástupný symbol pro obsah 5"/>
          <p:cNvSpPr>
            <a:spLocks noGrp="1"/>
          </p:cNvSpPr>
          <p:nvPr>
            <p:ph sz="quarter" idx="1"/>
          </p:nvPr>
        </p:nvSpPr>
        <p:spPr>
          <a:xfrm>
            <a:off x="301752" y="1844824"/>
            <a:ext cx="8503920" cy="4254224"/>
          </a:xfrm>
        </p:spPr>
        <p:txBody>
          <a:bodyPr>
            <a:normAutofit fontScale="92500" lnSpcReduction="10000"/>
          </a:bodyPr>
          <a:lstStyle/>
          <a:p>
            <a:pPr marL="0" indent="0">
              <a:buNone/>
            </a:pPr>
            <a:r>
              <a:rPr lang="cs-CZ" dirty="0"/>
              <a:t>Etický kodex Práva pacientů navrhla, po připomínkovém řízení definitivně formulovala a schválila Centrální etická komise Ministerstva zdravotnictví České Republiky. </a:t>
            </a:r>
          </a:p>
          <a:p>
            <a:pPr marL="0" indent="0">
              <a:buNone/>
            </a:pPr>
            <a:br>
              <a:rPr lang="cs-CZ" dirty="0"/>
            </a:br>
            <a:r>
              <a:rPr lang="cs-CZ" dirty="0"/>
              <a:t>25. února 1992</a:t>
            </a:r>
          </a:p>
          <a:p>
            <a:pPr marL="0" indent="0">
              <a:buNone/>
            </a:pPr>
            <a:endParaRPr lang="cs-CZ" dirty="0"/>
          </a:p>
          <a:p>
            <a:pPr marL="0" indent="0">
              <a:buNone/>
            </a:pPr>
            <a:r>
              <a:rPr lang="cs-CZ" dirty="0"/>
              <a:t>zákon o zdravotních službách č. 372/2011 Sb.</a:t>
            </a:r>
          </a:p>
          <a:p>
            <a:pPr marL="0" indent="0">
              <a:buNone/>
            </a:pPr>
            <a:r>
              <a:rPr lang="cs-CZ" dirty="0"/>
              <a:t>zákon o veřejném zdravotním pojištění č. 48/1997 Sb.</a:t>
            </a:r>
          </a:p>
          <a:p>
            <a:pPr marL="0" indent="0">
              <a:buNone/>
            </a:pPr>
            <a:r>
              <a:rPr lang="cs-CZ" dirty="0"/>
              <a:t>návrh zákona o paliativní péči, rozhodování na konci života a </a:t>
            </a:r>
            <a:r>
              <a:rPr lang="cs-CZ" dirty="0" err="1"/>
              <a:t>euthanazii</a:t>
            </a:r>
            <a:r>
              <a:rPr lang="cs-CZ" dirty="0"/>
              <a:t>: </a:t>
            </a:r>
            <a:r>
              <a:rPr lang="cs-CZ" dirty="0">
                <a:hlinkClick r:id="rId3"/>
              </a:rPr>
              <a:t>https://www.pirati.cz/assets/pdf/z-o-eutanazii.pdf</a:t>
            </a:r>
            <a:r>
              <a:rPr lang="cs-CZ" dirty="0"/>
              <a:t> (6/2020)</a:t>
            </a:r>
          </a:p>
          <a:p>
            <a:pPr marL="0" indent="0">
              <a:buNone/>
            </a:pPr>
            <a:endParaRPr lang="cs-CZ" dirty="0"/>
          </a:p>
        </p:txBody>
      </p:sp>
    </p:spTree>
    <p:extLst>
      <p:ext uri="{BB962C8B-B14F-4D97-AF65-F5344CB8AC3E}">
        <p14:creationId xmlns:p14="http://schemas.microsoft.com/office/powerpoint/2010/main" val="28835192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PACIENTŮ</a:t>
            </a:r>
          </a:p>
        </p:txBody>
      </p:sp>
      <p:sp>
        <p:nvSpPr>
          <p:cNvPr id="3" name="Zástupný symbol pro obsah 2"/>
          <p:cNvSpPr>
            <a:spLocks noGrp="1"/>
          </p:cNvSpPr>
          <p:nvPr>
            <p:ph sz="quarter" idx="1"/>
          </p:nvPr>
        </p:nvSpPr>
        <p:spPr/>
        <p:txBody>
          <a:bodyPr/>
          <a:lstStyle/>
          <a:p>
            <a:pPr marL="0" indent="0">
              <a:buNone/>
            </a:pPr>
            <a:endParaRPr lang="cs-CZ" dirty="0"/>
          </a:p>
          <a:p>
            <a:pPr marL="0" indent="0">
              <a:buNone/>
            </a:pPr>
            <a:endParaRPr lang="cs-CZ" dirty="0"/>
          </a:p>
          <a:p>
            <a:pPr marL="0" indent="0">
              <a:buNone/>
            </a:pPr>
            <a:r>
              <a:rPr lang="cs-CZ" dirty="0"/>
              <a:t>            Dilematické situace – příklady a diskuze</a:t>
            </a:r>
          </a:p>
          <a:p>
            <a:pPr marL="0" indent="0">
              <a:buNone/>
            </a:pPr>
            <a:endParaRPr lang="cs-CZ" dirty="0"/>
          </a:p>
          <a:p>
            <a:pPr marL="0" indent="0">
              <a:buNone/>
            </a:pPr>
            <a:r>
              <a:rPr lang="cs-CZ" dirty="0"/>
              <a:t>…………………………..„NO JO, ALE“…………………………</a:t>
            </a:r>
          </a:p>
          <a:p>
            <a:pPr marL="0" indent="0">
              <a:buNone/>
            </a:pPr>
            <a:endParaRPr lang="cs-CZ" dirty="0"/>
          </a:p>
          <a:p>
            <a:pPr marL="0" indent="0">
              <a:buNone/>
            </a:pPr>
            <a:r>
              <a:rPr lang="cs-CZ" dirty="0"/>
              <a:t>                 náměty pro volitelnou seminární práci</a:t>
            </a:r>
          </a:p>
        </p:txBody>
      </p:sp>
    </p:spTree>
    <p:extLst>
      <p:ext uri="{BB962C8B-B14F-4D97-AF65-F5344CB8AC3E}">
        <p14:creationId xmlns:p14="http://schemas.microsoft.com/office/powerpoint/2010/main" val="42574294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01752" y="228600"/>
            <a:ext cx="8534400" cy="1184176"/>
          </a:xfrm>
        </p:spPr>
        <p:txBody>
          <a:bodyPr>
            <a:normAutofit fontScale="90000"/>
          </a:bodyPr>
          <a:lstStyle/>
          <a:p>
            <a:br>
              <a:rPr lang="cs-CZ" b="1" dirty="0"/>
            </a:br>
            <a:r>
              <a:rPr lang="cs-CZ" dirty="0"/>
              <a:t>Právo na zdravotní péči </a:t>
            </a:r>
            <a:br>
              <a:rPr lang="cs-CZ" dirty="0"/>
            </a:br>
            <a:endParaRPr lang="cs-CZ" dirty="0"/>
          </a:p>
        </p:txBody>
      </p:sp>
      <p:sp>
        <p:nvSpPr>
          <p:cNvPr id="6" name="Zástupný symbol pro obsah 5"/>
          <p:cNvSpPr>
            <a:spLocks noGrp="1"/>
          </p:cNvSpPr>
          <p:nvPr>
            <p:ph sz="quarter" idx="1"/>
          </p:nvPr>
        </p:nvSpPr>
        <p:spPr/>
        <p:txBody>
          <a:bodyPr>
            <a:normAutofit fontScale="85000" lnSpcReduction="20000"/>
          </a:bodyPr>
          <a:lstStyle/>
          <a:p>
            <a:pPr marL="0" indent="0">
              <a:buNone/>
            </a:pPr>
            <a:r>
              <a:rPr lang="cs-CZ" dirty="0"/>
              <a:t>                     </a:t>
            </a:r>
          </a:p>
          <a:p>
            <a:pPr marL="0" indent="0">
              <a:buNone/>
            </a:pPr>
            <a:r>
              <a:rPr lang="cs-CZ" dirty="0"/>
              <a:t>Ústavně zaručené právo na zdravotní péči, její dostupnost i spravedlivý přístup podle vašich potřeb. </a:t>
            </a:r>
          </a:p>
          <a:p>
            <a:pPr marL="0" indent="0">
              <a:buNone/>
            </a:pPr>
            <a:endParaRPr lang="cs-CZ" dirty="0"/>
          </a:p>
          <a:p>
            <a:pPr marL="0" indent="0">
              <a:buNone/>
            </a:pPr>
            <a:r>
              <a:rPr lang="cs-CZ" dirty="0"/>
              <a:t>Právo na profesionální péči, právo aktivně spolupracovat při lékařských výkonech.</a:t>
            </a:r>
          </a:p>
          <a:p>
            <a:pPr marL="0" indent="0">
              <a:buNone/>
            </a:pPr>
            <a:r>
              <a:rPr lang="cs-CZ" dirty="0"/>
              <a:t> </a:t>
            </a:r>
          </a:p>
          <a:p>
            <a:pPr marL="0" indent="0">
              <a:buNone/>
            </a:pPr>
            <a:r>
              <a:rPr lang="cs-CZ" dirty="0"/>
              <a:t>Právo sami se svobodně rozhodovat o vašem osudu. </a:t>
            </a:r>
          </a:p>
          <a:p>
            <a:pPr marL="0" indent="0">
              <a:buNone/>
            </a:pPr>
            <a:endParaRPr lang="cs-CZ" dirty="0"/>
          </a:p>
          <a:p>
            <a:pPr marL="0" indent="0">
              <a:buNone/>
            </a:pPr>
            <a:endParaRPr lang="cs-CZ" dirty="0"/>
          </a:p>
          <a:p>
            <a:pPr marL="0" indent="0">
              <a:buNone/>
            </a:pPr>
            <a:br>
              <a:rPr lang="cs-CZ" dirty="0"/>
            </a:br>
            <a:r>
              <a:rPr lang="cs-CZ" dirty="0"/>
              <a:t>  </a:t>
            </a:r>
            <a:br>
              <a:rPr lang="cs-CZ" dirty="0"/>
            </a:br>
            <a:endParaRPr lang="cs-CZ" dirty="0"/>
          </a:p>
        </p:txBody>
      </p:sp>
    </p:spTree>
    <p:extLst>
      <p:ext uri="{BB962C8B-B14F-4D97-AF65-F5344CB8AC3E}">
        <p14:creationId xmlns:p14="http://schemas.microsoft.com/office/powerpoint/2010/main" val="381497142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896144"/>
          </a:xfrm>
        </p:spPr>
        <p:txBody>
          <a:bodyPr>
            <a:normAutofit fontScale="90000"/>
          </a:bodyPr>
          <a:lstStyle/>
          <a:p>
            <a:r>
              <a:rPr lang="cs-CZ" dirty="0"/>
              <a:t>Právo na zdravotní péči</a:t>
            </a:r>
            <a:br>
              <a:rPr lang="cs-CZ" dirty="0"/>
            </a:br>
            <a:r>
              <a:rPr lang="cs-CZ" dirty="0">
                <a:solidFill>
                  <a:srgbClr val="FF0000"/>
                </a:solidFill>
              </a:rPr>
              <a:t>otázky</a:t>
            </a:r>
          </a:p>
        </p:txBody>
      </p:sp>
      <p:sp>
        <p:nvSpPr>
          <p:cNvPr id="3" name="Zástupný symbol pro obsah 2"/>
          <p:cNvSpPr>
            <a:spLocks noGrp="1"/>
          </p:cNvSpPr>
          <p:nvPr>
            <p:ph sz="quarter" idx="1"/>
          </p:nvPr>
        </p:nvSpPr>
        <p:spPr/>
        <p:txBody>
          <a:bodyPr>
            <a:normAutofit fontScale="92500" lnSpcReduction="10000"/>
          </a:bodyPr>
          <a:lstStyle/>
          <a:p>
            <a:endParaRPr lang="cs-CZ" dirty="0"/>
          </a:p>
          <a:p>
            <a:r>
              <a:rPr lang="cs-CZ" dirty="0"/>
              <a:t>Je zdravotní péče pro všechny stejně dostupná? (kvalita a kvantita, standard)</a:t>
            </a:r>
          </a:p>
          <a:p>
            <a:endParaRPr lang="cs-CZ" dirty="0"/>
          </a:p>
          <a:p>
            <a:r>
              <a:rPr lang="cs-CZ" dirty="0"/>
              <a:t>Jak se pozná profesionální péče?</a:t>
            </a:r>
          </a:p>
          <a:p>
            <a:endParaRPr lang="cs-CZ" dirty="0"/>
          </a:p>
          <a:p>
            <a:r>
              <a:rPr lang="cs-CZ" dirty="0"/>
              <a:t>Mohu se (svým životním stylem poškozovat)?</a:t>
            </a:r>
          </a:p>
          <a:p>
            <a:endParaRPr lang="cs-CZ" dirty="0"/>
          </a:p>
          <a:p>
            <a:r>
              <a:rPr lang="cs-CZ" dirty="0"/>
              <a:t>Jaké budou následky takového jednání?</a:t>
            </a:r>
          </a:p>
          <a:p>
            <a:endParaRPr lang="cs-CZ" dirty="0"/>
          </a:p>
          <a:p>
            <a:r>
              <a:rPr lang="cs-CZ" dirty="0"/>
              <a:t>role </a:t>
            </a:r>
            <a:r>
              <a:rPr lang="cs-CZ" dirty="0" err="1"/>
              <a:t>pharmafirem</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1112168"/>
          </a:xfrm>
        </p:spPr>
        <p:txBody>
          <a:bodyPr>
            <a:normAutofit fontScale="90000"/>
          </a:bodyPr>
          <a:lstStyle/>
          <a:p>
            <a:br>
              <a:rPr lang="cs-CZ" b="1" dirty="0"/>
            </a:br>
            <a:r>
              <a:rPr lang="cs-CZ" dirty="0"/>
              <a:t>Právo na informovaný souhlas </a:t>
            </a:r>
            <a:br>
              <a:rPr lang="cs-CZ" dirty="0"/>
            </a:br>
            <a:endParaRPr lang="cs-CZ" dirty="0"/>
          </a:p>
        </p:txBody>
      </p:sp>
      <p:sp>
        <p:nvSpPr>
          <p:cNvPr id="3" name="Zástupný symbol pro obsah 2"/>
          <p:cNvSpPr>
            <a:spLocks noGrp="1"/>
          </p:cNvSpPr>
          <p:nvPr>
            <p:ph sz="quarter" idx="1"/>
          </p:nvPr>
        </p:nvSpPr>
        <p:spPr>
          <a:xfrm>
            <a:off x="301752" y="1527048"/>
            <a:ext cx="8503920" cy="4926288"/>
          </a:xfrm>
        </p:spPr>
        <p:txBody>
          <a:bodyPr>
            <a:normAutofit fontScale="70000" lnSpcReduction="20000"/>
          </a:bodyPr>
          <a:lstStyle/>
          <a:p>
            <a:pPr marL="0" indent="0">
              <a:buNone/>
            </a:pPr>
            <a:r>
              <a:rPr lang="cs-CZ" dirty="0"/>
              <a:t>Jakýkoli výkon v oblasti péče o zdraví může být proveden pouze za podmínky, že k němu poskytnete svobodný a informovaný souhlas </a:t>
            </a:r>
          </a:p>
          <a:p>
            <a:pPr marL="0" indent="0">
              <a:buNone/>
            </a:pPr>
            <a:endParaRPr lang="cs-CZ" dirty="0"/>
          </a:p>
          <a:p>
            <a:pPr marL="0" indent="0">
              <a:buNone/>
            </a:pPr>
            <a:r>
              <a:rPr lang="cs-CZ" i="1" dirty="0">
                <a:solidFill>
                  <a:srgbClr val="FF0000"/>
                </a:solidFill>
              </a:rPr>
              <a:t>VÝJIMKA:</a:t>
            </a:r>
            <a:r>
              <a:rPr lang="cs-CZ" i="1" dirty="0"/>
              <a:t> případy v zákoně výslovně uvedené, kdy vám může být péče poskytnuta i bez vašeho souhlasu – je-li známky duševní choroby nebo intoxikace a zároveň ohrožujete své okolí, bude vám uloženo povinné léčení; jde-li o nosiče závažné přenosné nemoci; jevíte-li známky duševní choroby, ohrožujete sebe nebo své okolí; není-li možné vzhledem k vašemu zdravotnímu stavu vyžádat si souhlas a jde o neodkladné výkony k záchraně vašeho života či zdraví).</a:t>
            </a:r>
            <a:r>
              <a:rPr lang="cs-CZ" dirty="0"/>
              <a:t> </a:t>
            </a:r>
          </a:p>
          <a:p>
            <a:pPr marL="0" indent="0">
              <a:buNone/>
            </a:pPr>
            <a:br>
              <a:rPr lang="cs-CZ" dirty="0"/>
            </a:br>
            <a:r>
              <a:rPr lang="cs-CZ" dirty="0"/>
              <a:t>Abyste mohli poskytnout k vyšetřovacímu či léčebnému výkonu váš souhlas, musíte vědět, s čím máte souhlasit. Máte tedy právo být informován o účelu a povaze poskytované zdravotní péče a každého vyšetřovacího nebo léčebného výkonu, jakož i o jeho důsledcích, alternativách a rizicích. Na základě těchto informací máte právo svobodně, bez nátlaku a s dostatkem času na rozvážení a s možností klást doplňující dotazy se rozhodnout, zda navrhovaný výkon podstoupíte. </a:t>
            </a:r>
            <a:br>
              <a:rPr lang="cs-CZ" dirty="0"/>
            </a:br>
            <a:r>
              <a:rPr lang="cs-CZ" dirty="0"/>
              <a:t>  </a:t>
            </a:r>
            <a:br>
              <a:rPr lang="cs-CZ" dirty="0"/>
            </a:br>
            <a:endParaRPr lang="cs-CZ" dirty="0"/>
          </a:p>
        </p:txBody>
      </p:sp>
    </p:spTree>
    <p:extLst>
      <p:ext uri="{BB962C8B-B14F-4D97-AF65-F5344CB8AC3E}">
        <p14:creationId xmlns:p14="http://schemas.microsoft.com/office/powerpoint/2010/main" val="1497236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INFORMOVANÝ SOUHLAS</a:t>
            </a:r>
          </a:p>
        </p:txBody>
      </p:sp>
      <p:sp>
        <p:nvSpPr>
          <p:cNvPr id="3" name="Zástupný symbol pro obsah 2"/>
          <p:cNvSpPr>
            <a:spLocks noGrp="1"/>
          </p:cNvSpPr>
          <p:nvPr>
            <p:ph sz="quarter" idx="1"/>
          </p:nvPr>
        </p:nvSpPr>
        <p:spPr/>
        <p:txBody>
          <a:bodyPr/>
          <a:lstStyle/>
          <a:p>
            <a:pPr>
              <a:buNone/>
            </a:pPr>
            <a:r>
              <a:rPr lang="cs-CZ" dirty="0"/>
              <a:t>        </a:t>
            </a:r>
          </a:p>
          <a:p>
            <a:pPr>
              <a:buNone/>
            </a:pPr>
            <a:r>
              <a:rPr lang="cs-CZ" dirty="0"/>
              <a:t>           nástroj respektování autonomie pacienta</a:t>
            </a:r>
          </a:p>
          <a:p>
            <a:pPr>
              <a:buNone/>
            </a:pPr>
            <a:endParaRPr lang="cs-CZ" dirty="0"/>
          </a:p>
          <a:p>
            <a:r>
              <a:rPr lang="cs-CZ" dirty="0"/>
              <a:t>výhody</a:t>
            </a:r>
          </a:p>
          <a:p>
            <a:endParaRPr lang="cs-CZ" dirty="0"/>
          </a:p>
          <a:p>
            <a:r>
              <a:rPr lang="cs-CZ" dirty="0"/>
              <a:t>nevýhody</a:t>
            </a:r>
          </a:p>
          <a:p>
            <a:endParaRPr lang="cs-CZ" dirty="0"/>
          </a:p>
          <a:p>
            <a:r>
              <a:rPr lang="cs-CZ" dirty="0"/>
              <a:t>rizika (formalismus)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9061</TotalTime>
  <Words>4535</Words>
  <Application>Microsoft Office PowerPoint</Application>
  <PresentationFormat>Předvádění na obrazovce (4:3)</PresentationFormat>
  <Paragraphs>1098</Paragraphs>
  <Slides>132</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132</vt:i4>
      </vt:variant>
    </vt:vector>
  </HeadingPairs>
  <TitlesOfParts>
    <vt:vector size="137" baseType="lpstr">
      <vt:lpstr>Calibri</vt:lpstr>
      <vt:lpstr>Georgia</vt:lpstr>
      <vt:lpstr>Wingdings</vt:lpstr>
      <vt:lpstr>Wingdings 2</vt:lpstr>
      <vt:lpstr>Administrativní</vt:lpstr>
      <vt:lpstr>ETIKA VE ZDRAVOTNICTVÍ</vt:lpstr>
      <vt:lpstr>Plán dne – 4.12.2020</vt:lpstr>
      <vt:lpstr>ETIKA VE ZDRAVOTNICTVÍ The Doctor (Luk Fides, 1891)</vt:lpstr>
      <vt:lpstr>FILOZOFIE</vt:lpstr>
      <vt:lpstr>ETIKA – PRAKTICKÁ FILOZOFIE</vt:lpstr>
      <vt:lpstr>MRAV, MORÁLKA, ETIKA</vt:lpstr>
      <vt:lpstr>ETIKA – PRAKTICKÁ FILOZOFIE</vt:lpstr>
      <vt:lpstr> MORÁLKA</vt:lpstr>
      <vt:lpstr>    BIOETIKA</vt:lpstr>
      <vt:lpstr>     POJMY, JAZYK, ROLE SPECIFITA  PROSTŘEDÍ </vt:lpstr>
      <vt:lpstr>POJMY, JAZYK, ROLE SPECIFITA  PROSTŘEDÍ</vt:lpstr>
      <vt:lpstr> role a konflikt rolí                                                                 (E. Goffman: Všichni hrajeme divadlo) </vt:lpstr>
      <vt:lpstr>systém/instituce, vztahy a role</vt:lpstr>
      <vt:lpstr>INSTITUCIONALIZACE (odpovědnost „za“)</vt:lpstr>
      <vt:lpstr>PROSTŘEDÍ  věda a filozofie</vt:lpstr>
      <vt:lpstr>PROSTŘEDÍ věda a filozofie </vt:lpstr>
      <vt:lpstr>Argument rozumu/myšlení je ovlivňováno emocemi</vt:lpstr>
      <vt:lpstr> krize moderní vědy</vt:lpstr>
      <vt:lpstr>DVA SVĚTY</vt:lpstr>
      <vt:lpstr>Sir William Osler  (1849 – 1919)</vt:lpstr>
      <vt:lpstr>ETIKA VE ZDRAVOTNICTVÍ Florence Nightingal (1820-1910)</vt:lpstr>
      <vt:lpstr>ETIKA VE ZDRAVOTNICTVÍ</vt:lpstr>
      <vt:lpstr>Kde je pes zakopán?</vt:lpstr>
      <vt:lpstr>LUDWIG WITTGENSTEIN (1889-1951)</vt:lpstr>
      <vt:lpstr>DAVID HUME (1711 – 1776)</vt:lpstr>
      <vt:lpstr>DVA SVĚTY</vt:lpstr>
      <vt:lpstr>ETICKÉ NORMY a POSTOJE</vt:lpstr>
      <vt:lpstr>MORÁLNÍ FILOZOFIE</vt:lpstr>
      <vt:lpstr>MORÁLNÍ FILOZOFIE ETIKA</vt:lpstr>
      <vt:lpstr>     3 pilíře evropské kultury</vt:lpstr>
      <vt:lpstr>MODELY/PŘÍKLADY/VZORCE</vt:lpstr>
      <vt:lpstr>narativní přístup</vt:lpstr>
      <vt:lpstr>morální atributy (ne)etického jednání</vt:lpstr>
      <vt:lpstr>ETIKA VE ZDRAVOTNICTVÍ</vt:lpstr>
      <vt:lpstr>RIZIKA – dehumanizace medicíny</vt:lpstr>
      <vt:lpstr>VZTAH </vt:lpstr>
      <vt:lpstr>Pět poselství komunikace</vt:lpstr>
      <vt:lpstr>RIZIKA poruchy komunikace</vt:lpstr>
      <vt:lpstr>způsob uplatnění pravidel v praxi má zásadní význam</vt:lpstr>
      <vt:lpstr>Model  poskytování péče (paternalismus)</vt:lpstr>
      <vt:lpstr>Model  poskytování péče (partnerství)</vt:lpstr>
      <vt:lpstr>HODNOTY a PRINCIPY poskytování péče v evropském kontextu</vt:lpstr>
      <vt:lpstr>PRINCIPY LÉKAŘSKÉ ETIKY</vt:lpstr>
      <vt:lpstr>HODNOTY a PRINCIPY poskytování péče v evropském kontextu</vt:lpstr>
      <vt:lpstr>SVOBODA/ODPOVĚDNOST</vt:lpstr>
      <vt:lpstr>SVOBODA/ODPOVĚDNOST</vt:lpstr>
      <vt:lpstr>            SVOBODA a ODPOVĚDNOST</vt:lpstr>
      <vt:lpstr>HODNOTY a POTŘEBY</vt:lpstr>
      <vt:lpstr>HODNOTY a POTŘEBY</vt:lpstr>
      <vt:lpstr>CHARAKTER SPOLEČENSTVÍ (MY a „ONI“) </vt:lpstr>
      <vt:lpstr>HODNOTY: (Schwartz 1992)</vt:lpstr>
      <vt:lpstr>       CO URČUJE, JAK JEDNÁME?</vt:lpstr>
      <vt:lpstr>HODNOTY</vt:lpstr>
      <vt:lpstr>Hodnoty a konflikt mezi nimi (Schwartzův výzkum, 1992)</vt:lpstr>
      <vt:lpstr>Hodnoty a konflikt mezi nimi (Schwartzův výzkum, 1992)</vt:lpstr>
      <vt:lpstr>důstojnost</vt:lpstr>
      <vt:lpstr>důstojnost</vt:lpstr>
      <vt:lpstr>      ETICKÉ NORMY a POSTOJE</vt:lpstr>
      <vt:lpstr>MORÁLKA  heteronomní a autonomní</vt:lpstr>
      <vt:lpstr>ETIKA CTNOSTÍ</vt:lpstr>
      <vt:lpstr>ETICKÉ TEORIE</vt:lpstr>
      <vt:lpstr>ETICKÉ TEORIE</vt:lpstr>
      <vt:lpstr>ETICKÉ TEORIE</vt:lpstr>
      <vt:lpstr>ETICKÉ TEORIE</vt:lpstr>
      <vt:lpstr>ETICKÉ TEORIE</vt:lpstr>
      <vt:lpstr>ETICKÉ TEORIE</vt:lpstr>
      <vt:lpstr>ETICKÉ TEORIE</vt:lpstr>
      <vt:lpstr>Kategorický imperativ/zlaté pravidlo</vt:lpstr>
      <vt:lpstr>Prezentace aplikace PowerPoint</vt:lpstr>
      <vt:lpstr>MORÁLNÍ FILOZOFIE ETIKA</vt:lpstr>
      <vt:lpstr>MORÁLNÍ PRAVIDLA</vt:lpstr>
      <vt:lpstr>ETICKÝ RELATIVISMUS x UNIVERZALISMUS</vt:lpstr>
      <vt:lpstr>ETICKÉ DILEMA/PROBLÉM</vt:lpstr>
      <vt:lpstr>ETICKÉ DILEMA/PROBLÉM (Šalamounův soud)</vt:lpstr>
      <vt:lpstr>ETIKA</vt:lpstr>
      <vt:lpstr>ETIKA</vt:lpstr>
      <vt:lpstr>Situace, povinnost, pravidla, formalismus</vt:lpstr>
      <vt:lpstr>ELEMENTÁRNÍ MRAVNÍ NORMY</vt:lpstr>
      <vt:lpstr>ETICKÉ NORMY</vt:lpstr>
      <vt:lpstr>PRÁVNÍ PŘÍSTUP</vt:lpstr>
      <vt:lpstr>ETICKÉ NORMY („desatero“)</vt:lpstr>
      <vt:lpstr>ETICKÉ NORMY</vt:lpstr>
      <vt:lpstr>ETICKÉ NORMY</vt:lpstr>
      <vt:lpstr>ETICKÉ (morální) NORMY - profesní</vt:lpstr>
      <vt:lpstr>ETICKÉ PROFESNÍ NORMY zdravotnictví</vt:lpstr>
      <vt:lpstr>ETICKÉ NORMY ve zdravotnictví</vt:lpstr>
      <vt:lpstr>Etická dilemata transplantace orgánů a tkání</vt:lpstr>
      <vt:lpstr>Etická dilemata počátek (a konec) lidského života</vt:lpstr>
      <vt:lpstr>Přístup k řešení dilemat</vt:lpstr>
      <vt:lpstr>Hippokratova přísaha</vt:lpstr>
      <vt:lpstr>ETIKA a PRÁVO</vt:lpstr>
      <vt:lpstr>ETIKA a PRÁVO</vt:lpstr>
      <vt:lpstr>Etika a právo</vt:lpstr>
      <vt:lpstr>ETIKA a PRÁVO</vt:lpstr>
      <vt:lpstr>PRÁVA PACIENTŮ</vt:lpstr>
      <vt:lpstr> Právo na zdravotní péči  </vt:lpstr>
      <vt:lpstr>Právo na zdravotní péči otázky</vt:lpstr>
      <vt:lpstr> Právo na informovaný souhlas  </vt:lpstr>
      <vt:lpstr>INFORMOVANÝ SOUHLAS</vt:lpstr>
      <vt:lpstr>ZPŮSOB uplatnění pravidel v praxi  </vt:lpstr>
      <vt:lpstr>Informovaný souhlas</vt:lpstr>
      <vt:lpstr>POUČENÍ, POROZUMĚNÍ, SOUHLAS</vt:lpstr>
      <vt:lpstr>Právo odmítnout zdravotní výkon</vt:lpstr>
      <vt:lpstr>Právo odmítnout zdravotní výkon otázky</vt:lpstr>
      <vt:lpstr>         Právo na informace  </vt:lpstr>
      <vt:lpstr>Právo na informace („impregnace“)</vt:lpstr>
      <vt:lpstr>Právo nebýt informován  </vt:lpstr>
      <vt:lpstr>             Právo nebýt informován otázky </vt:lpstr>
      <vt:lpstr>Právo na ochranu soukromí</vt:lpstr>
      <vt:lpstr>Právo na určení osob i rozsahu poskytovaných informací  </vt:lpstr>
      <vt:lpstr>Právo na svobodnou volbu lékaře a právo na svobodnou volbu zdravotní pojišťovny</vt:lpstr>
      <vt:lpstr>Právo na svobodnou volbu lékaře a právo na svobodnou volbu zdravotní pojišťovny</vt:lpstr>
      <vt:lpstr>Právo osob blízkých na informace o zdravotním stavu pacienta</vt:lpstr>
      <vt:lpstr>Právo na svobodnou volbu lékaře a právo na svobodnou volbu zdravotní pojišťovny</vt:lpstr>
      <vt:lpstr>Práva osob pozůstalých</vt:lpstr>
      <vt:lpstr>ZÁVĚR LIDSKÉHO ŽIVOTA</vt:lpstr>
      <vt:lpstr>ZÁVĚR LIDSKÉHO ŽIVOTA</vt:lpstr>
      <vt:lpstr>ZÁVĚR LIDSKÉHO ŽIVOTA</vt:lpstr>
      <vt:lpstr>ZÁVĚR LIDSKÉHO ŽIVOTA</vt:lpstr>
      <vt:lpstr>ÚZKOST, STRACH, OBAVY</vt:lpstr>
      <vt:lpstr>ČLOVĚK jako OSOBA v nemoci</vt:lpstr>
      <vt:lpstr>Etická dilemata</vt:lpstr>
      <vt:lpstr>EMPIRICKÝ FUNKCIONALISMUS</vt:lpstr>
      <vt:lpstr>EMPIRICKÝ FUNKCIONALISMUS</vt:lpstr>
      <vt:lpstr>ONTOLOGICKÝ PERSONALISMUS</vt:lpstr>
      <vt:lpstr>FÁZE VYPOŘÁDÁVÁNÍ SE S NEMOCÍ (prae finem)</vt:lpstr>
      <vt:lpstr>EUTHANAZIE</vt:lpstr>
      <vt:lpstr>Dříve vyslovená přání</vt:lpstr>
      <vt:lpstr>Dříve vyslovená přání</vt:lpstr>
      <vt:lpstr>Dříve vyslovená přání</vt:lpstr>
      <vt:lpstr>ETICKÉ PORADENSTVÍ</vt:lpstr>
      <vt:lpstr>       ETICKÉ KOMISE a jejich role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ETIKA</dc:title>
  <dc:creator>Uživatel</dc:creator>
  <cp:lastModifiedBy>Pavla Povolná</cp:lastModifiedBy>
  <cp:revision>169</cp:revision>
  <dcterms:created xsi:type="dcterms:W3CDTF">2019-08-24T19:06:09Z</dcterms:created>
  <dcterms:modified xsi:type="dcterms:W3CDTF">2020-12-04T05:59:22Z</dcterms:modified>
</cp:coreProperties>
</file>