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83" r:id="rId2"/>
    <p:sldId id="257" r:id="rId3"/>
    <p:sldId id="275" r:id="rId4"/>
    <p:sldId id="282" r:id="rId5"/>
    <p:sldId id="260" r:id="rId6"/>
    <p:sldId id="259" r:id="rId7"/>
    <p:sldId id="284" r:id="rId8"/>
    <p:sldId id="285" r:id="rId9"/>
    <p:sldId id="263" r:id="rId10"/>
    <p:sldId id="261" r:id="rId11"/>
    <p:sldId id="293" r:id="rId12"/>
    <p:sldId id="281" r:id="rId13"/>
    <p:sldId id="268" r:id="rId14"/>
    <p:sldId id="264" r:id="rId15"/>
    <p:sldId id="276" r:id="rId16"/>
    <p:sldId id="286" r:id="rId17"/>
    <p:sldId id="262" r:id="rId18"/>
    <p:sldId id="267" r:id="rId19"/>
    <p:sldId id="269" r:id="rId20"/>
    <p:sldId id="294" r:id="rId21"/>
    <p:sldId id="295" r:id="rId22"/>
    <p:sldId id="296" r:id="rId23"/>
    <p:sldId id="270" r:id="rId24"/>
    <p:sldId id="287" r:id="rId25"/>
    <p:sldId id="290" r:id="rId26"/>
    <p:sldId id="273" r:id="rId27"/>
    <p:sldId id="265" r:id="rId28"/>
    <p:sldId id="266" r:id="rId29"/>
    <p:sldId id="277" r:id="rId30"/>
    <p:sldId id="291" r:id="rId31"/>
    <p:sldId id="288" r:id="rId32"/>
    <p:sldId id="271" r:id="rId33"/>
    <p:sldId id="272" r:id="rId34"/>
    <p:sldId id="274" r:id="rId35"/>
    <p:sldId id="297" r:id="rId36"/>
    <p:sldId id="292" r:id="rId37"/>
    <p:sldId id="278" r:id="rId38"/>
    <p:sldId id="279" r:id="rId39"/>
    <p:sldId id="289"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autoAdjust="0"/>
    <p:restoredTop sz="94246" autoAdjust="0"/>
  </p:normalViewPr>
  <p:slideViewPr>
    <p:cSldViewPr snapToGrid="0">
      <p:cViewPr varScale="1">
        <p:scale>
          <a:sx n="55" d="100"/>
          <a:sy n="55" d="100"/>
        </p:scale>
        <p:origin x="105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F0BEB-A25A-49B3-A421-A3EB7098B3A5}" type="datetimeFigureOut">
              <a:rPr lang="cs-CZ" smtClean="0"/>
              <a:t>09.11.2023</a:t>
            </a:fld>
            <a:endParaRPr lang="cs-C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852880-9A0D-4715-9788-BB1BA3D1D58D}" type="slidenum">
              <a:rPr lang="cs-CZ" smtClean="0"/>
              <a:t>‹#›</a:t>
            </a:fld>
            <a:endParaRPr lang="cs-CZ"/>
          </a:p>
        </p:txBody>
      </p:sp>
    </p:spTree>
    <p:extLst>
      <p:ext uri="{BB962C8B-B14F-4D97-AF65-F5344CB8AC3E}">
        <p14:creationId xmlns:p14="http://schemas.microsoft.com/office/powerpoint/2010/main" val="740972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cs-CZ" dirty="0"/>
          </a:p>
        </p:txBody>
      </p:sp>
      <p:sp>
        <p:nvSpPr>
          <p:cNvPr id="4" name="Slide Number Placeholder 3"/>
          <p:cNvSpPr>
            <a:spLocks noGrp="1"/>
          </p:cNvSpPr>
          <p:nvPr>
            <p:ph type="sldNum" sz="quarter" idx="5"/>
          </p:nvPr>
        </p:nvSpPr>
        <p:spPr/>
        <p:txBody>
          <a:bodyPr/>
          <a:lstStyle/>
          <a:p>
            <a:fld id="{0D852880-9A0D-4715-9788-BB1BA3D1D58D}" type="slidenum">
              <a:rPr lang="cs-CZ" smtClean="0"/>
              <a:t>12</a:t>
            </a:fld>
            <a:endParaRPr lang="cs-CZ"/>
          </a:p>
        </p:txBody>
      </p:sp>
    </p:spTree>
    <p:extLst>
      <p:ext uri="{BB962C8B-B14F-4D97-AF65-F5344CB8AC3E}">
        <p14:creationId xmlns:p14="http://schemas.microsoft.com/office/powerpoint/2010/main" val="737866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FE8FF47-B066-4A4A-B4DA-A3B25D877AF7}"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7C39-58EF-4280-9837-F1B821D68E3F}" type="slidenum">
              <a:rPr lang="en-GB" smtClean="0"/>
              <a:t>‹#›</a:t>
            </a:fld>
            <a:endParaRPr lang="en-GB"/>
          </a:p>
        </p:txBody>
      </p:sp>
    </p:spTree>
    <p:extLst>
      <p:ext uri="{BB962C8B-B14F-4D97-AF65-F5344CB8AC3E}">
        <p14:creationId xmlns:p14="http://schemas.microsoft.com/office/powerpoint/2010/main" val="3223241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E8FF47-B066-4A4A-B4DA-A3B25D877AF7}"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7C39-58EF-4280-9837-F1B821D68E3F}" type="slidenum">
              <a:rPr lang="en-GB" smtClean="0"/>
              <a:t>‹#›</a:t>
            </a:fld>
            <a:endParaRPr lang="en-GB"/>
          </a:p>
        </p:txBody>
      </p:sp>
    </p:spTree>
    <p:extLst>
      <p:ext uri="{BB962C8B-B14F-4D97-AF65-F5344CB8AC3E}">
        <p14:creationId xmlns:p14="http://schemas.microsoft.com/office/powerpoint/2010/main" val="233837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E8FF47-B066-4A4A-B4DA-A3B25D877AF7}"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7C39-58EF-4280-9837-F1B821D68E3F}" type="slidenum">
              <a:rPr lang="en-GB" smtClean="0"/>
              <a:t>‹#›</a:t>
            </a:fld>
            <a:endParaRPr lang="en-GB"/>
          </a:p>
        </p:txBody>
      </p:sp>
    </p:spTree>
    <p:extLst>
      <p:ext uri="{BB962C8B-B14F-4D97-AF65-F5344CB8AC3E}">
        <p14:creationId xmlns:p14="http://schemas.microsoft.com/office/powerpoint/2010/main" val="680890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FE8FF47-B066-4A4A-B4DA-A3B25D877AF7}"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7C39-58EF-4280-9837-F1B821D68E3F}" type="slidenum">
              <a:rPr lang="en-GB" smtClean="0"/>
              <a:t>‹#›</a:t>
            </a:fld>
            <a:endParaRPr lang="en-GB"/>
          </a:p>
        </p:txBody>
      </p:sp>
    </p:spTree>
    <p:extLst>
      <p:ext uri="{BB962C8B-B14F-4D97-AF65-F5344CB8AC3E}">
        <p14:creationId xmlns:p14="http://schemas.microsoft.com/office/powerpoint/2010/main" val="4172876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E8FF47-B066-4A4A-B4DA-A3B25D877AF7}" type="datetimeFigureOut">
              <a:rPr lang="en-GB" smtClean="0"/>
              <a:t>09/11/2023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D87C39-58EF-4280-9837-F1B821D68E3F}" type="slidenum">
              <a:rPr lang="en-GB" smtClean="0"/>
              <a:t>‹#›</a:t>
            </a:fld>
            <a:endParaRPr lang="en-GB"/>
          </a:p>
        </p:txBody>
      </p:sp>
    </p:spTree>
    <p:extLst>
      <p:ext uri="{BB962C8B-B14F-4D97-AF65-F5344CB8AC3E}">
        <p14:creationId xmlns:p14="http://schemas.microsoft.com/office/powerpoint/2010/main" val="506773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FE8FF47-B066-4A4A-B4DA-A3B25D877AF7}"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D87C39-58EF-4280-9837-F1B821D68E3F}" type="slidenum">
              <a:rPr lang="en-GB" smtClean="0"/>
              <a:t>‹#›</a:t>
            </a:fld>
            <a:endParaRPr lang="en-GB"/>
          </a:p>
        </p:txBody>
      </p:sp>
    </p:spTree>
    <p:extLst>
      <p:ext uri="{BB962C8B-B14F-4D97-AF65-F5344CB8AC3E}">
        <p14:creationId xmlns:p14="http://schemas.microsoft.com/office/powerpoint/2010/main" val="2407477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FE8FF47-B066-4A4A-B4DA-A3B25D877AF7}" type="datetimeFigureOut">
              <a:rPr lang="en-GB" smtClean="0"/>
              <a:t>09/11/2023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D87C39-58EF-4280-9837-F1B821D68E3F}" type="slidenum">
              <a:rPr lang="en-GB" smtClean="0"/>
              <a:t>‹#›</a:t>
            </a:fld>
            <a:endParaRPr lang="en-GB"/>
          </a:p>
        </p:txBody>
      </p:sp>
    </p:spTree>
    <p:extLst>
      <p:ext uri="{BB962C8B-B14F-4D97-AF65-F5344CB8AC3E}">
        <p14:creationId xmlns:p14="http://schemas.microsoft.com/office/powerpoint/2010/main" val="3145754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FE8FF47-B066-4A4A-B4DA-A3B25D877AF7}" type="datetimeFigureOut">
              <a:rPr lang="en-GB" smtClean="0"/>
              <a:t>09/11/2023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D87C39-58EF-4280-9837-F1B821D68E3F}" type="slidenum">
              <a:rPr lang="en-GB" smtClean="0"/>
              <a:t>‹#›</a:t>
            </a:fld>
            <a:endParaRPr lang="en-GB"/>
          </a:p>
        </p:txBody>
      </p:sp>
    </p:spTree>
    <p:extLst>
      <p:ext uri="{BB962C8B-B14F-4D97-AF65-F5344CB8AC3E}">
        <p14:creationId xmlns:p14="http://schemas.microsoft.com/office/powerpoint/2010/main" val="131903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E8FF47-B066-4A4A-B4DA-A3B25D877AF7}" type="datetimeFigureOut">
              <a:rPr lang="en-GB" smtClean="0"/>
              <a:t>09/11/2023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D87C39-58EF-4280-9837-F1B821D68E3F}" type="slidenum">
              <a:rPr lang="en-GB" smtClean="0"/>
              <a:t>‹#›</a:t>
            </a:fld>
            <a:endParaRPr lang="en-GB"/>
          </a:p>
        </p:txBody>
      </p:sp>
    </p:spTree>
    <p:extLst>
      <p:ext uri="{BB962C8B-B14F-4D97-AF65-F5344CB8AC3E}">
        <p14:creationId xmlns:p14="http://schemas.microsoft.com/office/powerpoint/2010/main" val="1705218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E8FF47-B066-4A4A-B4DA-A3B25D877AF7}"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D87C39-58EF-4280-9837-F1B821D68E3F}" type="slidenum">
              <a:rPr lang="en-GB" smtClean="0"/>
              <a:t>‹#›</a:t>
            </a:fld>
            <a:endParaRPr lang="en-GB"/>
          </a:p>
        </p:txBody>
      </p:sp>
    </p:spTree>
    <p:extLst>
      <p:ext uri="{BB962C8B-B14F-4D97-AF65-F5344CB8AC3E}">
        <p14:creationId xmlns:p14="http://schemas.microsoft.com/office/powerpoint/2010/main" val="325358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FE8FF47-B066-4A4A-B4DA-A3B25D877AF7}" type="datetimeFigureOut">
              <a:rPr lang="en-GB" smtClean="0"/>
              <a:t>09/11/2023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D87C39-58EF-4280-9837-F1B821D68E3F}" type="slidenum">
              <a:rPr lang="en-GB" smtClean="0"/>
              <a:t>‹#›</a:t>
            </a:fld>
            <a:endParaRPr lang="en-GB"/>
          </a:p>
        </p:txBody>
      </p:sp>
    </p:spTree>
    <p:extLst>
      <p:ext uri="{BB962C8B-B14F-4D97-AF65-F5344CB8AC3E}">
        <p14:creationId xmlns:p14="http://schemas.microsoft.com/office/powerpoint/2010/main" val="276058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E8FF47-B066-4A4A-B4DA-A3B25D877AF7}" type="datetimeFigureOut">
              <a:rPr lang="en-GB" smtClean="0"/>
              <a:t>09/11/2023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87C39-58EF-4280-9837-F1B821D68E3F}" type="slidenum">
              <a:rPr lang="en-GB" smtClean="0"/>
              <a:t>‹#›</a:t>
            </a:fld>
            <a:endParaRPr lang="en-GB"/>
          </a:p>
        </p:txBody>
      </p:sp>
    </p:spTree>
    <p:extLst>
      <p:ext uri="{BB962C8B-B14F-4D97-AF65-F5344CB8AC3E}">
        <p14:creationId xmlns:p14="http://schemas.microsoft.com/office/powerpoint/2010/main" val="30687519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web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0" y="0"/>
            <a:ext cx="12192000" cy="6858000"/>
          </a:xfrm>
          <a:blipFill dpi="0" rotWithShape="1">
            <a:blip r:embed="rId2">
              <a:alphaModFix amt="0"/>
            </a:blip>
            <a:srcRect/>
            <a:tile tx="0" ty="0" sx="100000" sy="100000" flip="none" algn="tl"/>
          </a:blipFill>
        </p:spPr>
        <p:txBody>
          <a:bodyPr>
            <a:normAutofit/>
          </a:bodyPr>
          <a:lstStyle/>
          <a:p>
            <a:pPr marL="0" indent="0" algn="ctr">
              <a:buNone/>
            </a:pPr>
            <a:endParaRPr lang="cs-CZ" sz="8000" b="1" dirty="0">
              <a:latin typeface="Garamond" panose="02020404030301010803" pitchFamily="18" charset="0"/>
            </a:endParaRPr>
          </a:p>
          <a:p>
            <a:pPr marL="0" indent="0" algn="ctr">
              <a:buNone/>
            </a:pPr>
            <a:r>
              <a:rPr lang="cs-CZ" sz="8000" b="1" dirty="0">
                <a:latin typeface="Garamond" panose="02020404030301010803" pitchFamily="18" charset="0"/>
              </a:rPr>
              <a:t>Příběh</a:t>
            </a:r>
            <a:r>
              <a:rPr lang="cs-CZ" sz="8000" b="1" dirty="0">
                <a:solidFill>
                  <a:schemeClr val="accent6">
                    <a:lumMod val="50000"/>
                  </a:schemeClr>
                </a:solidFill>
                <a:latin typeface="Garamond" panose="02020404030301010803" pitchFamily="18" charset="0"/>
              </a:rPr>
              <a:t> </a:t>
            </a:r>
            <a:r>
              <a:rPr lang="cs-CZ" sz="8000" b="1" dirty="0">
                <a:latin typeface="Garamond" panose="02020404030301010803" pitchFamily="18" charset="0"/>
              </a:rPr>
              <a:t>mysli v moderní filosofii</a:t>
            </a:r>
          </a:p>
          <a:p>
            <a:pPr marL="0" indent="0" algn="ctr">
              <a:buNone/>
            </a:pPr>
            <a:r>
              <a:rPr lang="en-GB" sz="8000" b="1" dirty="0">
                <a:latin typeface="Garamond" panose="02020404030301010803" pitchFamily="18" charset="0"/>
              </a:rPr>
              <a:t>7</a:t>
            </a:r>
            <a:endParaRPr lang="cs-CZ" sz="8000" b="1" dirty="0">
              <a:latin typeface="Garamond" panose="02020404030301010803" pitchFamily="18" charset="0"/>
            </a:endParaRPr>
          </a:p>
          <a:p>
            <a:pPr marL="0" indent="0" algn="ctr">
              <a:buNone/>
            </a:pPr>
            <a:r>
              <a:rPr lang="en-GB" sz="6600" b="1" dirty="0">
                <a:latin typeface="Garamond" panose="02020404030301010803" pitchFamily="18" charset="0"/>
              </a:rPr>
              <a:t>Immanuel Kant</a:t>
            </a:r>
            <a:endParaRPr lang="cs-CZ" sz="6600" dirty="0">
              <a:latin typeface="Garamond" panose="02020404030301010803" pitchFamily="18" charset="0"/>
            </a:endParaRPr>
          </a:p>
        </p:txBody>
      </p:sp>
    </p:spTree>
    <p:extLst>
      <p:ext uri="{BB962C8B-B14F-4D97-AF65-F5344CB8AC3E}">
        <p14:creationId xmlns:p14="http://schemas.microsoft.com/office/powerpoint/2010/main" val="1977423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87791" y="1490663"/>
            <a:ext cx="11057205" cy="4686300"/>
          </a:xfrm>
        </p:spPr>
        <p:txBody>
          <a:bodyPr>
            <a:normAutofit/>
          </a:bodyPr>
          <a:lstStyle/>
          <a:p>
            <a:pPr marL="0" indent="0">
              <a:buNone/>
            </a:pPr>
            <a:r>
              <a:rPr lang="cs-CZ" sz="4000" b="1" dirty="0">
                <a:solidFill>
                  <a:srgbClr val="C00000"/>
                </a:solidFill>
                <a:latin typeface="Garamond" panose="02020404030301010803" pitchFamily="18" charset="0"/>
              </a:rPr>
              <a:t>Dogmatismus</a:t>
            </a:r>
            <a:r>
              <a:rPr lang="cs-CZ" sz="4000" dirty="0">
                <a:latin typeface="Garamond" panose="02020404030301010803" pitchFamily="18" charset="0"/>
              </a:rPr>
              <a:t>: „je dogmatický postup čistého rozumu </a:t>
            </a:r>
            <a:r>
              <a:rPr lang="cs-CZ" sz="4000" i="1" dirty="0">
                <a:latin typeface="Garamond" panose="02020404030301010803" pitchFamily="18" charset="0"/>
              </a:rPr>
              <a:t>bez předchozí kritiky jeho vlastní mohutnosti</a:t>
            </a:r>
            <a:r>
              <a:rPr lang="cs-CZ" sz="4000" dirty="0">
                <a:latin typeface="Garamond" panose="02020404030301010803" pitchFamily="18" charset="0"/>
              </a:rPr>
              <a:t>.“</a:t>
            </a:r>
          </a:p>
          <a:p>
            <a:pPr marL="0" indent="0">
              <a:buNone/>
            </a:pPr>
            <a:endParaRPr lang="en-GB" sz="4000" dirty="0">
              <a:latin typeface="Garamond" panose="02020404030301010803" pitchFamily="18" charset="0"/>
            </a:endParaRPr>
          </a:p>
        </p:txBody>
      </p:sp>
    </p:spTree>
    <p:extLst>
      <p:ext uri="{BB962C8B-B14F-4D97-AF65-F5344CB8AC3E}">
        <p14:creationId xmlns:p14="http://schemas.microsoft.com/office/powerpoint/2010/main" val="367036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87791" y="1490663"/>
            <a:ext cx="11057205" cy="4686300"/>
          </a:xfrm>
        </p:spPr>
        <p:txBody>
          <a:bodyPr>
            <a:normAutofit/>
          </a:bodyPr>
          <a:lstStyle/>
          <a:p>
            <a:pPr marL="0" indent="0">
              <a:buNone/>
            </a:pPr>
            <a:r>
              <a:rPr lang="cs-CZ" sz="4000" b="1" dirty="0">
                <a:solidFill>
                  <a:srgbClr val="C00000"/>
                </a:solidFill>
                <a:latin typeface="Garamond" panose="02020404030301010803" pitchFamily="18" charset="0"/>
              </a:rPr>
              <a:t>Dogmatismus</a:t>
            </a:r>
            <a:r>
              <a:rPr lang="cs-CZ" sz="4000" dirty="0">
                <a:latin typeface="Garamond" panose="02020404030301010803" pitchFamily="18" charset="0"/>
              </a:rPr>
              <a:t>: „je dogmatický postup čistého rozumu </a:t>
            </a:r>
            <a:r>
              <a:rPr lang="cs-CZ" sz="4000" i="1" dirty="0">
                <a:latin typeface="Garamond" panose="02020404030301010803" pitchFamily="18" charset="0"/>
              </a:rPr>
              <a:t>bez předchozí kritiky jeho vlastní mohutnosti</a:t>
            </a:r>
            <a:r>
              <a:rPr lang="cs-CZ" sz="4000" dirty="0">
                <a:latin typeface="Garamond" panose="02020404030301010803" pitchFamily="18" charset="0"/>
              </a:rPr>
              <a:t>.“ </a:t>
            </a:r>
          </a:p>
          <a:p>
            <a:pPr marL="0" indent="0">
              <a:buNone/>
            </a:pPr>
            <a:endParaRPr lang="en-GB" sz="4000" dirty="0">
              <a:latin typeface="Garamond" panose="02020404030301010803" pitchFamily="18" charset="0"/>
            </a:endParaRPr>
          </a:p>
          <a:p>
            <a:pPr marL="0" indent="0">
              <a:buNone/>
            </a:pPr>
            <a:r>
              <a:rPr lang="cs-CZ" sz="4000" b="1" dirty="0">
                <a:solidFill>
                  <a:srgbClr val="C00000"/>
                </a:solidFill>
                <a:latin typeface="Garamond" panose="02020404030301010803" pitchFamily="18" charset="0"/>
              </a:rPr>
              <a:t>Kritická filosofie</a:t>
            </a:r>
            <a:r>
              <a:rPr lang="cs-CZ" sz="4000" dirty="0">
                <a:latin typeface="Garamond" panose="02020404030301010803" pitchFamily="18" charset="0"/>
              </a:rPr>
              <a:t>: musíme „si připravit půdu kritikou orgánu, totiž čistého rozumu samého.“</a:t>
            </a:r>
            <a:endParaRPr lang="en-GB" sz="4000" dirty="0">
              <a:latin typeface="Garamond" panose="02020404030301010803" pitchFamily="18" charset="0"/>
            </a:endParaRPr>
          </a:p>
        </p:txBody>
      </p:sp>
    </p:spTree>
    <p:extLst>
      <p:ext uri="{BB962C8B-B14F-4D97-AF65-F5344CB8AC3E}">
        <p14:creationId xmlns:p14="http://schemas.microsoft.com/office/powerpoint/2010/main" val="226245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a:xfrm>
            <a:off x="417031" y="525992"/>
            <a:ext cx="7401603" cy="1807305"/>
          </a:xfrm>
        </p:spPr>
        <p:txBody>
          <a:bodyPr>
            <a:normAutofit/>
          </a:bodyPr>
          <a:lstStyle/>
          <a:p>
            <a:r>
              <a:rPr lang="en-GB" sz="3600" b="1" dirty="0" err="1">
                <a:solidFill>
                  <a:srgbClr val="C00000"/>
                </a:solidFill>
                <a:latin typeface="Garamond" panose="02020404030301010803" pitchFamily="18" charset="0"/>
              </a:rPr>
              <a:t>Projekt</a:t>
            </a:r>
            <a:r>
              <a:rPr lang="cs-CZ" sz="3600" b="1" dirty="0">
                <a:solidFill>
                  <a:srgbClr val="C00000"/>
                </a:solidFill>
                <a:latin typeface="Garamond" panose="02020404030301010803" pitchFamily="18" charset="0"/>
              </a:rPr>
              <a:t> </a:t>
            </a:r>
            <a:r>
              <a:rPr lang="cs-CZ" sz="3600" b="1" dirty="0" err="1">
                <a:solidFill>
                  <a:srgbClr val="C00000"/>
                </a:solidFill>
                <a:latin typeface="Garamond" panose="02020404030301010803" pitchFamily="18" charset="0"/>
              </a:rPr>
              <a:t>Lockova</a:t>
            </a:r>
            <a:r>
              <a:rPr lang="cs-CZ" sz="3600" b="1" dirty="0">
                <a:solidFill>
                  <a:srgbClr val="C00000"/>
                </a:solidFill>
                <a:latin typeface="Garamond" panose="02020404030301010803" pitchFamily="18" charset="0"/>
              </a:rPr>
              <a:t> </a:t>
            </a:r>
            <a:r>
              <a:rPr lang="cs-CZ" sz="3600" b="1" i="1" dirty="0">
                <a:solidFill>
                  <a:srgbClr val="C00000"/>
                </a:solidFill>
                <a:latin typeface="Garamond" panose="02020404030301010803" pitchFamily="18" charset="0"/>
              </a:rPr>
              <a:t>Eseje o lidském rozumu</a:t>
            </a:r>
          </a:p>
        </p:txBody>
      </p:sp>
      <p:sp>
        <p:nvSpPr>
          <p:cNvPr id="3" name="Zástupný symbol pro obsah 2"/>
          <p:cNvSpPr>
            <a:spLocks noGrp="1"/>
          </p:cNvSpPr>
          <p:nvPr>
            <p:ph idx="1"/>
          </p:nvPr>
        </p:nvSpPr>
        <p:spPr>
          <a:xfrm>
            <a:off x="647272" y="2333297"/>
            <a:ext cx="5442244" cy="3843666"/>
          </a:xfrm>
        </p:spPr>
        <p:txBody>
          <a:bodyPr>
            <a:normAutofit/>
          </a:bodyPr>
          <a:lstStyle/>
          <a:p>
            <a:pPr marL="0" indent="0">
              <a:buNone/>
            </a:pPr>
            <a:r>
              <a:rPr lang="cs-CZ" sz="3600" dirty="0">
                <a:latin typeface="Garamond" panose="02020404030301010803" pitchFamily="18" charset="0"/>
              </a:rPr>
              <a:t>„Je třeba prozkoumat </a:t>
            </a:r>
            <a:r>
              <a:rPr lang="en-GB" sz="3600" dirty="0" err="1">
                <a:latin typeface="Garamond" panose="02020404030301010803" pitchFamily="18" charset="0"/>
              </a:rPr>
              <a:t>na</a:t>
            </a:r>
            <a:r>
              <a:rPr lang="cs-CZ" sz="3600" dirty="0" err="1">
                <a:latin typeface="Garamond" panose="02020404030301010803" pitchFamily="18" charset="0"/>
              </a:rPr>
              <a:t>še</a:t>
            </a:r>
            <a:r>
              <a:rPr lang="cs-CZ" sz="3600" dirty="0">
                <a:latin typeface="Garamond" panose="02020404030301010803" pitchFamily="18" charset="0"/>
              </a:rPr>
              <a:t> vlastní schopnosti a vidět, s jakými </a:t>
            </a:r>
            <a:r>
              <a:rPr lang="cs-CZ" sz="3600" i="1" dirty="0">
                <a:latin typeface="Garamond" panose="02020404030301010803" pitchFamily="18" charset="0"/>
              </a:rPr>
              <a:t>předměty</a:t>
            </a:r>
            <a:r>
              <a:rPr lang="cs-CZ" sz="3600" dirty="0">
                <a:latin typeface="Garamond" panose="02020404030301010803" pitchFamily="18" charset="0"/>
              </a:rPr>
              <a:t> je nebo není naše chápavost způsobilá se potýkat.“</a:t>
            </a:r>
          </a:p>
          <a:p>
            <a:pPr marL="0" indent="0">
              <a:buNone/>
            </a:pPr>
            <a:r>
              <a:rPr lang="cs-CZ" sz="3600" dirty="0">
                <a:latin typeface="Garamond" panose="02020404030301010803" pitchFamily="18" charset="0"/>
              </a:rPr>
              <a:t>Locke, </a:t>
            </a:r>
            <a:r>
              <a:rPr lang="cs-CZ" sz="3600" i="1" dirty="0">
                <a:latin typeface="Garamond" panose="02020404030301010803" pitchFamily="18" charset="0"/>
              </a:rPr>
              <a:t>Esej o lidském rozumu</a:t>
            </a:r>
            <a:r>
              <a:rPr lang="cs-CZ" sz="3600" dirty="0">
                <a:latin typeface="Garamond" panose="02020404030301010803" pitchFamily="18" charset="0"/>
              </a:rPr>
              <a:t>, Úvodní slovo ke čtenáři</a:t>
            </a:r>
          </a:p>
        </p:txBody>
      </p:sp>
      <p:pic>
        <p:nvPicPr>
          <p:cNvPr id="4" name="Obrázek 2">
            <a:extLst>
              <a:ext uri="{FF2B5EF4-FFF2-40B4-BE49-F238E27FC236}">
                <a16:creationId xmlns:a16="http://schemas.microsoft.com/office/drawing/2014/main" id="{8B1BC169-CD45-460D-9E6B-D56E3E7E907E}"/>
              </a:ext>
            </a:extLst>
          </p:cNvPr>
          <p:cNvPicPr>
            <a:picLocks noChangeAspect="1"/>
          </p:cNvPicPr>
          <p:nvPr/>
        </p:nvPicPr>
        <p:blipFill rotWithShape="1">
          <a:blip r:embed="rId3">
            <a:extLst>
              <a:ext uri="{28A0092B-C50C-407E-A947-70E740481C1C}">
                <a14:useLocalDpi xmlns:a14="http://schemas.microsoft.com/office/drawing/2010/main" val="0"/>
              </a:ext>
            </a:extLst>
          </a:blip>
          <a:srcRect l="6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433732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5250" y="686117"/>
            <a:ext cx="12984480" cy="1325563"/>
          </a:xfrm>
        </p:spPr>
        <p:txBody>
          <a:bodyPr/>
          <a:lstStyle/>
          <a:p>
            <a:r>
              <a:rPr lang="en-US" b="1" dirty="0" err="1">
                <a:solidFill>
                  <a:srgbClr val="C00000"/>
                </a:solidFill>
                <a:latin typeface="Garamond" panose="02020404030301010803" pitchFamily="18" charset="0"/>
              </a:rPr>
              <a:t>Hranice</a:t>
            </a:r>
            <a:r>
              <a:rPr lang="en-US" b="1" dirty="0">
                <a:solidFill>
                  <a:srgbClr val="C00000"/>
                </a:solidFill>
                <a:latin typeface="Garamond" panose="02020404030301010803" pitchFamily="18" charset="0"/>
              </a:rPr>
              <a:t> </a:t>
            </a:r>
            <a:r>
              <a:rPr lang="en-US" b="1" dirty="0" err="1">
                <a:solidFill>
                  <a:srgbClr val="C00000"/>
                </a:solidFill>
                <a:latin typeface="Garamond" panose="02020404030301010803" pitchFamily="18" charset="0"/>
              </a:rPr>
              <a:t>na</a:t>
            </a:r>
            <a:r>
              <a:rPr lang="cs-CZ" b="1" dirty="0" err="1">
                <a:solidFill>
                  <a:srgbClr val="C00000"/>
                </a:solidFill>
                <a:latin typeface="Garamond" panose="02020404030301010803" pitchFamily="18" charset="0"/>
              </a:rPr>
              <a:t>ší</a:t>
            </a:r>
            <a:r>
              <a:rPr lang="cs-CZ" b="1" dirty="0">
                <a:solidFill>
                  <a:srgbClr val="C00000"/>
                </a:solidFill>
                <a:latin typeface="Garamond" panose="02020404030301010803" pitchFamily="18" charset="0"/>
              </a:rPr>
              <a:t> poznávací mohutnosti</a:t>
            </a:r>
          </a:p>
        </p:txBody>
      </p:sp>
      <p:sp>
        <p:nvSpPr>
          <p:cNvPr id="3" name="Zástupný symbol pro obsah 2"/>
          <p:cNvSpPr>
            <a:spLocks noGrp="1"/>
          </p:cNvSpPr>
          <p:nvPr>
            <p:ph idx="1"/>
          </p:nvPr>
        </p:nvSpPr>
        <p:spPr>
          <a:xfrm>
            <a:off x="838200" y="2011680"/>
            <a:ext cx="10515600" cy="4165283"/>
          </a:xfrm>
        </p:spPr>
        <p:txBody>
          <a:bodyPr>
            <a:normAutofit/>
          </a:bodyPr>
          <a:lstStyle/>
          <a:p>
            <a:pPr marL="0" indent="0">
              <a:buNone/>
            </a:pPr>
            <a:r>
              <a:rPr lang="cs-CZ" sz="4000" dirty="0">
                <a:latin typeface="Garamond" panose="02020404030301010803" pitchFamily="18" charset="0"/>
              </a:rPr>
              <a:t>„</a:t>
            </a:r>
            <a:r>
              <a:rPr lang="en-US" sz="4000" dirty="0">
                <a:latin typeface="Garamond" panose="02020404030301010803" pitchFamily="18" charset="0"/>
              </a:rPr>
              <a:t>S</a:t>
            </a:r>
            <a:r>
              <a:rPr lang="cs-CZ" sz="4000" dirty="0">
                <a:latin typeface="Garamond" panose="02020404030301010803" pitchFamily="18" charset="0"/>
              </a:rPr>
              <a:t> touto </a:t>
            </a:r>
            <a:r>
              <a:rPr lang="en-US" sz="4000" dirty="0">
                <a:latin typeface="Garamond" panose="02020404030301010803" pitchFamily="18" charset="0"/>
              </a:rPr>
              <a:t>[</a:t>
            </a:r>
            <a:r>
              <a:rPr lang="en-US" sz="4000" dirty="0" err="1">
                <a:latin typeface="Garamond" panose="02020404030301010803" pitchFamily="18" charset="0"/>
              </a:rPr>
              <a:t>pozn</a:t>
            </a:r>
            <a:r>
              <a:rPr lang="cs-CZ" sz="4000" dirty="0" err="1">
                <a:latin typeface="Garamond" panose="02020404030301010803" pitchFamily="18" charset="0"/>
              </a:rPr>
              <a:t>ávací</a:t>
            </a:r>
            <a:r>
              <a:rPr lang="en-US" sz="4000" dirty="0">
                <a:latin typeface="Garamond" panose="02020404030301010803" pitchFamily="18" charset="0"/>
              </a:rPr>
              <a:t>]</a:t>
            </a:r>
            <a:r>
              <a:rPr lang="cs-CZ" sz="4000" dirty="0">
                <a:latin typeface="Garamond" panose="02020404030301010803" pitchFamily="18" charset="0"/>
              </a:rPr>
              <a:t> mohutností nemůžeme nikdy vyjít za hranici možné zkušenosti</a:t>
            </a:r>
            <a:r>
              <a:rPr lang="en-US" sz="4000" dirty="0">
                <a:latin typeface="Garamond" panose="02020404030301010803" pitchFamily="18" charset="0"/>
              </a:rPr>
              <a:t>.</a:t>
            </a:r>
            <a:r>
              <a:rPr lang="cs-CZ" sz="4000" dirty="0">
                <a:latin typeface="Garamond" panose="02020404030301010803" pitchFamily="18" charset="0"/>
              </a:rPr>
              <a:t>“ </a:t>
            </a:r>
            <a:endParaRPr lang="en-GB" sz="4000" dirty="0">
              <a:latin typeface="Garamond" panose="02020404030301010803" pitchFamily="18" charset="0"/>
            </a:endParaRPr>
          </a:p>
          <a:p>
            <a:pPr marL="0" indent="0">
              <a:buNone/>
            </a:pPr>
            <a:r>
              <a:rPr lang="cs-CZ" sz="4000" dirty="0">
                <a:latin typeface="Garamond" panose="02020404030301010803" pitchFamily="18" charset="0"/>
              </a:rPr>
              <a:t>KČR, </a:t>
            </a:r>
            <a:r>
              <a:rPr lang="cs-CZ" sz="4000" dirty="0" err="1">
                <a:latin typeface="Garamond" panose="02020404030301010803" pitchFamily="18" charset="0"/>
              </a:rPr>
              <a:t>Bxix</a:t>
            </a:r>
            <a:endParaRPr lang="cs-CZ" sz="4000" dirty="0">
              <a:latin typeface="Garamond" panose="02020404030301010803" pitchFamily="18" charset="0"/>
            </a:endParaRPr>
          </a:p>
        </p:txBody>
      </p:sp>
    </p:spTree>
    <p:extLst>
      <p:ext uri="{BB962C8B-B14F-4D97-AF65-F5344CB8AC3E}">
        <p14:creationId xmlns:p14="http://schemas.microsoft.com/office/powerpoint/2010/main" val="3340273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099788" y="596619"/>
            <a:ext cx="10515600" cy="1325563"/>
          </a:xfrm>
        </p:spPr>
        <p:txBody>
          <a:bodyPr>
            <a:normAutofit/>
          </a:bodyPr>
          <a:lstStyle/>
          <a:p>
            <a:r>
              <a:rPr lang="cs-CZ" sz="3600" b="1" dirty="0">
                <a:solidFill>
                  <a:srgbClr val="C00000"/>
                </a:solidFill>
                <a:latin typeface="Garamond" panose="02020404030301010803" pitchFamily="18" charset="0"/>
              </a:rPr>
              <a:t>Kopernikánský obrat</a:t>
            </a:r>
          </a:p>
        </p:txBody>
      </p:sp>
      <p:sp>
        <p:nvSpPr>
          <p:cNvPr id="5" name="Zástupný symbol pro obsah 4"/>
          <p:cNvSpPr>
            <a:spLocks noGrp="1"/>
          </p:cNvSpPr>
          <p:nvPr>
            <p:ph idx="1"/>
          </p:nvPr>
        </p:nvSpPr>
        <p:spPr>
          <a:xfrm>
            <a:off x="1203960" y="1618769"/>
            <a:ext cx="10515600" cy="4351338"/>
          </a:xfrm>
        </p:spPr>
        <p:txBody>
          <a:bodyPr>
            <a:normAutofit/>
          </a:bodyPr>
          <a:lstStyle/>
          <a:p>
            <a:pPr marL="0" indent="0">
              <a:buNone/>
            </a:pPr>
            <a:r>
              <a:rPr lang="cs-CZ" dirty="0">
                <a:latin typeface="Garamond" panose="02020404030301010803" pitchFamily="18" charset="0"/>
              </a:rPr>
              <a:t>„Konečně se jednou pokusme, zda bychom v úkolech metafyziky neuspěli lépe, kdybychom předpokládali, že se předměty musí řídit naším poznáním, </a:t>
            </a:r>
            <a:r>
              <a:rPr lang="en-GB" dirty="0">
                <a:latin typeface="Garamond" panose="02020404030301010803" pitchFamily="18" charset="0"/>
              </a:rPr>
              <a:t>[</a:t>
            </a:r>
            <a:r>
              <a:rPr lang="cs-CZ" dirty="0">
                <a:latin typeface="Garamond" panose="02020404030301010803" pitchFamily="18" charset="0"/>
              </a:rPr>
              <a:t>…</a:t>
            </a:r>
            <a:r>
              <a:rPr lang="en-GB" dirty="0">
                <a:latin typeface="Garamond" panose="02020404030301010803" pitchFamily="18" charset="0"/>
              </a:rPr>
              <a:t>]</a:t>
            </a:r>
            <a:r>
              <a:rPr lang="cs-CZ" dirty="0">
                <a:latin typeface="Garamond" panose="02020404030301010803" pitchFamily="18" charset="0"/>
              </a:rPr>
              <a:t>Má se to s tím právě tak, jako s prvními myšlenkami </a:t>
            </a:r>
            <a:r>
              <a:rPr lang="en-GB" dirty="0" err="1">
                <a:latin typeface="Garamond" panose="02020404030301010803" pitchFamily="18" charset="0"/>
              </a:rPr>
              <a:t>K</a:t>
            </a:r>
            <a:r>
              <a:rPr lang="cs-CZ" dirty="0">
                <a:latin typeface="Garamond" panose="02020404030301010803" pitchFamily="18" charset="0"/>
              </a:rPr>
              <a:t>opernikovými, který—když nemohl s vysvětlením pohybu nebeských těles postoupit kupředu za předpokladu, že se celá hvězdná obloha otáčí kolem pozorovatele—zkusil, zda-li by nedosáhl úspěchu, kdyby otáčel divákem, a hvězdy naopak ponechal v klidu.“ </a:t>
            </a:r>
            <a:endParaRPr lang="en-GB" dirty="0">
              <a:latin typeface="Garamond" panose="02020404030301010803" pitchFamily="18" charset="0"/>
            </a:endParaRPr>
          </a:p>
          <a:p>
            <a:pPr marL="0" indent="0">
              <a:buNone/>
            </a:pPr>
            <a:r>
              <a:rPr lang="cs-CZ" dirty="0">
                <a:latin typeface="Garamond" panose="02020404030301010803" pitchFamily="18" charset="0"/>
              </a:rPr>
              <a:t>(KČR B xvi)</a:t>
            </a:r>
          </a:p>
        </p:txBody>
      </p:sp>
    </p:spTree>
    <p:extLst>
      <p:ext uri="{BB962C8B-B14F-4D97-AF65-F5344CB8AC3E}">
        <p14:creationId xmlns:p14="http://schemas.microsoft.com/office/powerpoint/2010/main" val="248389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18500" y="1614610"/>
            <a:ext cx="11371754" cy="4351338"/>
          </a:xfrm>
        </p:spPr>
        <p:txBody>
          <a:bodyPr>
            <a:normAutofit/>
          </a:bodyPr>
          <a:lstStyle/>
          <a:p>
            <a:pPr marL="0" indent="0">
              <a:buNone/>
            </a:pPr>
            <a:r>
              <a:rPr lang="en-GB" sz="4800" dirty="0" err="1">
                <a:latin typeface="Garamond" panose="02020404030301010803" pitchFamily="18" charset="0"/>
              </a:rPr>
              <a:t>Pozn</a:t>
            </a:r>
            <a:r>
              <a:rPr lang="cs-CZ" sz="4800" dirty="0" err="1">
                <a:latin typeface="Garamond" panose="02020404030301010803" pitchFamily="18" charset="0"/>
              </a:rPr>
              <a:t>ávací</a:t>
            </a:r>
            <a:r>
              <a:rPr lang="cs-CZ" sz="4800" dirty="0">
                <a:latin typeface="Garamond" panose="02020404030301010803" pitchFamily="18" charset="0"/>
              </a:rPr>
              <a:t> subjekt se stává </a:t>
            </a:r>
            <a:r>
              <a:rPr lang="cs-CZ" sz="4800" i="1" dirty="0">
                <a:latin typeface="Garamond" panose="02020404030301010803" pitchFamily="18" charset="0"/>
              </a:rPr>
              <a:t>zákonodárcem přírody</a:t>
            </a:r>
            <a:endParaRPr lang="cs-CZ" sz="4800" dirty="0">
              <a:latin typeface="Garamond" panose="02020404030301010803" pitchFamily="18" charset="0"/>
            </a:endParaRPr>
          </a:p>
        </p:txBody>
      </p:sp>
    </p:spTree>
    <p:extLst>
      <p:ext uri="{BB962C8B-B14F-4D97-AF65-F5344CB8AC3E}">
        <p14:creationId xmlns:p14="http://schemas.microsoft.com/office/powerpoint/2010/main" val="1899230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16258" y="2378075"/>
            <a:ext cx="8799342" cy="3798888"/>
          </a:xfrm>
        </p:spPr>
        <p:txBody>
          <a:bodyPr/>
          <a:lstStyle/>
          <a:p>
            <a:pPr marL="0" indent="0">
              <a:buNone/>
            </a:pPr>
            <a:r>
              <a:rPr lang="cs-CZ" sz="4400" b="1" dirty="0">
                <a:latin typeface="Garamond" panose="02020404030301010803" pitchFamily="18" charset="0"/>
              </a:rPr>
              <a:t>2. Transcendentální idealismus</a:t>
            </a:r>
          </a:p>
          <a:p>
            <a:endParaRPr lang="en-GB" dirty="0"/>
          </a:p>
        </p:txBody>
      </p:sp>
    </p:spTree>
    <p:extLst>
      <p:ext uri="{BB962C8B-B14F-4D97-AF65-F5344CB8AC3E}">
        <p14:creationId xmlns:p14="http://schemas.microsoft.com/office/powerpoint/2010/main" val="1476932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8119" y="712366"/>
            <a:ext cx="10515600" cy="1325563"/>
          </a:xfrm>
        </p:spPr>
        <p:txBody>
          <a:bodyPr>
            <a:normAutofit/>
          </a:bodyPr>
          <a:lstStyle/>
          <a:p>
            <a:r>
              <a:rPr lang="cs-CZ" sz="3600" b="1" dirty="0">
                <a:solidFill>
                  <a:srgbClr val="C00000"/>
                </a:solidFill>
                <a:latin typeface="Garamond" panose="02020404030301010803" pitchFamily="18" charset="0"/>
              </a:rPr>
              <a:t>Kant proti </a:t>
            </a:r>
            <a:r>
              <a:rPr lang="cs-CZ" sz="3600" b="1" dirty="0" err="1">
                <a:solidFill>
                  <a:srgbClr val="C00000"/>
                </a:solidFill>
                <a:latin typeface="Garamond" panose="02020404030301010803" pitchFamily="18" charset="0"/>
              </a:rPr>
              <a:t>Berkeleyho</a:t>
            </a:r>
            <a:r>
              <a:rPr lang="cs-CZ" sz="3600" b="1" dirty="0">
                <a:solidFill>
                  <a:srgbClr val="C00000"/>
                </a:solidFill>
                <a:latin typeface="Garamond" panose="02020404030301010803" pitchFamily="18" charset="0"/>
              </a:rPr>
              <a:t> idealismu</a:t>
            </a:r>
          </a:p>
        </p:txBody>
      </p:sp>
      <p:sp>
        <p:nvSpPr>
          <p:cNvPr id="3" name="Zástupný symbol pro obsah 2"/>
          <p:cNvSpPr>
            <a:spLocks noGrp="1"/>
          </p:cNvSpPr>
          <p:nvPr>
            <p:ph idx="1"/>
          </p:nvPr>
        </p:nvSpPr>
        <p:spPr>
          <a:xfrm>
            <a:off x="1147689" y="1938167"/>
            <a:ext cx="5571610" cy="4351338"/>
          </a:xfrm>
        </p:spPr>
        <p:txBody>
          <a:bodyPr/>
          <a:lstStyle/>
          <a:p>
            <a:pPr marL="0" indent="0">
              <a:buNone/>
            </a:pPr>
            <a:r>
              <a:rPr lang="cs-CZ" sz="3200" dirty="0">
                <a:latin typeface="Garamond" panose="02020404030301010803" pitchFamily="18" charset="0"/>
              </a:rPr>
              <a:t>„Nemůžeme zazlívat dobrému Berkeleymu, že tělesa degradoval na pouhé zdání.“</a:t>
            </a:r>
          </a:p>
          <a:p>
            <a:pPr marL="0" indent="0">
              <a:buNone/>
            </a:pPr>
            <a:r>
              <a:rPr lang="cs-CZ" dirty="0">
                <a:latin typeface="Garamond" panose="02020404030301010803" pitchFamily="18" charset="0"/>
              </a:rPr>
              <a:t>KČR, B71</a:t>
            </a:r>
          </a:p>
        </p:txBody>
      </p:sp>
      <p:pic>
        <p:nvPicPr>
          <p:cNvPr id="4" name="Picture 2" descr="http://www.ourcivilisation.com/smartboard/shop/berkleyg/newport.jpg">
            <a:extLst>
              <a:ext uri="{FF2B5EF4-FFF2-40B4-BE49-F238E27FC236}">
                <a16:creationId xmlns:a16="http://schemas.microsoft.com/office/drawing/2014/main" id="{68839FE5-E162-4E43-AD3A-991809A12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2623" y="1938167"/>
            <a:ext cx="3124200" cy="402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384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1933" y="596618"/>
            <a:ext cx="10515600" cy="1325563"/>
          </a:xfrm>
        </p:spPr>
        <p:txBody>
          <a:bodyPr>
            <a:normAutofit/>
          </a:bodyPr>
          <a:lstStyle/>
          <a:p>
            <a:r>
              <a:rPr lang="en-GB" sz="3600" b="1" dirty="0">
                <a:solidFill>
                  <a:srgbClr val="C00000"/>
                </a:solidFill>
                <a:latin typeface="Garamond" panose="02020404030301010803" pitchFamily="18" charset="0"/>
              </a:rPr>
              <a:t>Kant: </a:t>
            </a:r>
            <a:r>
              <a:rPr lang="cs-CZ" sz="3600" b="1" dirty="0">
                <a:solidFill>
                  <a:srgbClr val="C00000"/>
                </a:solidFill>
                <a:latin typeface="Garamond" panose="02020404030301010803" pitchFamily="18" charset="0"/>
              </a:rPr>
              <a:t>Existence vnější věci není zrušena</a:t>
            </a:r>
          </a:p>
        </p:txBody>
      </p:sp>
      <p:sp>
        <p:nvSpPr>
          <p:cNvPr id="3" name="Zástupný symbol pro obsah 2"/>
          <p:cNvSpPr>
            <a:spLocks noGrp="1"/>
          </p:cNvSpPr>
          <p:nvPr>
            <p:ph idx="1"/>
          </p:nvPr>
        </p:nvSpPr>
        <p:spPr>
          <a:xfrm>
            <a:off x="1218027" y="1690688"/>
            <a:ext cx="10303413" cy="4351338"/>
          </a:xfrm>
        </p:spPr>
        <p:txBody>
          <a:bodyPr>
            <a:normAutofit lnSpcReduction="10000"/>
          </a:bodyPr>
          <a:lstStyle/>
          <a:p>
            <a:pPr marL="0" indent="0">
              <a:buNone/>
            </a:pPr>
            <a:r>
              <a:rPr lang="cs-CZ" sz="3200" dirty="0">
                <a:latin typeface="Garamond" panose="02020404030301010803" pitchFamily="18" charset="0"/>
              </a:rPr>
              <a:t>„Ten, kdo nechce považovat barvy za vlastnosti patřící objektu o sobě, nýbrž jen zrakovému smyslu jako jeho modifikace, nemůže být proto nazývan idealistou, nemůže se ani má nauka nazývat idealistickou jenom proto, že shledávám, že ještě další, ba všechny vlastnosti tvořící dohromady názor nějakého tělesa, patří pouze k jeho zjevu; neboť existence věcí, která se jeví, tím není zrušena jako ve skutečném idealismu, nýbrž je pouze ukázáno, že prostřednictvím smyslů nemůžeme věc rozhodně poznat tak, jak je sama o sobě.“</a:t>
            </a:r>
          </a:p>
          <a:p>
            <a:pPr marL="0" indent="0">
              <a:buNone/>
            </a:pPr>
            <a:r>
              <a:rPr lang="cs-CZ" sz="3200" i="1" dirty="0">
                <a:latin typeface="Garamond" panose="02020404030301010803" pitchFamily="18" charset="0"/>
              </a:rPr>
              <a:t>Prolegomena</a:t>
            </a:r>
            <a:r>
              <a:rPr lang="cs-CZ" sz="3200" dirty="0">
                <a:latin typeface="Garamond" panose="02020404030301010803" pitchFamily="18" charset="0"/>
              </a:rPr>
              <a:t> §13, poznámka II</a:t>
            </a:r>
          </a:p>
        </p:txBody>
      </p:sp>
    </p:spTree>
    <p:extLst>
      <p:ext uri="{BB962C8B-B14F-4D97-AF65-F5344CB8AC3E}">
        <p14:creationId xmlns:p14="http://schemas.microsoft.com/office/powerpoint/2010/main" val="14433777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7" y="365125"/>
            <a:ext cx="10847363" cy="1325563"/>
          </a:xfrm>
        </p:spPr>
        <p:txBody>
          <a:bodyPr/>
          <a:lstStyle/>
          <a:p>
            <a:r>
              <a:rPr lang="cs-CZ" b="1" dirty="0">
                <a:solidFill>
                  <a:srgbClr val="C00000"/>
                </a:solidFill>
                <a:latin typeface="Garamond" panose="02020404030301010803" pitchFamily="18" charset="0"/>
              </a:rPr>
              <a:t>Transcendentální idealismus</a:t>
            </a:r>
            <a:endParaRPr lang="en-GB"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866335" y="1839692"/>
            <a:ext cx="11170920" cy="4351338"/>
          </a:xfrm>
        </p:spPr>
        <p:txBody>
          <a:bodyPr>
            <a:normAutofit/>
          </a:bodyPr>
          <a:lstStyle/>
          <a:p>
            <a:pPr marL="0" indent="0">
              <a:lnSpc>
                <a:spcPct val="100000"/>
              </a:lnSpc>
              <a:buNone/>
            </a:pPr>
            <a:r>
              <a:rPr lang="cs-CZ" sz="3600" dirty="0">
                <a:latin typeface="Garamond" panose="02020404030301010803" pitchFamily="18" charset="0"/>
              </a:rPr>
              <a:t>1. </a:t>
            </a:r>
            <a:r>
              <a:rPr lang="cs-CZ" sz="3600" b="1" dirty="0">
                <a:latin typeface="Garamond" panose="02020404030301010803" pitchFamily="18" charset="0"/>
              </a:rPr>
              <a:t>Věc o sobě </a:t>
            </a:r>
            <a:r>
              <a:rPr lang="cs-CZ" sz="3600" dirty="0">
                <a:latin typeface="Garamond" panose="02020404030301010803" pitchFamily="18" charset="0"/>
              </a:rPr>
              <a:t>(</a:t>
            </a:r>
            <a:r>
              <a:rPr lang="cs-CZ" sz="3600" i="1" dirty="0">
                <a:latin typeface="Garamond" panose="02020404030301010803" pitchFamily="18" charset="0"/>
              </a:rPr>
              <a:t>Ding-</a:t>
            </a:r>
            <a:r>
              <a:rPr lang="cs-CZ" sz="3600" i="1" dirty="0" err="1">
                <a:latin typeface="Garamond" panose="02020404030301010803" pitchFamily="18" charset="0"/>
              </a:rPr>
              <a:t>an</a:t>
            </a:r>
            <a:r>
              <a:rPr lang="cs-CZ" sz="3600" i="1" dirty="0">
                <a:latin typeface="Garamond" panose="02020404030301010803" pitchFamily="18" charset="0"/>
              </a:rPr>
              <a:t>-</a:t>
            </a:r>
            <a:r>
              <a:rPr lang="cs-CZ" sz="3600" i="1" dirty="0" err="1">
                <a:latin typeface="Garamond" panose="02020404030301010803" pitchFamily="18" charset="0"/>
              </a:rPr>
              <a:t>sich</a:t>
            </a:r>
            <a:r>
              <a:rPr lang="cs-CZ" sz="3600" dirty="0">
                <a:latin typeface="Garamond" panose="02020404030301010803" pitchFamily="18" charset="0"/>
              </a:rPr>
              <a:t>) = Nepoznatelná skutečnost, 	která se jeví</a:t>
            </a:r>
          </a:p>
        </p:txBody>
      </p:sp>
    </p:spTree>
    <p:extLst>
      <p:ext uri="{BB962C8B-B14F-4D97-AF65-F5344CB8AC3E}">
        <p14:creationId xmlns:p14="http://schemas.microsoft.com/office/powerpoint/2010/main" val="220893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035126" y="534450"/>
            <a:ext cx="8229600" cy="5448300"/>
          </a:xfrm>
        </p:spPr>
      </p:pic>
    </p:spTree>
    <p:extLst>
      <p:ext uri="{BB962C8B-B14F-4D97-AF65-F5344CB8AC3E}">
        <p14:creationId xmlns:p14="http://schemas.microsoft.com/office/powerpoint/2010/main" val="2231632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7" y="365125"/>
            <a:ext cx="10847363" cy="1325563"/>
          </a:xfrm>
        </p:spPr>
        <p:txBody>
          <a:bodyPr/>
          <a:lstStyle/>
          <a:p>
            <a:r>
              <a:rPr lang="cs-CZ" b="1" dirty="0">
                <a:solidFill>
                  <a:srgbClr val="C00000"/>
                </a:solidFill>
                <a:latin typeface="Garamond" panose="02020404030301010803" pitchFamily="18" charset="0"/>
              </a:rPr>
              <a:t>Transcendentální idealismus</a:t>
            </a:r>
            <a:endParaRPr lang="en-GB"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866335" y="1839692"/>
            <a:ext cx="11170920" cy="4351338"/>
          </a:xfrm>
        </p:spPr>
        <p:txBody>
          <a:bodyPr>
            <a:normAutofit/>
          </a:bodyPr>
          <a:lstStyle/>
          <a:p>
            <a:pPr marL="0" indent="0">
              <a:lnSpc>
                <a:spcPct val="100000"/>
              </a:lnSpc>
              <a:buNone/>
            </a:pPr>
            <a:r>
              <a:rPr lang="cs-CZ" sz="3600" dirty="0">
                <a:latin typeface="Garamond" panose="02020404030301010803" pitchFamily="18" charset="0"/>
              </a:rPr>
              <a:t>1. </a:t>
            </a:r>
            <a:r>
              <a:rPr lang="cs-CZ" sz="3600" b="1" dirty="0">
                <a:latin typeface="Garamond" panose="02020404030301010803" pitchFamily="18" charset="0"/>
              </a:rPr>
              <a:t>Věc o sobě </a:t>
            </a:r>
            <a:r>
              <a:rPr lang="cs-CZ" sz="3600" dirty="0">
                <a:latin typeface="Garamond" panose="02020404030301010803" pitchFamily="18" charset="0"/>
              </a:rPr>
              <a:t>(</a:t>
            </a:r>
            <a:r>
              <a:rPr lang="cs-CZ" sz="3600" i="1" dirty="0">
                <a:latin typeface="Garamond" panose="02020404030301010803" pitchFamily="18" charset="0"/>
              </a:rPr>
              <a:t>Ding-</a:t>
            </a:r>
            <a:r>
              <a:rPr lang="cs-CZ" sz="3600" i="1" dirty="0" err="1">
                <a:latin typeface="Garamond" panose="02020404030301010803" pitchFamily="18" charset="0"/>
              </a:rPr>
              <a:t>an</a:t>
            </a:r>
            <a:r>
              <a:rPr lang="cs-CZ" sz="3600" i="1" dirty="0">
                <a:latin typeface="Garamond" panose="02020404030301010803" pitchFamily="18" charset="0"/>
              </a:rPr>
              <a:t>-</a:t>
            </a:r>
            <a:r>
              <a:rPr lang="cs-CZ" sz="3600" i="1" dirty="0" err="1">
                <a:latin typeface="Garamond" panose="02020404030301010803" pitchFamily="18" charset="0"/>
              </a:rPr>
              <a:t>sich</a:t>
            </a:r>
            <a:r>
              <a:rPr lang="cs-CZ" sz="3600" dirty="0">
                <a:latin typeface="Garamond" panose="02020404030301010803" pitchFamily="18" charset="0"/>
              </a:rPr>
              <a:t>) = Nepoznatelná skutečnost, 	která se jeví</a:t>
            </a:r>
          </a:p>
          <a:p>
            <a:pPr marL="0" indent="0">
              <a:lnSpc>
                <a:spcPct val="100000"/>
              </a:lnSpc>
              <a:buNone/>
            </a:pPr>
            <a:r>
              <a:rPr lang="cs-CZ" sz="3600" dirty="0">
                <a:latin typeface="Garamond" panose="02020404030301010803" pitchFamily="18" charset="0"/>
              </a:rPr>
              <a:t>2. </a:t>
            </a:r>
            <a:r>
              <a:rPr lang="cs-CZ" sz="3600" b="1" dirty="0">
                <a:latin typeface="Garamond" panose="02020404030301010803" pitchFamily="18" charset="0"/>
              </a:rPr>
              <a:t>Formy smyslového názoru </a:t>
            </a:r>
            <a:r>
              <a:rPr lang="cs-CZ" sz="3600" dirty="0">
                <a:latin typeface="Garamond" panose="02020404030301010803" pitchFamily="18" charset="0"/>
              </a:rPr>
              <a:t>(</a:t>
            </a:r>
            <a:r>
              <a:rPr lang="cs-CZ" sz="3600" i="1" dirty="0">
                <a:latin typeface="Garamond" panose="02020404030301010803" pitchFamily="18" charset="0"/>
              </a:rPr>
              <a:t>Anschauung</a:t>
            </a:r>
            <a:r>
              <a:rPr lang="cs-CZ" sz="3600" dirty="0">
                <a:latin typeface="Garamond" panose="02020404030301010803" pitchFamily="18" charset="0"/>
              </a:rPr>
              <a:t>) = prostor a čas</a:t>
            </a:r>
          </a:p>
        </p:txBody>
      </p:sp>
    </p:spTree>
    <p:extLst>
      <p:ext uri="{BB962C8B-B14F-4D97-AF65-F5344CB8AC3E}">
        <p14:creationId xmlns:p14="http://schemas.microsoft.com/office/powerpoint/2010/main" val="355779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7" y="365125"/>
            <a:ext cx="10847363" cy="1325563"/>
          </a:xfrm>
        </p:spPr>
        <p:txBody>
          <a:bodyPr/>
          <a:lstStyle/>
          <a:p>
            <a:r>
              <a:rPr lang="cs-CZ" b="1" dirty="0">
                <a:solidFill>
                  <a:srgbClr val="C00000"/>
                </a:solidFill>
                <a:latin typeface="Garamond" panose="02020404030301010803" pitchFamily="18" charset="0"/>
              </a:rPr>
              <a:t>Transcendentální idealismus</a:t>
            </a:r>
            <a:endParaRPr lang="en-GB"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866335" y="1839692"/>
            <a:ext cx="11170920" cy="4351338"/>
          </a:xfrm>
        </p:spPr>
        <p:txBody>
          <a:bodyPr>
            <a:normAutofit/>
          </a:bodyPr>
          <a:lstStyle/>
          <a:p>
            <a:pPr marL="0" indent="0">
              <a:lnSpc>
                <a:spcPct val="100000"/>
              </a:lnSpc>
              <a:buNone/>
            </a:pPr>
            <a:r>
              <a:rPr lang="cs-CZ" sz="3600" dirty="0">
                <a:latin typeface="Garamond" panose="02020404030301010803" pitchFamily="18" charset="0"/>
              </a:rPr>
              <a:t>1. </a:t>
            </a:r>
            <a:r>
              <a:rPr lang="cs-CZ" sz="3600" b="1" dirty="0">
                <a:latin typeface="Garamond" panose="02020404030301010803" pitchFamily="18" charset="0"/>
              </a:rPr>
              <a:t>Věc o sobě </a:t>
            </a:r>
            <a:r>
              <a:rPr lang="cs-CZ" sz="3600" dirty="0">
                <a:latin typeface="Garamond" panose="02020404030301010803" pitchFamily="18" charset="0"/>
              </a:rPr>
              <a:t>(</a:t>
            </a:r>
            <a:r>
              <a:rPr lang="cs-CZ" sz="3600" i="1" dirty="0">
                <a:latin typeface="Garamond" panose="02020404030301010803" pitchFamily="18" charset="0"/>
              </a:rPr>
              <a:t>Ding-</a:t>
            </a:r>
            <a:r>
              <a:rPr lang="cs-CZ" sz="3600" i="1" dirty="0" err="1">
                <a:latin typeface="Garamond" panose="02020404030301010803" pitchFamily="18" charset="0"/>
              </a:rPr>
              <a:t>an</a:t>
            </a:r>
            <a:r>
              <a:rPr lang="cs-CZ" sz="3600" i="1" dirty="0">
                <a:latin typeface="Garamond" panose="02020404030301010803" pitchFamily="18" charset="0"/>
              </a:rPr>
              <a:t>-</a:t>
            </a:r>
            <a:r>
              <a:rPr lang="cs-CZ" sz="3600" i="1" dirty="0" err="1">
                <a:latin typeface="Garamond" panose="02020404030301010803" pitchFamily="18" charset="0"/>
              </a:rPr>
              <a:t>sich</a:t>
            </a:r>
            <a:r>
              <a:rPr lang="cs-CZ" sz="3600" dirty="0">
                <a:latin typeface="Garamond" panose="02020404030301010803" pitchFamily="18" charset="0"/>
              </a:rPr>
              <a:t>) = Nepoznatelná skutečnost, 	která se jeví</a:t>
            </a:r>
          </a:p>
          <a:p>
            <a:pPr marL="0" indent="0">
              <a:lnSpc>
                <a:spcPct val="100000"/>
              </a:lnSpc>
              <a:buNone/>
            </a:pPr>
            <a:r>
              <a:rPr lang="cs-CZ" sz="3600" dirty="0">
                <a:latin typeface="Garamond" panose="02020404030301010803" pitchFamily="18" charset="0"/>
              </a:rPr>
              <a:t>2. </a:t>
            </a:r>
            <a:r>
              <a:rPr lang="cs-CZ" sz="3600" b="1" dirty="0">
                <a:latin typeface="Garamond" panose="02020404030301010803" pitchFamily="18" charset="0"/>
              </a:rPr>
              <a:t>Formy smyslového názoru </a:t>
            </a:r>
            <a:r>
              <a:rPr lang="cs-CZ" sz="3600" dirty="0">
                <a:latin typeface="Garamond" panose="02020404030301010803" pitchFamily="18" charset="0"/>
              </a:rPr>
              <a:t>(</a:t>
            </a:r>
            <a:r>
              <a:rPr lang="cs-CZ" sz="3600" i="1" dirty="0">
                <a:latin typeface="Garamond" panose="02020404030301010803" pitchFamily="18" charset="0"/>
              </a:rPr>
              <a:t>Anschauung</a:t>
            </a:r>
            <a:r>
              <a:rPr lang="cs-CZ" sz="3600" dirty="0">
                <a:latin typeface="Garamond" panose="02020404030301010803" pitchFamily="18" charset="0"/>
              </a:rPr>
              <a:t>) = prostor a čas</a:t>
            </a:r>
          </a:p>
          <a:p>
            <a:pPr marL="0" indent="0">
              <a:lnSpc>
                <a:spcPct val="100000"/>
              </a:lnSpc>
              <a:buNone/>
            </a:pPr>
            <a:r>
              <a:rPr lang="cs-CZ" sz="3600" dirty="0">
                <a:latin typeface="Garamond" panose="02020404030301010803" pitchFamily="18" charset="0"/>
              </a:rPr>
              <a:t>3. </a:t>
            </a:r>
            <a:r>
              <a:rPr lang="cs-CZ" sz="3600" b="1" dirty="0">
                <a:latin typeface="Garamond" panose="02020404030301010803" pitchFamily="18" charset="0"/>
              </a:rPr>
              <a:t>Kategorie rozvažování </a:t>
            </a:r>
            <a:r>
              <a:rPr lang="cs-CZ" sz="3600" dirty="0">
                <a:latin typeface="Garamond" panose="02020404030301010803" pitchFamily="18" charset="0"/>
              </a:rPr>
              <a:t>(</a:t>
            </a:r>
            <a:r>
              <a:rPr lang="cs-CZ" sz="3600" i="1" dirty="0">
                <a:latin typeface="Garamond" panose="02020404030301010803" pitchFamily="18" charset="0"/>
              </a:rPr>
              <a:t>Verstand</a:t>
            </a:r>
            <a:r>
              <a:rPr lang="cs-CZ" sz="3600" dirty="0">
                <a:latin typeface="Garamond" panose="02020404030301010803" pitchFamily="18" charset="0"/>
              </a:rPr>
              <a:t>) = aktivní pojmy, které 	pocházejí z našeho rozumu (např. kausalita a substance)</a:t>
            </a:r>
            <a:endParaRPr lang="en-GB" sz="3600" dirty="0">
              <a:latin typeface="Garamond" panose="02020404030301010803" pitchFamily="18" charset="0"/>
            </a:endParaRPr>
          </a:p>
        </p:txBody>
      </p:sp>
    </p:spTree>
    <p:extLst>
      <p:ext uri="{BB962C8B-B14F-4D97-AF65-F5344CB8AC3E}">
        <p14:creationId xmlns:p14="http://schemas.microsoft.com/office/powerpoint/2010/main" val="2288420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15784" y="365125"/>
            <a:ext cx="9638015" cy="1325563"/>
          </a:xfrm>
        </p:spPr>
        <p:txBody>
          <a:bodyPr/>
          <a:lstStyle/>
          <a:p>
            <a:r>
              <a:rPr lang="cs-CZ" b="1" dirty="0" err="1">
                <a:solidFill>
                  <a:srgbClr val="C00000"/>
                </a:solidFill>
                <a:latin typeface="Garamond" panose="02020404030301010803" pitchFamily="18" charset="0"/>
              </a:rPr>
              <a:t>Gestalt</a:t>
            </a:r>
            <a:r>
              <a:rPr lang="cs-CZ" dirty="0">
                <a:latin typeface="Garamond" panose="02020404030301010803" pitchFamily="18" charset="0"/>
              </a:rPr>
              <a:t> </a:t>
            </a:r>
            <a:r>
              <a:rPr lang="cs-CZ" b="1" dirty="0">
                <a:solidFill>
                  <a:srgbClr val="C00000"/>
                </a:solidFill>
                <a:latin typeface="Garamond" panose="02020404030301010803" pitchFamily="18" charset="0"/>
              </a:rPr>
              <a:t>--- Aktivní formující síla rozumu</a:t>
            </a:r>
          </a:p>
        </p:txBody>
      </p:sp>
      <p:pic>
        <p:nvPicPr>
          <p:cNvPr id="6" name="Zástupný symbol pro obsah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3347787" y="1825625"/>
            <a:ext cx="5496426"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619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434905" y="2630657"/>
            <a:ext cx="9735503" cy="3068003"/>
          </a:xfrm>
        </p:spPr>
        <p:txBody>
          <a:bodyPr>
            <a:normAutofit/>
          </a:bodyPr>
          <a:lstStyle/>
          <a:p>
            <a:pPr marL="0" indent="0">
              <a:buNone/>
            </a:pPr>
            <a:r>
              <a:rPr lang="cs-CZ" sz="3200" dirty="0">
                <a:latin typeface="Garamond" panose="02020404030301010803" pitchFamily="18" charset="0"/>
              </a:rPr>
              <a:t>Empirikové mají pravdu: Neexistuje poznání za možnou smyslovou zkušeností.</a:t>
            </a:r>
          </a:p>
          <a:p>
            <a:pPr marL="0" indent="0">
              <a:buNone/>
            </a:pPr>
            <a:r>
              <a:rPr lang="cs-CZ" sz="3200" dirty="0">
                <a:latin typeface="Garamond" panose="02020404030301010803" pitchFamily="18" charset="0"/>
              </a:rPr>
              <a:t>Racionalisté mají pravdu: Existují spontanní apriorní činnosti mysli.</a:t>
            </a:r>
            <a:endParaRPr lang="en-GB" sz="3200" dirty="0">
              <a:latin typeface="Garamond" panose="02020404030301010803" pitchFamily="18" charset="0"/>
            </a:endParaRPr>
          </a:p>
        </p:txBody>
      </p:sp>
      <p:sp>
        <p:nvSpPr>
          <p:cNvPr id="4" name="Rectangle 3"/>
          <p:cNvSpPr/>
          <p:nvPr/>
        </p:nvSpPr>
        <p:spPr>
          <a:xfrm>
            <a:off x="1" y="898009"/>
            <a:ext cx="11633981" cy="1200329"/>
          </a:xfrm>
          <a:prstGeom prst="rect">
            <a:avLst/>
          </a:prstGeom>
        </p:spPr>
        <p:txBody>
          <a:bodyPr wrap="square">
            <a:spAutoFit/>
          </a:bodyPr>
          <a:lstStyle/>
          <a:p>
            <a:pPr algn="ctr"/>
            <a:r>
              <a:rPr lang="cs-CZ" sz="3600" b="1" dirty="0">
                <a:solidFill>
                  <a:srgbClr val="C00000"/>
                </a:solidFill>
                <a:latin typeface="Garamond" panose="02020404030301010803" pitchFamily="18" charset="0"/>
              </a:rPr>
              <a:t>Kant chce překonat spor mezi empirismem a racionalismem</a:t>
            </a:r>
            <a:endParaRPr lang="en-GB" sz="3600" b="1" dirty="0">
              <a:solidFill>
                <a:srgbClr val="C00000"/>
              </a:solidFill>
              <a:latin typeface="Garamond" panose="02020404030301010803" pitchFamily="18" charset="0"/>
            </a:endParaRPr>
          </a:p>
        </p:txBody>
      </p:sp>
    </p:spTree>
    <p:extLst>
      <p:ext uri="{BB962C8B-B14F-4D97-AF65-F5344CB8AC3E}">
        <p14:creationId xmlns:p14="http://schemas.microsoft.com/office/powerpoint/2010/main" val="333962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71850" y="2659559"/>
            <a:ext cx="5322996" cy="769441"/>
          </a:xfrm>
          <a:prstGeom prst="rect">
            <a:avLst/>
          </a:prstGeom>
        </p:spPr>
        <p:txBody>
          <a:bodyPr wrap="none">
            <a:spAutoFit/>
          </a:bodyPr>
          <a:lstStyle/>
          <a:p>
            <a:r>
              <a:rPr lang="cs-CZ" sz="4400" b="1" dirty="0">
                <a:latin typeface="Garamond" panose="02020404030301010803" pitchFamily="18" charset="0"/>
              </a:rPr>
              <a:t>3. Kant o náboženství</a:t>
            </a:r>
          </a:p>
        </p:txBody>
      </p:sp>
    </p:spTree>
    <p:extLst>
      <p:ext uri="{BB962C8B-B14F-4D97-AF65-F5344CB8AC3E}">
        <p14:creationId xmlns:p14="http://schemas.microsoft.com/office/powerpoint/2010/main" val="30701319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011680" y="1825625"/>
            <a:ext cx="8503920" cy="4351338"/>
          </a:xfrm>
        </p:spPr>
        <p:txBody>
          <a:bodyPr>
            <a:normAutofit/>
          </a:bodyPr>
          <a:lstStyle/>
          <a:p>
            <a:pPr marL="0" indent="0">
              <a:buNone/>
            </a:pPr>
            <a:r>
              <a:rPr lang="cs-CZ" sz="6000" dirty="0">
                <a:latin typeface="Garamond" panose="02020404030301010803" pitchFamily="18" charset="0"/>
              </a:rPr>
              <a:t>Bůh </a:t>
            </a:r>
            <a:r>
              <a:rPr lang="en-US" sz="6000" dirty="0">
                <a:latin typeface="Garamond" panose="02020404030301010803" pitchFamily="18" charset="0"/>
              </a:rPr>
              <a:t>= </a:t>
            </a:r>
            <a:r>
              <a:rPr lang="en-US" sz="6000" i="1" dirty="0" err="1">
                <a:latin typeface="Garamond" panose="02020404030301010803" pitchFamily="18" charset="0"/>
              </a:rPr>
              <a:t>ens</a:t>
            </a:r>
            <a:r>
              <a:rPr lang="en-US" sz="6000" i="1" dirty="0">
                <a:latin typeface="Garamond" panose="02020404030301010803" pitchFamily="18" charset="0"/>
              </a:rPr>
              <a:t> </a:t>
            </a:r>
            <a:r>
              <a:rPr lang="en-US" sz="6000" i="1" dirty="0" err="1">
                <a:latin typeface="Garamond" panose="02020404030301010803" pitchFamily="18" charset="0"/>
              </a:rPr>
              <a:t>realissimum</a:t>
            </a:r>
            <a:endParaRPr lang="cs-CZ" sz="6000" i="1" dirty="0">
              <a:latin typeface="Garamond" panose="02020404030301010803" pitchFamily="18" charset="0"/>
            </a:endParaRPr>
          </a:p>
        </p:txBody>
      </p:sp>
    </p:spTree>
    <p:extLst>
      <p:ext uri="{BB962C8B-B14F-4D97-AF65-F5344CB8AC3E}">
        <p14:creationId xmlns:p14="http://schemas.microsoft.com/office/powerpoint/2010/main" val="1506608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273" y="804963"/>
            <a:ext cx="10692618" cy="1325563"/>
          </a:xfrm>
        </p:spPr>
        <p:txBody>
          <a:bodyPr>
            <a:normAutofit/>
          </a:bodyPr>
          <a:lstStyle/>
          <a:p>
            <a:r>
              <a:rPr lang="cs-CZ" sz="3600" b="1" dirty="0">
                <a:solidFill>
                  <a:srgbClr val="C00000"/>
                </a:solidFill>
                <a:latin typeface="Garamond" panose="02020404030301010803" pitchFamily="18" charset="0"/>
              </a:rPr>
              <a:t>Tři argumenty pro Boží existenci</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260231" y="1895964"/>
            <a:ext cx="10515600" cy="4351338"/>
          </a:xfrm>
        </p:spPr>
        <p:txBody>
          <a:bodyPr>
            <a:normAutofit/>
          </a:bodyPr>
          <a:lstStyle/>
          <a:p>
            <a:pPr marL="514350" indent="-514350">
              <a:buAutoNum type="arabicPeriod"/>
            </a:pPr>
            <a:r>
              <a:rPr lang="cs-CZ" sz="3600" dirty="0">
                <a:latin typeface="Garamond" panose="02020404030301010803" pitchFamily="18" charset="0"/>
              </a:rPr>
              <a:t>Ontologický argument</a:t>
            </a:r>
          </a:p>
          <a:p>
            <a:pPr marL="514350" indent="-514350">
              <a:buAutoNum type="arabicPeriod"/>
            </a:pPr>
            <a:r>
              <a:rPr lang="cs-CZ" sz="3600" dirty="0">
                <a:latin typeface="Garamond" panose="02020404030301010803" pitchFamily="18" charset="0"/>
              </a:rPr>
              <a:t>Kosmologický argument</a:t>
            </a:r>
          </a:p>
          <a:p>
            <a:pPr marL="514350" indent="-514350">
              <a:buAutoNum type="arabicPeriod"/>
            </a:pPr>
            <a:r>
              <a:rPr lang="en-GB" sz="3600" dirty="0" err="1">
                <a:latin typeface="Garamond" panose="02020404030301010803" pitchFamily="18" charset="0"/>
              </a:rPr>
              <a:t>Fyzikoteologick</a:t>
            </a:r>
            <a:r>
              <a:rPr lang="cs-CZ" sz="3600" dirty="0">
                <a:latin typeface="Garamond" panose="02020404030301010803" pitchFamily="18" charset="0"/>
              </a:rPr>
              <a:t>ý argument</a:t>
            </a:r>
            <a:r>
              <a:rPr lang="en-GB" sz="3600" dirty="0">
                <a:latin typeface="Garamond" panose="02020404030301010803" pitchFamily="18" charset="0"/>
              </a:rPr>
              <a:t> (argument z </a:t>
            </a:r>
            <a:r>
              <a:rPr lang="en-GB" sz="3600" dirty="0" err="1">
                <a:latin typeface="Garamond" panose="02020404030301010803" pitchFamily="18" charset="0"/>
              </a:rPr>
              <a:t>uspo</a:t>
            </a:r>
            <a:r>
              <a:rPr lang="cs-CZ" sz="3600" dirty="0" err="1">
                <a:latin typeface="Garamond" panose="02020404030301010803" pitchFamily="18" charset="0"/>
              </a:rPr>
              <a:t>řádání</a:t>
            </a:r>
            <a:r>
              <a:rPr lang="cs-CZ" sz="3600" dirty="0">
                <a:latin typeface="Garamond" panose="02020404030301010803" pitchFamily="18" charset="0"/>
              </a:rPr>
              <a:t> světa)</a:t>
            </a:r>
            <a:endParaRPr lang="en-GB" sz="3600" dirty="0">
              <a:latin typeface="Garamond" panose="02020404030301010803" pitchFamily="18" charset="0"/>
            </a:endParaRPr>
          </a:p>
        </p:txBody>
      </p:sp>
    </p:spTree>
    <p:extLst>
      <p:ext uri="{BB962C8B-B14F-4D97-AF65-F5344CB8AC3E}">
        <p14:creationId xmlns:p14="http://schemas.microsoft.com/office/powerpoint/2010/main" val="2845186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797" y="615809"/>
            <a:ext cx="10996749" cy="1325563"/>
          </a:xfrm>
        </p:spPr>
        <p:txBody>
          <a:bodyPr/>
          <a:lstStyle/>
          <a:p>
            <a:r>
              <a:rPr lang="en-GB" sz="3600" b="1" dirty="0" err="1">
                <a:solidFill>
                  <a:srgbClr val="C00000"/>
                </a:solidFill>
                <a:latin typeface="Garamond" panose="02020404030301010803" pitchFamily="18" charset="0"/>
              </a:rPr>
              <a:t>Proti</a:t>
            </a:r>
            <a:r>
              <a:rPr lang="en-GB" sz="3600" b="1" dirty="0">
                <a:solidFill>
                  <a:srgbClr val="C00000"/>
                </a:solidFill>
                <a:latin typeface="Garamond" panose="02020404030301010803" pitchFamily="18" charset="0"/>
              </a:rPr>
              <a:t> </a:t>
            </a:r>
            <a:r>
              <a:rPr lang="en-GB" sz="3600" b="1" dirty="0" err="1">
                <a:solidFill>
                  <a:srgbClr val="C00000"/>
                </a:solidFill>
                <a:latin typeface="Garamond" panose="02020404030301010803" pitchFamily="18" charset="0"/>
              </a:rPr>
              <a:t>spekulativn</a:t>
            </a:r>
            <a:r>
              <a:rPr lang="cs-CZ" sz="3600" b="1" dirty="0">
                <a:solidFill>
                  <a:srgbClr val="C00000"/>
                </a:solidFill>
                <a:latin typeface="Garamond" panose="02020404030301010803" pitchFamily="18" charset="0"/>
              </a:rPr>
              <a:t>í teologii</a:t>
            </a:r>
            <a:endParaRPr lang="en-GB" sz="3600" b="1" dirty="0">
              <a:solidFill>
                <a:srgbClr val="C00000"/>
              </a:solidFill>
              <a:latin typeface="Garamond" panose="02020404030301010803" pitchFamily="18" charset="0"/>
            </a:endParaRPr>
          </a:p>
        </p:txBody>
      </p:sp>
      <p:sp>
        <p:nvSpPr>
          <p:cNvPr id="3" name="Zástupný symbol pro obsah 2"/>
          <p:cNvSpPr>
            <a:spLocks noGrp="1"/>
          </p:cNvSpPr>
          <p:nvPr>
            <p:ph idx="1"/>
          </p:nvPr>
        </p:nvSpPr>
        <p:spPr>
          <a:xfrm>
            <a:off x="841130" y="1620142"/>
            <a:ext cx="10509738" cy="4351338"/>
          </a:xfrm>
        </p:spPr>
        <p:txBody>
          <a:bodyPr>
            <a:normAutofit/>
          </a:bodyPr>
          <a:lstStyle/>
          <a:p>
            <a:pPr marL="0" indent="0">
              <a:buNone/>
            </a:pPr>
            <a:r>
              <a:rPr lang="cs-CZ" sz="3600" dirty="0">
                <a:latin typeface="Garamond" panose="02020404030301010803" pitchFamily="18" charset="0"/>
              </a:rPr>
              <a:t>„Uvážíme neocenitelnou přednost kritiky, díky níž můžeme pro všechny příští časy skoncovat s</a:t>
            </a:r>
            <a:r>
              <a:rPr lang="en-US" sz="3600" dirty="0" err="1">
                <a:latin typeface="Garamond" panose="02020404030301010803" pitchFamily="18" charset="0"/>
              </a:rPr>
              <a:t>okratovsk</a:t>
            </a:r>
            <a:r>
              <a:rPr lang="cs-CZ" sz="3600" dirty="0" err="1">
                <a:latin typeface="Garamond" panose="02020404030301010803" pitchFamily="18" charset="0"/>
              </a:rPr>
              <a:t>ým</a:t>
            </a:r>
            <a:r>
              <a:rPr lang="cs-CZ" sz="3600" dirty="0">
                <a:latin typeface="Garamond" panose="02020404030301010803" pitchFamily="18" charset="0"/>
              </a:rPr>
              <a:t> způsobem, totiž pomocí nejjasnějšího důkazu nevědomosti protivníků, s veškerými námitkami proti mravnosti a náboženství.“</a:t>
            </a:r>
          </a:p>
          <a:p>
            <a:pPr marL="0" indent="0">
              <a:buNone/>
            </a:pPr>
            <a:r>
              <a:rPr lang="cs-CZ" sz="3600" dirty="0">
                <a:latin typeface="Garamond" panose="02020404030301010803" pitchFamily="18" charset="0"/>
              </a:rPr>
              <a:t>(KČR: Bxxx-xxxi)</a:t>
            </a:r>
          </a:p>
        </p:txBody>
      </p:sp>
    </p:spTree>
    <p:extLst>
      <p:ext uri="{BB962C8B-B14F-4D97-AF65-F5344CB8AC3E}">
        <p14:creationId xmlns:p14="http://schemas.microsoft.com/office/powerpoint/2010/main" val="9929982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58119" y="642917"/>
            <a:ext cx="10515600" cy="1325563"/>
          </a:xfrm>
        </p:spPr>
        <p:txBody>
          <a:bodyPr/>
          <a:lstStyle/>
          <a:p>
            <a:r>
              <a:rPr lang="en-US" b="1" dirty="0" err="1">
                <a:solidFill>
                  <a:srgbClr val="C00000"/>
                </a:solidFill>
                <a:latin typeface="Garamond" panose="02020404030301010803" pitchFamily="18" charset="0"/>
              </a:rPr>
              <a:t>Postul</a:t>
            </a:r>
            <a:r>
              <a:rPr lang="cs-CZ" b="1" dirty="0" err="1">
                <a:solidFill>
                  <a:srgbClr val="C00000"/>
                </a:solidFill>
                <a:latin typeface="Garamond" panose="02020404030301010803" pitchFamily="18" charset="0"/>
              </a:rPr>
              <a:t>áty</a:t>
            </a:r>
            <a:r>
              <a:rPr lang="cs-CZ" b="1" dirty="0">
                <a:solidFill>
                  <a:srgbClr val="C00000"/>
                </a:solidFill>
                <a:latin typeface="Garamond" panose="02020404030301010803" pitchFamily="18" charset="0"/>
              </a:rPr>
              <a:t> praktického rozumu</a:t>
            </a:r>
          </a:p>
        </p:txBody>
      </p:sp>
      <p:sp>
        <p:nvSpPr>
          <p:cNvPr id="3" name="Zástupný symbol pro obsah 2"/>
          <p:cNvSpPr>
            <a:spLocks noGrp="1"/>
          </p:cNvSpPr>
          <p:nvPr>
            <p:ph idx="1"/>
          </p:nvPr>
        </p:nvSpPr>
        <p:spPr>
          <a:xfrm>
            <a:off x="1368083" y="1690688"/>
            <a:ext cx="10515600" cy="4351338"/>
          </a:xfrm>
        </p:spPr>
        <p:txBody>
          <a:bodyPr>
            <a:normAutofit/>
          </a:bodyPr>
          <a:lstStyle/>
          <a:p>
            <a:pPr marL="0" indent="0">
              <a:buNone/>
            </a:pPr>
            <a:r>
              <a:rPr lang="cs-CZ" sz="4400" dirty="0">
                <a:latin typeface="Garamond" panose="02020404030301010803" pitchFamily="18" charset="0"/>
              </a:rPr>
              <a:t>1. Bůh</a:t>
            </a:r>
          </a:p>
          <a:p>
            <a:pPr marL="0" indent="0">
              <a:buNone/>
            </a:pPr>
            <a:r>
              <a:rPr lang="cs-CZ" sz="4400" dirty="0">
                <a:latin typeface="Garamond" panose="02020404030301010803" pitchFamily="18" charset="0"/>
              </a:rPr>
              <a:t>2. Nesmrtelnost</a:t>
            </a:r>
          </a:p>
          <a:p>
            <a:pPr marL="0" indent="0">
              <a:buNone/>
            </a:pPr>
            <a:r>
              <a:rPr lang="cs-CZ" sz="4400" dirty="0">
                <a:latin typeface="Garamond" panose="02020404030301010803" pitchFamily="18" charset="0"/>
              </a:rPr>
              <a:t>3. Svoboda</a:t>
            </a:r>
          </a:p>
        </p:txBody>
      </p:sp>
    </p:spTree>
    <p:extLst>
      <p:ext uri="{BB962C8B-B14F-4D97-AF65-F5344CB8AC3E}">
        <p14:creationId xmlns:p14="http://schemas.microsoft.com/office/powerpoint/2010/main" val="1897003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058119" y="422998"/>
            <a:ext cx="10515600" cy="1325563"/>
          </a:xfrm>
        </p:spPr>
        <p:txBody>
          <a:bodyPr>
            <a:normAutofit/>
          </a:bodyPr>
          <a:lstStyle/>
          <a:p>
            <a:r>
              <a:rPr lang="cs-CZ" b="1" dirty="0">
                <a:solidFill>
                  <a:srgbClr val="C00000"/>
                </a:solidFill>
                <a:latin typeface="Garamond" panose="02020404030301010803" pitchFamily="18" charset="0"/>
              </a:rPr>
              <a:t>Fideismus</a:t>
            </a:r>
          </a:p>
        </p:txBody>
      </p:sp>
      <p:sp>
        <p:nvSpPr>
          <p:cNvPr id="3" name="Zástupný symbol pro obsah 2"/>
          <p:cNvSpPr>
            <a:spLocks noGrp="1"/>
          </p:cNvSpPr>
          <p:nvPr>
            <p:ph idx="1"/>
          </p:nvPr>
        </p:nvSpPr>
        <p:spPr>
          <a:xfrm>
            <a:off x="1178511" y="1603387"/>
            <a:ext cx="10515600" cy="4351338"/>
          </a:xfrm>
        </p:spPr>
        <p:txBody>
          <a:bodyPr/>
          <a:lstStyle/>
          <a:p>
            <a:pPr marL="0" indent="0">
              <a:buNone/>
            </a:pPr>
            <a:r>
              <a:rPr lang="cs-CZ" sz="4400" dirty="0">
                <a:latin typeface="Garamond" panose="02020404030301010803" pitchFamily="18" charset="0"/>
              </a:rPr>
              <a:t>„Musel jsem tedy zrušit </a:t>
            </a:r>
            <a:r>
              <a:rPr lang="cs-CZ" sz="4400" i="1" dirty="0">
                <a:latin typeface="Garamond" panose="02020404030301010803" pitchFamily="18" charset="0"/>
              </a:rPr>
              <a:t>vědění</a:t>
            </a:r>
            <a:r>
              <a:rPr lang="cs-CZ" sz="4400" dirty="0">
                <a:latin typeface="Garamond" panose="02020404030301010803" pitchFamily="18" charset="0"/>
              </a:rPr>
              <a:t>, abych získal místo pro </a:t>
            </a:r>
            <a:r>
              <a:rPr lang="cs-CZ" sz="4400" i="1" dirty="0">
                <a:latin typeface="Garamond" panose="02020404030301010803" pitchFamily="18" charset="0"/>
              </a:rPr>
              <a:t>víru</a:t>
            </a:r>
            <a:r>
              <a:rPr lang="cs-CZ" sz="4400" dirty="0">
                <a:latin typeface="Garamond" panose="02020404030301010803" pitchFamily="18" charset="0"/>
              </a:rPr>
              <a:t>.“ (</a:t>
            </a:r>
            <a:r>
              <a:rPr lang="cs-CZ" sz="4400" dirty="0" err="1">
                <a:latin typeface="Garamond" panose="02020404030301010803" pitchFamily="18" charset="0"/>
              </a:rPr>
              <a:t>Bxxx</a:t>
            </a:r>
            <a:r>
              <a:rPr lang="cs-CZ" sz="4400" dirty="0">
                <a:latin typeface="Garamond" panose="02020404030301010803" pitchFamily="18" charset="0"/>
              </a:rPr>
              <a:t>)</a:t>
            </a:r>
          </a:p>
          <a:p>
            <a:endParaRPr lang="cs-CZ" dirty="0"/>
          </a:p>
        </p:txBody>
      </p:sp>
    </p:spTree>
    <p:extLst>
      <p:ext uri="{BB962C8B-B14F-4D97-AF65-F5344CB8AC3E}">
        <p14:creationId xmlns:p14="http://schemas.microsoft.com/office/powerpoint/2010/main" val="2281250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inkaliningrad.com/wp-content/uploads/2014/03/map-kaliningr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508" y="888274"/>
            <a:ext cx="4876800" cy="4615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051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 y="1409700"/>
            <a:ext cx="12192000" cy="2398713"/>
          </a:xfrm>
        </p:spPr>
        <p:txBody>
          <a:bodyPr>
            <a:normAutofit/>
          </a:bodyPr>
          <a:lstStyle/>
          <a:p>
            <a:pPr marL="0" indent="0">
              <a:buNone/>
            </a:pPr>
            <a:r>
              <a:rPr lang="en-GB" sz="4800" dirty="0">
                <a:latin typeface="Garamond" panose="02020404030301010803" pitchFamily="18" charset="0"/>
              </a:rPr>
              <a:t>   ‘</a:t>
            </a:r>
            <a:r>
              <a:rPr lang="cs-CZ" sz="4800" dirty="0">
                <a:latin typeface="Garamond" panose="02020404030301010803" pitchFamily="18" charset="0"/>
              </a:rPr>
              <a:t>Vychytralý křesťan</a:t>
            </a:r>
            <a:r>
              <a:rPr lang="en-GB" sz="4800" dirty="0">
                <a:latin typeface="Garamond" panose="02020404030301010803" pitchFamily="18" charset="0"/>
              </a:rPr>
              <a:t>’ (</a:t>
            </a:r>
            <a:r>
              <a:rPr lang="en-GB" sz="4800" i="1" dirty="0" err="1">
                <a:latin typeface="Garamond" panose="02020404030301010803" pitchFamily="18" charset="0"/>
              </a:rPr>
              <a:t>hinterlistigen</a:t>
            </a:r>
            <a:r>
              <a:rPr lang="en-GB" sz="4800" i="1" dirty="0">
                <a:latin typeface="Garamond" panose="02020404030301010803" pitchFamily="18" charset="0"/>
              </a:rPr>
              <a:t> Christen</a:t>
            </a:r>
            <a:r>
              <a:rPr lang="en-GB" sz="4800" dirty="0">
                <a:latin typeface="Garamond" panose="02020404030301010803" pitchFamily="18" charset="0"/>
              </a:rPr>
              <a:t>)</a:t>
            </a:r>
          </a:p>
          <a:p>
            <a:pPr marL="0" indent="0">
              <a:buNone/>
            </a:pPr>
            <a:r>
              <a:rPr lang="en-GB" sz="4800" dirty="0">
                <a:latin typeface="Garamond" panose="02020404030301010803" pitchFamily="18" charset="0"/>
              </a:rPr>
              <a:t>       </a:t>
            </a:r>
          </a:p>
          <a:p>
            <a:pPr marL="0" indent="0">
              <a:buNone/>
            </a:pPr>
            <a:r>
              <a:rPr lang="en-GB" sz="4800" dirty="0">
                <a:latin typeface="Garamond" panose="02020404030301010803" pitchFamily="18" charset="0"/>
              </a:rPr>
              <a:t>       Friedrich Nietzsche </a:t>
            </a:r>
            <a:r>
              <a:rPr lang="cs-CZ" sz="4800" dirty="0">
                <a:latin typeface="Garamond" panose="02020404030301010803" pitchFamily="18" charset="0"/>
              </a:rPr>
              <a:t>o</a:t>
            </a:r>
            <a:r>
              <a:rPr lang="en-GB" sz="4800" dirty="0">
                <a:latin typeface="Garamond" panose="02020404030301010803" pitchFamily="18" charset="0"/>
              </a:rPr>
              <a:t> Kant</a:t>
            </a:r>
            <a:r>
              <a:rPr lang="cs-CZ" sz="4800" dirty="0">
                <a:latin typeface="Garamond" panose="02020404030301010803" pitchFamily="18" charset="0"/>
              </a:rPr>
              <a:t>ovi</a:t>
            </a:r>
            <a:endParaRPr lang="en-GB" sz="4800" dirty="0">
              <a:latin typeface="Garamond" panose="02020404030301010803" pitchFamily="18" charset="0"/>
            </a:endParaRPr>
          </a:p>
        </p:txBody>
      </p:sp>
      <p:pic>
        <p:nvPicPr>
          <p:cNvPr id="1026" name="Picture 2" descr="http://artcreationforever.com/images/friedrich-nietzsche/friedrich-nietzsche-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5699" y="2390356"/>
            <a:ext cx="2447778" cy="3377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241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153551" y="2265143"/>
            <a:ext cx="11221329" cy="3925888"/>
          </a:xfrm>
        </p:spPr>
        <p:txBody>
          <a:bodyPr/>
          <a:lstStyle/>
          <a:p>
            <a:pPr marL="0" indent="0">
              <a:buNone/>
            </a:pPr>
            <a:r>
              <a:rPr lang="cs-CZ" sz="4400" b="1" dirty="0">
                <a:latin typeface="Garamond" panose="02020404030301010803" pitchFamily="18" charset="0"/>
              </a:rPr>
              <a:t>4. Transcendentální jednota apercepce</a:t>
            </a:r>
          </a:p>
          <a:p>
            <a:endParaRPr lang="en-GB" dirty="0"/>
          </a:p>
        </p:txBody>
      </p:sp>
    </p:spTree>
    <p:extLst>
      <p:ext uri="{BB962C8B-B14F-4D97-AF65-F5344CB8AC3E}">
        <p14:creationId xmlns:p14="http://schemas.microsoft.com/office/powerpoint/2010/main" val="831716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739" y="573469"/>
            <a:ext cx="10515600" cy="1325563"/>
          </a:xfrm>
        </p:spPr>
        <p:txBody>
          <a:bodyPr>
            <a:normAutofit/>
          </a:bodyPr>
          <a:lstStyle/>
          <a:p>
            <a:r>
              <a:rPr lang="cs-CZ" sz="3600" b="1" dirty="0">
                <a:solidFill>
                  <a:srgbClr val="C00000"/>
                </a:solidFill>
                <a:latin typeface="Garamond" panose="02020404030301010803" pitchFamily="18" charset="0"/>
              </a:rPr>
              <a:t>Transcendentální jednota apercepce</a:t>
            </a:r>
            <a:endParaRPr lang="en-GB" sz="3600"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353805" y="1566084"/>
            <a:ext cx="10515600" cy="4351338"/>
          </a:xfrm>
        </p:spPr>
        <p:txBody>
          <a:bodyPr>
            <a:normAutofit/>
          </a:bodyPr>
          <a:lstStyle/>
          <a:p>
            <a:pPr marL="0" indent="0">
              <a:buNone/>
            </a:pPr>
            <a:r>
              <a:rPr lang="cs-CZ" sz="3200" dirty="0">
                <a:latin typeface="Garamond" panose="02020404030301010803" pitchFamily="18" charset="0"/>
              </a:rPr>
              <a:t>„“Já myslím“, musí moci doprovázet všechny mé představy, neboť jinak by ve mně byla představa, která by vůbec nemohla být myšlena, což je totéž, jako kdyby představa byla buď nemožná, nebo by alespoň pro mne byla ničím.“ </a:t>
            </a:r>
          </a:p>
          <a:p>
            <a:pPr marL="0" indent="0">
              <a:buNone/>
            </a:pPr>
            <a:r>
              <a:rPr lang="cs-CZ" sz="3200" dirty="0">
                <a:latin typeface="Garamond" panose="02020404030301010803" pitchFamily="18" charset="0"/>
              </a:rPr>
              <a:t>KČR B132</a:t>
            </a:r>
            <a:endParaRPr lang="en-GB" sz="3200" dirty="0">
              <a:latin typeface="Garamond" panose="02020404030301010803" pitchFamily="18" charset="0"/>
            </a:endParaRPr>
          </a:p>
        </p:txBody>
      </p:sp>
    </p:spTree>
    <p:extLst>
      <p:ext uri="{BB962C8B-B14F-4D97-AF65-F5344CB8AC3E}">
        <p14:creationId xmlns:p14="http://schemas.microsoft.com/office/powerpoint/2010/main" val="3625967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093" y="480871"/>
            <a:ext cx="10354994" cy="1325563"/>
          </a:xfrm>
        </p:spPr>
        <p:txBody>
          <a:bodyPr>
            <a:normAutofit/>
          </a:bodyPr>
          <a:lstStyle/>
          <a:p>
            <a:r>
              <a:rPr lang="en-GB" sz="4000" b="1" dirty="0" err="1">
                <a:solidFill>
                  <a:srgbClr val="C00000"/>
                </a:solidFill>
                <a:latin typeface="Garamond" panose="02020404030301010803" pitchFamily="18" charset="0"/>
              </a:rPr>
              <a:t>Synt</a:t>
            </a:r>
            <a:r>
              <a:rPr lang="cs-CZ" sz="4000" b="1" dirty="0">
                <a:solidFill>
                  <a:srgbClr val="C00000"/>
                </a:solidFill>
                <a:latin typeface="Garamond" panose="02020404030301010803" pitchFamily="18" charset="0"/>
              </a:rPr>
              <a:t>éza</a:t>
            </a:r>
            <a:endParaRPr lang="en-GB" sz="4000" dirty="0">
              <a:solidFill>
                <a:srgbClr val="C00000"/>
              </a:solidFill>
            </a:endParaRPr>
          </a:p>
        </p:txBody>
      </p:sp>
      <p:sp>
        <p:nvSpPr>
          <p:cNvPr id="3" name="Content Placeholder 2"/>
          <p:cNvSpPr>
            <a:spLocks noGrp="1"/>
          </p:cNvSpPr>
          <p:nvPr>
            <p:ph idx="1"/>
          </p:nvPr>
        </p:nvSpPr>
        <p:spPr>
          <a:xfrm>
            <a:off x="1417188" y="1690688"/>
            <a:ext cx="10176804" cy="3940200"/>
          </a:xfrm>
        </p:spPr>
        <p:txBody>
          <a:bodyPr>
            <a:normAutofit/>
          </a:bodyPr>
          <a:lstStyle/>
          <a:p>
            <a:pPr marL="0" indent="0">
              <a:buNone/>
            </a:pPr>
            <a:r>
              <a:rPr lang="cs-CZ" sz="3600" dirty="0">
                <a:latin typeface="Garamond" panose="02020404030301010803" pitchFamily="18" charset="0"/>
              </a:rPr>
              <a:t>„Tato průběžná identita apercepce rozmanitosti dané v názoru obsahuje totiž syntézu představ a je možná jen díky vědomí této syntézy.“ </a:t>
            </a:r>
          </a:p>
          <a:p>
            <a:pPr marL="0" indent="0">
              <a:buNone/>
            </a:pPr>
            <a:r>
              <a:rPr lang="cs-CZ" sz="3600" dirty="0">
                <a:latin typeface="Garamond" panose="02020404030301010803" pitchFamily="18" charset="0"/>
              </a:rPr>
              <a:t>KČR B133</a:t>
            </a:r>
            <a:endParaRPr lang="en-GB" sz="3600" dirty="0">
              <a:latin typeface="Garamond" panose="02020404030301010803" pitchFamily="18" charset="0"/>
            </a:endParaRPr>
          </a:p>
        </p:txBody>
      </p:sp>
    </p:spTree>
    <p:extLst>
      <p:ext uri="{BB962C8B-B14F-4D97-AF65-F5344CB8AC3E}">
        <p14:creationId xmlns:p14="http://schemas.microsoft.com/office/powerpoint/2010/main" val="324170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b="1" dirty="0">
                <a:solidFill>
                  <a:srgbClr val="C00000"/>
                </a:solidFill>
                <a:latin typeface="Garamond" panose="02020404030301010803" pitchFamily="18" charset="0"/>
              </a:rPr>
              <a:t>Já není </a:t>
            </a:r>
            <a:r>
              <a:rPr lang="en-GB" b="1" dirty="0" err="1">
                <a:solidFill>
                  <a:srgbClr val="C00000"/>
                </a:solidFill>
                <a:latin typeface="Garamond" panose="02020404030301010803" pitchFamily="18" charset="0"/>
              </a:rPr>
              <a:t>jednoduchou</a:t>
            </a:r>
            <a:r>
              <a:rPr lang="en-GB" b="1" dirty="0">
                <a:solidFill>
                  <a:srgbClr val="C00000"/>
                </a:solidFill>
                <a:latin typeface="Garamond" panose="02020404030301010803" pitchFamily="18" charset="0"/>
              </a:rPr>
              <a:t> </a:t>
            </a:r>
            <a:r>
              <a:rPr lang="cs-CZ" b="1" dirty="0">
                <a:solidFill>
                  <a:srgbClr val="C00000"/>
                </a:solidFill>
                <a:latin typeface="Garamond" panose="02020404030301010803" pitchFamily="18" charset="0"/>
              </a:rPr>
              <a:t>substancí</a:t>
            </a:r>
            <a:endParaRPr lang="en-GB"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139629" y="1494165"/>
            <a:ext cx="10121704" cy="4351338"/>
          </a:xfrm>
        </p:spPr>
        <p:txBody>
          <a:bodyPr/>
          <a:lstStyle/>
          <a:p>
            <a:pPr marL="0" indent="0">
              <a:buNone/>
            </a:pPr>
            <a:r>
              <a:rPr lang="cs-CZ" dirty="0">
                <a:latin typeface="Garamond" panose="02020404030301010803" pitchFamily="18" charset="0"/>
              </a:rPr>
              <a:t>„Pojem substance se vždy vztahuje k názorům, které u mne nemohou být jiné než smyslové, a jsou tedy zcela mimo pole rozvažování a jeho myšlení, o němž jediném se tu vlastně mluví, když se říká, že Já je v myšlení jednoduché.“</a:t>
            </a:r>
          </a:p>
          <a:p>
            <a:pPr marL="0" indent="0">
              <a:buNone/>
            </a:pPr>
            <a:r>
              <a:rPr lang="cs-CZ" dirty="0">
                <a:latin typeface="Garamond" panose="02020404030301010803" pitchFamily="18" charset="0"/>
              </a:rPr>
              <a:t>KČR B408</a:t>
            </a:r>
            <a:endParaRPr lang="en-GB" dirty="0">
              <a:latin typeface="Garamond" panose="02020404030301010803" pitchFamily="18" charset="0"/>
            </a:endParaRPr>
          </a:p>
        </p:txBody>
      </p:sp>
    </p:spTree>
    <p:extLst>
      <p:ext uri="{BB962C8B-B14F-4D97-AF65-F5344CB8AC3E}">
        <p14:creationId xmlns:p14="http://schemas.microsoft.com/office/powerpoint/2010/main" val="24406269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882F-4652-4AC5-B8CC-79650C86AA55}"/>
              </a:ext>
            </a:extLst>
          </p:cNvPr>
          <p:cNvSpPr>
            <a:spLocks noGrp="1"/>
          </p:cNvSpPr>
          <p:nvPr>
            <p:ph type="title"/>
          </p:nvPr>
        </p:nvSpPr>
        <p:spPr/>
        <p:txBody>
          <a:bodyPr/>
          <a:lstStyle/>
          <a:p>
            <a:r>
              <a:rPr lang="cs-CZ" b="1" dirty="0">
                <a:solidFill>
                  <a:srgbClr val="C00000"/>
                </a:solidFill>
                <a:latin typeface="Garamond" panose="02020404030301010803" pitchFamily="18" charset="0"/>
              </a:rPr>
              <a:t>Regulativní idea já: „jako by“ substance</a:t>
            </a:r>
          </a:p>
        </p:txBody>
      </p:sp>
      <p:sp>
        <p:nvSpPr>
          <p:cNvPr id="3" name="Content Placeholder 2">
            <a:extLst>
              <a:ext uri="{FF2B5EF4-FFF2-40B4-BE49-F238E27FC236}">
                <a16:creationId xmlns:a16="http://schemas.microsoft.com/office/drawing/2014/main" id="{15606717-01B0-429F-95F2-5B7D6D654261}"/>
              </a:ext>
            </a:extLst>
          </p:cNvPr>
          <p:cNvSpPr>
            <a:spLocks noGrp="1"/>
          </p:cNvSpPr>
          <p:nvPr>
            <p:ph idx="1"/>
          </p:nvPr>
        </p:nvSpPr>
        <p:spPr>
          <a:xfrm>
            <a:off x="1218344" y="1516028"/>
            <a:ext cx="10515600" cy="4351338"/>
          </a:xfrm>
        </p:spPr>
        <p:txBody>
          <a:bodyPr/>
          <a:lstStyle/>
          <a:p>
            <a:pPr marL="0" indent="0">
              <a:buNone/>
            </a:pPr>
            <a:r>
              <a:rPr lang="cs-CZ" dirty="0">
                <a:latin typeface="Garamond" panose="02020404030301010803" pitchFamily="18" charset="0"/>
              </a:rPr>
              <a:t>„Vyjádřím se zřetelněji. Nejprve budeme podle jmenovaných idejí jako principů spojovat (v psychologii) všechny jevy, činnosti a receptivitu naší mysli podle vodítka vnitřní zkušenosti tak, </a:t>
            </a:r>
            <a:r>
              <a:rPr lang="cs-CZ" i="1" dirty="0">
                <a:latin typeface="Garamond" panose="02020404030301010803" pitchFamily="18" charset="0"/>
              </a:rPr>
              <a:t>jako by </a:t>
            </a:r>
            <a:r>
              <a:rPr lang="cs-CZ" dirty="0">
                <a:latin typeface="Garamond" panose="02020404030301010803" pitchFamily="18" charset="0"/>
              </a:rPr>
              <a:t>tato mysl byla jednoduchou substancí, která (alespoň v životě) trvale existuje s osobní identitou, zatímco její  stavy, k nimž patří stavy těla jen jako vnější podmínky, se nepřetržitě mění.“</a:t>
            </a:r>
          </a:p>
          <a:p>
            <a:pPr marL="0" indent="0">
              <a:buNone/>
            </a:pPr>
            <a:r>
              <a:rPr lang="cs-CZ" dirty="0">
                <a:latin typeface="Garamond" panose="02020404030301010803" pitchFamily="18" charset="0"/>
              </a:rPr>
              <a:t>KČR A 672/B 700.</a:t>
            </a:r>
          </a:p>
        </p:txBody>
      </p:sp>
    </p:spTree>
    <p:extLst>
      <p:ext uri="{BB962C8B-B14F-4D97-AF65-F5344CB8AC3E}">
        <p14:creationId xmlns:p14="http://schemas.microsoft.com/office/powerpoint/2010/main" val="1630358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0454" y="504021"/>
            <a:ext cx="10791092" cy="1325563"/>
          </a:xfrm>
        </p:spPr>
        <p:txBody>
          <a:bodyPr/>
          <a:lstStyle/>
          <a:p>
            <a:r>
              <a:rPr lang="cs-CZ" b="1" dirty="0">
                <a:solidFill>
                  <a:srgbClr val="C00000"/>
                </a:solidFill>
                <a:latin typeface="Garamond" panose="02020404030301010803" pitchFamily="18" charset="0"/>
              </a:rPr>
              <a:t>Myslet a poznat</a:t>
            </a:r>
            <a:endParaRPr lang="en-GB"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838200" y="1568771"/>
            <a:ext cx="10515600" cy="4351338"/>
          </a:xfrm>
        </p:spPr>
        <p:txBody>
          <a:bodyPr/>
          <a:lstStyle/>
          <a:p>
            <a:pPr marL="0" indent="0">
              <a:buNone/>
            </a:pPr>
            <a:r>
              <a:rPr lang="cs-CZ" dirty="0">
                <a:latin typeface="Garamond" panose="02020404030301010803" pitchFamily="18" charset="0"/>
              </a:rPr>
              <a:t>„Kant sice popřel možnost poznávat věci, jak jsou o sobě, avšak připustil možnost je jako takové myslet. Například prostřednictvím kategorie substance se musím, a to dokonce nutně, myslet jako substanciální subjekt.“</a:t>
            </a:r>
            <a:endParaRPr lang="en-GB" dirty="0">
              <a:latin typeface="Garamond" panose="02020404030301010803" pitchFamily="18" charset="0"/>
            </a:endParaRPr>
          </a:p>
          <a:p>
            <a:pPr marL="0" indent="0">
              <a:buNone/>
            </a:pPr>
            <a:r>
              <a:rPr lang="en-GB" dirty="0" err="1">
                <a:latin typeface="Garamond" panose="02020404030301010803" pitchFamily="18" charset="0"/>
              </a:rPr>
              <a:t>Jind</a:t>
            </a:r>
            <a:r>
              <a:rPr lang="cs-CZ" dirty="0">
                <a:latin typeface="Garamond" panose="02020404030301010803" pitchFamily="18" charset="0"/>
              </a:rPr>
              <a:t>řich Karásek, </a:t>
            </a:r>
            <a:r>
              <a:rPr lang="cs-CZ" i="1" dirty="0">
                <a:latin typeface="Garamond" panose="02020404030301010803" pitchFamily="18" charset="0"/>
              </a:rPr>
              <a:t>Schellingova metafyzika přírody</a:t>
            </a:r>
            <a:r>
              <a:rPr lang="cs-CZ" dirty="0">
                <a:latin typeface="Garamond" panose="02020404030301010803" pitchFamily="18" charset="0"/>
              </a:rPr>
              <a:t>, 2017, str. 81</a:t>
            </a:r>
            <a:endParaRPr lang="en-GB" dirty="0">
              <a:latin typeface="Garamond" panose="02020404030301010803" pitchFamily="18" charset="0"/>
            </a:endParaRPr>
          </a:p>
        </p:txBody>
      </p:sp>
    </p:spTree>
    <p:extLst>
      <p:ext uri="{BB962C8B-B14F-4D97-AF65-F5344CB8AC3E}">
        <p14:creationId xmlns:p14="http://schemas.microsoft.com/office/powerpoint/2010/main" val="1210163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b="1" dirty="0">
                <a:solidFill>
                  <a:srgbClr val="C00000"/>
                </a:solidFill>
                <a:latin typeface="Garamond" panose="02020404030301010803" pitchFamily="18" charset="0"/>
              </a:rPr>
              <a:t>Kant o mysli</a:t>
            </a:r>
          </a:p>
        </p:txBody>
      </p:sp>
      <p:sp>
        <p:nvSpPr>
          <p:cNvPr id="5" name="Zástupný symbol pro obsah 4"/>
          <p:cNvSpPr>
            <a:spLocks noGrp="1"/>
          </p:cNvSpPr>
          <p:nvPr>
            <p:ph idx="1"/>
          </p:nvPr>
        </p:nvSpPr>
        <p:spPr>
          <a:xfrm>
            <a:off x="1293266" y="1489265"/>
            <a:ext cx="10515600" cy="4351338"/>
          </a:xfrm>
        </p:spPr>
        <p:txBody>
          <a:bodyPr/>
          <a:lstStyle/>
          <a:p>
            <a:pPr marL="0" indent="0">
              <a:buNone/>
            </a:pPr>
            <a:r>
              <a:rPr lang="cs-CZ" dirty="0">
                <a:latin typeface="Garamond" panose="02020404030301010803" pitchFamily="18" charset="0"/>
              </a:rPr>
              <a:t>1. Aktivní role v konstituci přírody.</a:t>
            </a:r>
          </a:p>
          <a:p>
            <a:pPr marL="0" indent="0">
              <a:buNone/>
            </a:pPr>
            <a:r>
              <a:rPr lang="cs-CZ" dirty="0">
                <a:latin typeface="Garamond" panose="02020404030301010803" pitchFamily="18" charset="0"/>
              </a:rPr>
              <a:t>2. Transcendentální jednota apercepce.</a:t>
            </a:r>
          </a:p>
          <a:p>
            <a:pPr marL="0" indent="0">
              <a:buNone/>
            </a:pPr>
            <a:r>
              <a:rPr lang="cs-CZ" dirty="0">
                <a:latin typeface="Garamond" panose="02020404030301010803" pitchFamily="18" charset="0"/>
              </a:rPr>
              <a:t>3. </a:t>
            </a:r>
            <a:r>
              <a:rPr lang="en-US" dirty="0">
                <a:latin typeface="Garamond" panose="02020404030301010803" pitchFamily="18" charset="0"/>
              </a:rPr>
              <a:t>‘</a:t>
            </a:r>
            <a:r>
              <a:rPr lang="cs-CZ" dirty="0">
                <a:latin typeface="Garamond" panose="02020404030301010803" pitchFamily="18" charset="0"/>
              </a:rPr>
              <a:t>Já</a:t>
            </a:r>
            <a:r>
              <a:rPr lang="en-US" dirty="0">
                <a:latin typeface="Garamond" panose="02020404030301010803" pitchFamily="18" charset="0"/>
              </a:rPr>
              <a:t>’</a:t>
            </a:r>
            <a:r>
              <a:rPr lang="cs-CZ" dirty="0">
                <a:latin typeface="Garamond" panose="02020404030301010803" pitchFamily="18" charset="0"/>
              </a:rPr>
              <a:t> není věcí či substancí ale formální pojem.</a:t>
            </a:r>
          </a:p>
          <a:p>
            <a:pPr marL="0" indent="0">
              <a:buNone/>
            </a:pPr>
            <a:r>
              <a:rPr lang="cs-CZ" dirty="0">
                <a:latin typeface="Garamond" panose="02020404030301010803" pitchFamily="18" charset="0"/>
              </a:rPr>
              <a:t>4. Podstata mysli není známá. Nepoznatelnost věci o sobě (</a:t>
            </a:r>
            <a:r>
              <a:rPr lang="cs-CZ" i="1" dirty="0">
                <a:latin typeface="Garamond" panose="02020404030301010803" pitchFamily="18" charset="0"/>
              </a:rPr>
              <a:t>Ding-</a:t>
            </a:r>
            <a:r>
              <a:rPr lang="cs-CZ" i="1" dirty="0" err="1">
                <a:latin typeface="Garamond" panose="02020404030301010803" pitchFamily="18" charset="0"/>
              </a:rPr>
              <a:t>an</a:t>
            </a:r>
            <a:r>
              <a:rPr lang="cs-CZ" i="1" dirty="0">
                <a:latin typeface="Garamond" panose="02020404030301010803" pitchFamily="18" charset="0"/>
              </a:rPr>
              <a:t>-</a:t>
            </a:r>
            <a:r>
              <a:rPr lang="cs-CZ" i="1" dirty="0" err="1">
                <a:latin typeface="Garamond" panose="02020404030301010803" pitchFamily="18" charset="0"/>
              </a:rPr>
              <a:t>sich</a:t>
            </a:r>
            <a:r>
              <a:rPr lang="cs-CZ" dirty="0">
                <a:latin typeface="Garamond" panose="02020404030301010803" pitchFamily="18" charset="0"/>
              </a:rPr>
              <a:t>)</a:t>
            </a:r>
          </a:p>
          <a:p>
            <a:pPr marL="0" indent="0">
              <a:lnSpc>
                <a:spcPct val="100000"/>
              </a:lnSpc>
              <a:spcBef>
                <a:spcPts val="600"/>
              </a:spcBef>
              <a:buNone/>
            </a:pPr>
            <a:r>
              <a:rPr lang="cs-CZ" dirty="0">
                <a:latin typeface="Garamond" panose="02020404030301010803" pitchFamily="18" charset="0"/>
              </a:rPr>
              <a:t>5. Spekulativní věda </a:t>
            </a:r>
            <a:r>
              <a:rPr lang="en-GB" dirty="0">
                <a:latin typeface="Garamond" panose="02020404030301010803" pitchFamily="18" charset="0"/>
              </a:rPr>
              <a:t>o </a:t>
            </a:r>
            <a:r>
              <a:rPr lang="cs-CZ" dirty="0">
                <a:latin typeface="Garamond" panose="02020404030301010803" pitchFamily="18" charset="0"/>
              </a:rPr>
              <a:t>podstatě duše není možná.</a:t>
            </a:r>
          </a:p>
          <a:p>
            <a:pPr marL="0" indent="0">
              <a:lnSpc>
                <a:spcPct val="100000"/>
              </a:lnSpc>
              <a:spcBef>
                <a:spcPts val="600"/>
              </a:spcBef>
              <a:buNone/>
            </a:pPr>
            <a:r>
              <a:rPr lang="cs-CZ" dirty="0">
                <a:latin typeface="Garamond" panose="02020404030301010803" pitchFamily="18" charset="0"/>
              </a:rPr>
              <a:t>6. Svoboda a nesmrtelnost jsou ale nutné postuláty morálky a </a:t>
            </a:r>
          </a:p>
          <a:p>
            <a:pPr marL="0" indent="0">
              <a:lnSpc>
                <a:spcPct val="100000"/>
              </a:lnSpc>
              <a:spcBef>
                <a:spcPts val="0"/>
              </a:spcBef>
              <a:buNone/>
            </a:pPr>
            <a:r>
              <a:rPr lang="cs-CZ" dirty="0">
                <a:latin typeface="Garamond" panose="02020404030301010803" pitchFamily="18" charset="0"/>
              </a:rPr>
              <a:t>	substanciálnost duše je nutná myšlenka</a:t>
            </a:r>
          </a:p>
        </p:txBody>
      </p:sp>
    </p:spTree>
    <p:extLst>
      <p:ext uri="{BB962C8B-B14F-4D97-AF65-F5344CB8AC3E}">
        <p14:creationId xmlns:p14="http://schemas.microsoft.com/office/powerpoint/2010/main" val="2826640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1"/>
            <a:ext cx="10515600" cy="1079862"/>
          </a:xfrm>
        </p:spPr>
        <p:txBody>
          <a:bodyPr/>
          <a:lstStyle/>
          <a:p>
            <a:pPr algn="ctr"/>
            <a:r>
              <a:rPr lang="cs-CZ" b="1" dirty="0">
                <a:latin typeface="Garamond" panose="02020404030301010803" pitchFamily="18" charset="0"/>
              </a:rPr>
              <a:t>Německý idealismus</a:t>
            </a:r>
          </a:p>
        </p:txBody>
      </p:sp>
      <p:sp>
        <p:nvSpPr>
          <p:cNvPr id="5" name="Zástupný symbol pro obsah 4"/>
          <p:cNvSpPr>
            <a:spLocks noGrp="1"/>
          </p:cNvSpPr>
          <p:nvPr>
            <p:ph idx="1"/>
          </p:nvPr>
        </p:nvSpPr>
        <p:spPr>
          <a:xfrm>
            <a:off x="1236615" y="1743875"/>
            <a:ext cx="8733697" cy="5053557"/>
          </a:xfrm>
        </p:spPr>
        <p:txBody>
          <a:bodyPr/>
          <a:lstStyle/>
          <a:p>
            <a:pPr marL="0" indent="0">
              <a:buNone/>
            </a:pPr>
            <a:r>
              <a:rPr lang="cs-CZ" dirty="0">
                <a:latin typeface="Garamond" panose="02020404030301010803" pitchFamily="18" charset="0"/>
              </a:rPr>
              <a:t>Immanuel Kant (1724-1804)</a:t>
            </a:r>
          </a:p>
          <a:p>
            <a:pPr marL="0" indent="0">
              <a:buNone/>
            </a:pPr>
            <a:endParaRPr lang="cs-CZ" dirty="0">
              <a:latin typeface="Garamond" panose="02020404030301010803" pitchFamily="18" charset="0"/>
            </a:endParaRPr>
          </a:p>
          <a:p>
            <a:pPr marL="0" indent="0">
              <a:buNone/>
            </a:pPr>
            <a:r>
              <a:rPr lang="cs-CZ" dirty="0">
                <a:latin typeface="Garamond" panose="02020404030301010803" pitchFamily="18" charset="0"/>
              </a:rPr>
              <a:t>Johann </a:t>
            </a:r>
            <a:r>
              <a:rPr lang="cs-CZ" dirty="0" err="1">
                <a:latin typeface="Garamond" panose="02020404030301010803" pitchFamily="18" charset="0"/>
              </a:rPr>
              <a:t>Fichte</a:t>
            </a:r>
            <a:r>
              <a:rPr lang="cs-CZ" dirty="0">
                <a:latin typeface="Garamond" panose="02020404030301010803" pitchFamily="18" charset="0"/>
              </a:rPr>
              <a:t> (1762-1814)</a:t>
            </a:r>
          </a:p>
          <a:p>
            <a:pPr marL="0" indent="0">
              <a:buNone/>
            </a:pPr>
            <a:endParaRPr lang="cs-CZ" dirty="0">
              <a:latin typeface="Garamond" panose="02020404030301010803" pitchFamily="18" charset="0"/>
            </a:endParaRPr>
          </a:p>
          <a:p>
            <a:pPr marL="0" indent="0">
              <a:buNone/>
            </a:pPr>
            <a:r>
              <a:rPr lang="cs-CZ" dirty="0">
                <a:latin typeface="Garamond" panose="02020404030301010803" pitchFamily="18" charset="0"/>
              </a:rPr>
              <a:t>G.W.F. </a:t>
            </a:r>
            <a:r>
              <a:rPr lang="cs-CZ" dirty="0" err="1">
                <a:latin typeface="Garamond" panose="02020404030301010803" pitchFamily="18" charset="0"/>
              </a:rPr>
              <a:t>Hegel</a:t>
            </a:r>
            <a:r>
              <a:rPr lang="cs-CZ" dirty="0">
                <a:latin typeface="Garamond" panose="02020404030301010803" pitchFamily="18" charset="0"/>
              </a:rPr>
              <a:t> (1770-1831)</a:t>
            </a:r>
          </a:p>
          <a:p>
            <a:pPr marL="0" indent="0">
              <a:buNone/>
            </a:pPr>
            <a:endParaRPr lang="cs-CZ" dirty="0">
              <a:latin typeface="Garamond" panose="02020404030301010803" pitchFamily="18" charset="0"/>
            </a:endParaRPr>
          </a:p>
          <a:p>
            <a:pPr marL="0" indent="0">
              <a:buNone/>
            </a:pPr>
            <a:r>
              <a:rPr lang="cs-CZ" dirty="0">
                <a:latin typeface="Garamond" panose="02020404030301010803" pitchFamily="18" charset="0"/>
              </a:rPr>
              <a:t>Friedrich </a:t>
            </a:r>
            <a:r>
              <a:rPr lang="cs-CZ" dirty="0" err="1">
                <a:latin typeface="Garamond" panose="02020404030301010803" pitchFamily="18" charset="0"/>
              </a:rPr>
              <a:t>Schelling</a:t>
            </a:r>
            <a:r>
              <a:rPr lang="cs-CZ" dirty="0">
                <a:latin typeface="Garamond" panose="02020404030301010803" pitchFamily="18" charset="0"/>
              </a:rPr>
              <a:t> (1775-1854)</a:t>
            </a:r>
          </a:p>
          <a:p>
            <a:pPr marL="0" indent="0">
              <a:buNone/>
            </a:pPr>
            <a:endParaRPr lang="cs-CZ" dirty="0">
              <a:latin typeface="Garamond" panose="02020404030301010803" pitchFamily="18" charset="0"/>
            </a:endParaRPr>
          </a:p>
          <a:p>
            <a:pPr marL="0" indent="0">
              <a:buNone/>
            </a:pPr>
            <a:r>
              <a:rPr lang="cs-CZ" dirty="0">
                <a:latin typeface="Garamond" panose="02020404030301010803" pitchFamily="18" charset="0"/>
              </a:rPr>
              <a:t>Arthur Schopenhauer (1788-1860)</a:t>
            </a:r>
          </a:p>
          <a:p>
            <a:endParaRPr lang="cs-CZ" dirty="0"/>
          </a:p>
          <a:p>
            <a:endParaRPr lang="cs-CZ" dirty="0"/>
          </a:p>
          <a:p>
            <a:endParaRPr lang="cs-CZ" dirty="0"/>
          </a:p>
        </p:txBody>
      </p:sp>
      <p:pic>
        <p:nvPicPr>
          <p:cNvPr id="3074" name="Picture 2" descr="https://upload.wikimedia.org/wikipedia/commons/8/8a/Schopenhau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48845" y="5736254"/>
            <a:ext cx="915487" cy="9927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ndsome guy with piercing eyes, long sideburns and neckerchie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0471" y="3616210"/>
            <a:ext cx="836022" cy="88990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upload.wikimedia.org/wikipedia/commons/8/8d/Johann_Gottlieb_Fich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8482" y="2590208"/>
            <a:ext cx="911588" cy="8186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www.marxists.org/glossary/people/s/pics/schelling-friedrich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0280" y="4691546"/>
            <a:ext cx="801778" cy="91574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s://upload.wikimedia.org/wikipedia/commons/thumb/d/dd/Kant_gemaelde_1.jpg/800px-Kant_gemaelde_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3464" y="1669758"/>
            <a:ext cx="776606" cy="794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8500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981" y="826794"/>
            <a:ext cx="10509738" cy="1325563"/>
          </a:xfrm>
        </p:spPr>
        <p:txBody>
          <a:bodyPr/>
          <a:lstStyle/>
          <a:p>
            <a:r>
              <a:rPr lang="cs-CZ" b="1" dirty="0">
                <a:solidFill>
                  <a:srgbClr val="C00000"/>
                </a:solidFill>
                <a:latin typeface="Garamond" panose="02020404030301010803" pitchFamily="18" charset="0"/>
              </a:rPr>
              <a:t>Příští týden</a:t>
            </a:r>
            <a:endParaRPr lang="en-GB" b="1" dirty="0">
              <a:solidFill>
                <a:srgbClr val="C00000"/>
              </a:solidFill>
              <a:latin typeface="Garamond" panose="02020404030301010803" pitchFamily="18" charset="0"/>
            </a:endParaRPr>
          </a:p>
        </p:txBody>
      </p:sp>
      <p:sp>
        <p:nvSpPr>
          <p:cNvPr id="3" name="Content Placeholder 2"/>
          <p:cNvSpPr>
            <a:spLocks noGrp="1"/>
          </p:cNvSpPr>
          <p:nvPr>
            <p:ph idx="1"/>
          </p:nvPr>
        </p:nvSpPr>
        <p:spPr>
          <a:xfrm>
            <a:off x="1557117" y="2152357"/>
            <a:ext cx="7729539" cy="4094944"/>
          </a:xfrm>
        </p:spPr>
        <p:txBody>
          <a:bodyPr>
            <a:normAutofit/>
          </a:bodyPr>
          <a:lstStyle/>
          <a:p>
            <a:pPr marL="0" indent="0">
              <a:buNone/>
            </a:pPr>
            <a:r>
              <a:rPr lang="cs-CZ" sz="3600" dirty="0">
                <a:latin typeface="Garamond" panose="02020404030301010803" pitchFamily="18" charset="0"/>
              </a:rPr>
              <a:t>Arthur Schopenhauer, </a:t>
            </a:r>
            <a:endParaRPr lang="en-GB" sz="3600" dirty="0">
              <a:latin typeface="Garamond" panose="02020404030301010803" pitchFamily="18" charset="0"/>
            </a:endParaRPr>
          </a:p>
          <a:p>
            <a:pPr marL="0" indent="0">
              <a:buNone/>
            </a:pPr>
            <a:r>
              <a:rPr lang="cs-CZ" sz="3600" i="1" dirty="0">
                <a:latin typeface="Garamond" panose="02020404030301010803" pitchFamily="18" charset="0"/>
              </a:rPr>
              <a:t>Svět jako vůle a představa, </a:t>
            </a:r>
          </a:p>
          <a:p>
            <a:pPr marL="0" indent="0">
              <a:buNone/>
            </a:pPr>
            <a:r>
              <a:rPr lang="cs-CZ" sz="3600" dirty="0">
                <a:latin typeface="Garamond" panose="02020404030301010803" pitchFamily="18" charset="0"/>
              </a:rPr>
              <a:t>§§22-24, str. 101-114</a:t>
            </a:r>
            <a:endParaRPr lang="en-GB" sz="3600" dirty="0">
              <a:latin typeface="Garamond" panose="02020404030301010803" pitchFamily="18" charset="0"/>
            </a:endParaRPr>
          </a:p>
        </p:txBody>
      </p:sp>
      <p:pic>
        <p:nvPicPr>
          <p:cNvPr id="4" name="Picture 2" descr="https://upload.wikimedia.org/wikipedia/commons/a/a2/Schopenhauer_portrai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0205" y="1382808"/>
            <a:ext cx="3620307" cy="45692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176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önigsberg Castle before World War 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718" y="190772"/>
            <a:ext cx="5571079" cy="6667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317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de/2/25/KdrV-17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7938" y="0"/>
            <a:ext cx="444539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45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thumb/d/dd/Kant_gemaelde_1.jpg/800px-Kant_gemaeld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2025" y="576029"/>
            <a:ext cx="4619625" cy="52920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idx="4294967295"/>
          </p:nvPr>
        </p:nvSpPr>
        <p:spPr>
          <a:xfrm>
            <a:off x="513806" y="457200"/>
            <a:ext cx="3228200" cy="1600200"/>
          </a:xfrm>
        </p:spPr>
        <p:txBody>
          <a:bodyPr>
            <a:normAutofit fontScale="90000"/>
          </a:bodyPr>
          <a:lstStyle/>
          <a:p>
            <a:br>
              <a:rPr lang="en-GB" dirty="0"/>
            </a:br>
            <a:r>
              <a:rPr lang="en-GB" dirty="0">
                <a:latin typeface="Garamond" panose="02020404030301010803" pitchFamily="18" charset="0"/>
              </a:rPr>
              <a:t>Kant</a:t>
            </a:r>
            <a:br>
              <a:rPr lang="cs-CZ" dirty="0">
                <a:latin typeface="Garamond" panose="02020404030301010803" pitchFamily="18" charset="0"/>
              </a:rPr>
            </a:br>
            <a:r>
              <a:rPr lang="cs-CZ" dirty="0">
                <a:latin typeface="Garamond" panose="02020404030301010803" pitchFamily="18" charset="0"/>
              </a:rPr>
              <a:t>(v roce </a:t>
            </a:r>
            <a:r>
              <a:rPr lang="en-GB" dirty="0">
                <a:latin typeface="Garamond" panose="02020404030301010803" pitchFamily="18" charset="0"/>
              </a:rPr>
              <a:t>1791</a:t>
            </a:r>
            <a:r>
              <a:rPr lang="cs-CZ" dirty="0">
                <a:latin typeface="Garamond" panose="02020404030301010803" pitchFamily="18" charset="0"/>
              </a:rPr>
              <a:t>)</a:t>
            </a:r>
            <a:endParaRPr lang="en-GB" dirty="0">
              <a:latin typeface="Garamond" panose="02020404030301010803" pitchFamily="18" charset="0"/>
            </a:endParaRPr>
          </a:p>
        </p:txBody>
      </p:sp>
    </p:spTree>
    <p:extLst>
      <p:ext uri="{BB962C8B-B14F-4D97-AF65-F5344CB8AC3E}">
        <p14:creationId xmlns:p14="http://schemas.microsoft.com/office/powerpoint/2010/main" val="3535647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6941" y="875738"/>
            <a:ext cx="10636348" cy="1308930"/>
          </a:xfrm>
        </p:spPr>
        <p:txBody>
          <a:bodyPr>
            <a:normAutofit/>
          </a:bodyPr>
          <a:lstStyle/>
          <a:p>
            <a:r>
              <a:rPr lang="en-GB" sz="4000" b="1" dirty="0" err="1">
                <a:solidFill>
                  <a:srgbClr val="C00000"/>
                </a:solidFill>
                <a:latin typeface="Garamond" panose="02020404030301010803" pitchFamily="18" charset="0"/>
              </a:rPr>
              <a:t>Dnes</a:t>
            </a:r>
            <a:br>
              <a:rPr lang="en-GB" dirty="0">
                <a:latin typeface="Garamond" panose="02020404030301010803" pitchFamily="18" charset="0"/>
              </a:rPr>
            </a:br>
            <a:endParaRPr lang="en-GB" dirty="0"/>
          </a:p>
        </p:txBody>
      </p:sp>
      <p:sp>
        <p:nvSpPr>
          <p:cNvPr id="3" name="Content Placeholder 2"/>
          <p:cNvSpPr>
            <a:spLocks noGrp="1"/>
          </p:cNvSpPr>
          <p:nvPr>
            <p:ph idx="1"/>
          </p:nvPr>
        </p:nvSpPr>
        <p:spPr>
          <a:xfrm>
            <a:off x="1147689" y="1530203"/>
            <a:ext cx="10515600" cy="4351338"/>
          </a:xfrm>
        </p:spPr>
        <p:txBody>
          <a:bodyPr/>
          <a:lstStyle/>
          <a:p>
            <a:pPr marL="514350" indent="-514350">
              <a:buAutoNum type="arabicPeriod"/>
            </a:pPr>
            <a:r>
              <a:rPr lang="cs-CZ" sz="4400" dirty="0">
                <a:latin typeface="Garamond" panose="02020404030301010803" pitchFamily="18" charset="0"/>
              </a:rPr>
              <a:t>Kantova m</a:t>
            </a:r>
            <a:r>
              <a:rPr lang="en-GB" sz="4400" dirty="0" err="1">
                <a:latin typeface="Garamond" panose="02020404030301010803" pitchFamily="18" charset="0"/>
              </a:rPr>
              <a:t>etoda</a:t>
            </a:r>
            <a:endParaRPr lang="en-GB" sz="4400" dirty="0">
              <a:latin typeface="Garamond" panose="02020404030301010803" pitchFamily="18" charset="0"/>
            </a:endParaRPr>
          </a:p>
          <a:p>
            <a:pPr marL="514350" indent="-514350">
              <a:buAutoNum type="arabicPeriod"/>
            </a:pPr>
            <a:r>
              <a:rPr lang="cs-CZ" sz="4400" dirty="0">
                <a:latin typeface="Garamond" panose="02020404030301010803" pitchFamily="18" charset="0"/>
              </a:rPr>
              <a:t>Transcendentální idealismus</a:t>
            </a:r>
          </a:p>
          <a:p>
            <a:pPr marL="514350" indent="-514350">
              <a:buAutoNum type="arabicPeriod"/>
            </a:pPr>
            <a:r>
              <a:rPr lang="cs-CZ" sz="4400" dirty="0">
                <a:latin typeface="Garamond" panose="02020404030301010803" pitchFamily="18" charset="0"/>
              </a:rPr>
              <a:t>Kant o náboženství</a:t>
            </a:r>
          </a:p>
          <a:p>
            <a:pPr marL="514350" indent="-514350">
              <a:buAutoNum type="arabicPeriod"/>
            </a:pPr>
            <a:r>
              <a:rPr lang="cs-CZ" sz="4400" dirty="0">
                <a:latin typeface="Garamond" panose="02020404030301010803" pitchFamily="18" charset="0"/>
              </a:rPr>
              <a:t>Transcendentální jednota apercepce</a:t>
            </a:r>
          </a:p>
          <a:p>
            <a:pPr marL="514350" indent="-514350">
              <a:buAutoNum type="arabicPeriod"/>
            </a:pPr>
            <a:endParaRPr lang="en-GB" dirty="0"/>
          </a:p>
        </p:txBody>
      </p:sp>
    </p:spTree>
    <p:extLst>
      <p:ext uri="{BB962C8B-B14F-4D97-AF65-F5344CB8AC3E}">
        <p14:creationId xmlns:p14="http://schemas.microsoft.com/office/powerpoint/2010/main" val="3981713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2868" y="2540950"/>
            <a:ext cx="5212244" cy="769441"/>
          </a:xfrm>
          <a:prstGeom prst="rect">
            <a:avLst/>
          </a:prstGeom>
        </p:spPr>
        <p:txBody>
          <a:bodyPr wrap="square">
            <a:spAutoFit/>
          </a:bodyPr>
          <a:lstStyle/>
          <a:p>
            <a:pPr marL="514350" indent="-514350">
              <a:buAutoNum type="arabicPeriod"/>
            </a:pPr>
            <a:r>
              <a:rPr lang="cs-CZ" sz="4400" b="1" dirty="0">
                <a:latin typeface="Garamond" panose="02020404030301010803" pitchFamily="18" charset="0"/>
              </a:rPr>
              <a:t>Kantova m</a:t>
            </a:r>
            <a:r>
              <a:rPr lang="en-GB" sz="4400" b="1" dirty="0" err="1">
                <a:latin typeface="Garamond" panose="02020404030301010803" pitchFamily="18" charset="0"/>
              </a:rPr>
              <a:t>etoda</a:t>
            </a:r>
            <a:endParaRPr lang="en-GB" sz="4400" b="1" dirty="0">
              <a:latin typeface="Garamond" panose="02020404030301010803" pitchFamily="18" charset="0"/>
            </a:endParaRPr>
          </a:p>
        </p:txBody>
      </p:sp>
    </p:spTree>
    <p:extLst>
      <p:ext uri="{BB962C8B-B14F-4D97-AF65-F5344CB8AC3E}">
        <p14:creationId xmlns:p14="http://schemas.microsoft.com/office/powerpoint/2010/main" val="371414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77826" y="527171"/>
            <a:ext cx="10636348" cy="1325563"/>
          </a:xfrm>
        </p:spPr>
        <p:txBody>
          <a:bodyPr>
            <a:normAutofit/>
          </a:bodyPr>
          <a:lstStyle/>
          <a:p>
            <a:r>
              <a:rPr lang="cs-CZ" sz="3600" b="1" dirty="0">
                <a:solidFill>
                  <a:srgbClr val="C00000"/>
                </a:solidFill>
                <a:latin typeface="Garamond" panose="02020404030301010803" pitchFamily="18" charset="0"/>
              </a:rPr>
              <a:t>Metafyzika zatím není vědou</a:t>
            </a:r>
          </a:p>
        </p:txBody>
      </p:sp>
      <p:sp>
        <p:nvSpPr>
          <p:cNvPr id="3" name="Zástupný symbol pro obsah 2"/>
          <p:cNvSpPr>
            <a:spLocks noGrp="1"/>
          </p:cNvSpPr>
          <p:nvPr>
            <p:ph idx="1"/>
          </p:nvPr>
        </p:nvSpPr>
        <p:spPr>
          <a:xfrm>
            <a:off x="1051429" y="1530360"/>
            <a:ext cx="10515600" cy="4351338"/>
          </a:xfrm>
        </p:spPr>
        <p:txBody>
          <a:bodyPr/>
          <a:lstStyle/>
          <a:p>
            <a:pPr marL="0" indent="0">
              <a:buNone/>
            </a:pPr>
            <a:r>
              <a:rPr lang="cs-CZ" dirty="0">
                <a:latin typeface="Garamond" panose="02020404030301010803" pitchFamily="18" charset="0"/>
              </a:rPr>
              <a:t>„</a:t>
            </a:r>
            <a:r>
              <a:rPr lang="en-GB" dirty="0">
                <a:latin typeface="Garamond" panose="02020404030301010803" pitchFamily="18" charset="0"/>
              </a:rPr>
              <a:t>[</a:t>
            </a:r>
            <a:r>
              <a:rPr lang="en-GB" dirty="0" err="1">
                <a:latin typeface="Garamond" panose="02020404030301010803" pitchFamily="18" charset="0"/>
              </a:rPr>
              <a:t>Metafyzika</a:t>
            </a:r>
            <a:r>
              <a:rPr lang="en-GB" dirty="0">
                <a:latin typeface="Garamond" panose="02020404030301010803" pitchFamily="18" charset="0"/>
              </a:rPr>
              <a:t>] </a:t>
            </a:r>
            <a:r>
              <a:rPr lang="cs-CZ" dirty="0">
                <a:latin typeface="Garamond" panose="02020404030301010803" pitchFamily="18" charset="0"/>
              </a:rPr>
              <a:t>je spíše bojištěm, které se zdá být určeno především k tomu, aby na něm člověk cvičil své síly v bojové hře, ale na kterém si ještě nikdy žádný šermíř nedokázal vybojovat sebemenší místo a založit na tomto svém vítězství trvalé vlastnictví. Nelze tedy pochybovat o tom, že postup metafyziky byl až dosud pouhým tápáním, a co je nejhorší, tápáním mezi pouhými pojmy.“</a:t>
            </a:r>
          </a:p>
          <a:p>
            <a:pPr marL="0" indent="0">
              <a:buNone/>
            </a:pPr>
            <a:r>
              <a:rPr lang="cs-CZ" dirty="0">
                <a:latin typeface="Garamond" panose="02020404030301010803" pitchFamily="18" charset="0"/>
              </a:rPr>
              <a:t>K</a:t>
            </a:r>
            <a:r>
              <a:rPr lang="en-GB" dirty="0" err="1">
                <a:latin typeface="Garamond" panose="02020404030301010803" pitchFamily="18" charset="0"/>
              </a:rPr>
              <a:t>ritika</a:t>
            </a:r>
            <a:r>
              <a:rPr lang="en-GB" dirty="0">
                <a:latin typeface="Garamond" panose="02020404030301010803" pitchFamily="18" charset="0"/>
              </a:rPr>
              <a:t> </a:t>
            </a:r>
            <a:r>
              <a:rPr lang="cs-CZ" dirty="0">
                <a:latin typeface="Garamond" panose="02020404030301010803" pitchFamily="18" charset="0"/>
              </a:rPr>
              <a:t>čistého rozumu, </a:t>
            </a:r>
            <a:r>
              <a:rPr lang="cs-CZ" dirty="0" err="1">
                <a:latin typeface="Garamond" panose="02020404030301010803" pitchFamily="18" charset="0"/>
              </a:rPr>
              <a:t>Bxv</a:t>
            </a:r>
            <a:endParaRPr lang="cs-CZ" dirty="0">
              <a:latin typeface="Garamond" panose="02020404030301010803" pitchFamily="18" charset="0"/>
            </a:endParaRPr>
          </a:p>
        </p:txBody>
      </p:sp>
    </p:spTree>
    <p:extLst>
      <p:ext uri="{BB962C8B-B14F-4D97-AF65-F5344CB8AC3E}">
        <p14:creationId xmlns:p14="http://schemas.microsoft.com/office/powerpoint/2010/main" val="3541112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1408</TotalTime>
  <Words>1107</Words>
  <Application>Microsoft Office PowerPoint</Application>
  <PresentationFormat>Widescreen</PresentationFormat>
  <Paragraphs>106</Paragraphs>
  <Slides>39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 Kant (v roce 1791)</vt:lpstr>
      <vt:lpstr>Dnes </vt:lpstr>
      <vt:lpstr>PowerPoint Presentation</vt:lpstr>
      <vt:lpstr>Metafyzika zatím není vědou</vt:lpstr>
      <vt:lpstr>PowerPoint Presentation</vt:lpstr>
      <vt:lpstr>PowerPoint Presentation</vt:lpstr>
      <vt:lpstr>Projekt Lockova Eseje o lidském rozumu</vt:lpstr>
      <vt:lpstr>Hranice naší poznávací mohutnosti</vt:lpstr>
      <vt:lpstr>Kopernikánský obrat</vt:lpstr>
      <vt:lpstr>PowerPoint Presentation</vt:lpstr>
      <vt:lpstr>PowerPoint Presentation</vt:lpstr>
      <vt:lpstr>Kant proti Berkeleyho idealismu</vt:lpstr>
      <vt:lpstr>Kant: Existence vnější věci není zrušena</vt:lpstr>
      <vt:lpstr>Transcendentální idealismus</vt:lpstr>
      <vt:lpstr>Transcendentální idealismus</vt:lpstr>
      <vt:lpstr>Transcendentální idealismus</vt:lpstr>
      <vt:lpstr>Gestalt --- Aktivní formující síla rozumu</vt:lpstr>
      <vt:lpstr>PowerPoint Presentation</vt:lpstr>
      <vt:lpstr>PowerPoint Presentation</vt:lpstr>
      <vt:lpstr>PowerPoint Presentation</vt:lpstr>
      <vt:lpstr>Tři argumenty pro Boží existenci</vt:lpstr>
      <vt:lpstr>Proti spekulativní teologii</vt:lpstr>
      <vt:lpstr>Postuláty praktického rozumu</vt:lpstr>
      <vt:lpstr>Fideismus</vt:lpstr>
      <vt:lpstr>PowerPoint Presentation</vt:lpstr>
      <vt:lpstr>PowerPoint Presentation</vt:lpstr>
      <vt:lpstr>Transcendentální jednota apercepce</vt:lpstr>
      <vt:lpstr>Syntéza</vt:lpstr>
      <vt:lpstr>Já není jednoduchou substancí</vt:lpstr>
      <vt:lpstr>Regulativní idea já: „jako by“ substance</vt:lpstr>
      <vt:lpstr>Myslet a poznat</vt:lpstr>
      <vt:lpstr>Kant o mysli</vt:lpstr>
      <vt:lpstr>Německý idealismus</vt:lpstr>
      <vt:lpstr>Příští týden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Immanuel Kant</dc:title>
  <dc:creator>James Hill</dc:creator>
  <cp:lastModifiedBy>Anna Hill</cp:lastModifiedBy>
  <cp:revision>46</cp:revision>
  <dcterms:created xsi:type="dcterms:W3CDTF">2016-04-03T08:05:12Z</dcterms:created>
  <dcterms:modified xsi:type="dcterms:W3CDTF">2023-11-09T10:47:34Z</dcterms:modified>
</cp:coreProperties>
</file>