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85" r:id="rId4"/>
    <p:sldId id="287" r:id="rId5"/>
    <p:sldId id="258" r:id="rId6"/>
    <p:sldId id="301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305" r:id="rId22"/>
    <p:sldId id="277" r:id="rId23"/>
    <p:sldId id="303" r:id="rId24"/>
    <p:sldId id="304" r:id="rId25"/>
    <p:sldId id="276" r:id="rId26"/>
    <p:sldId id="302" r:id="rId27"/>
    <p:sldId id="309" r:id="rId28"/>
    <p:sldId id="308" r:id="rId29"/>
    <p:sldId id="306" r:id="rId30"/>
    <p:sldId id="310" r:id="rId31"/>
    <p:sldId id="299" r:id="rId32"/>
    <p:sldId id="300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Zelená" initials="AZ" lastIdx="1" clrIdx="0">
    <p:extLst>
      <p:ext uri="{19B8F6BF-5375-455C-9EA6-DF929625EA0E}">
        <p15:presenceInfo xmlns:p15="http://schemas.microsoft.com/office/powerpoint/2012/main" userId="S::93683662@fsv.cuni.cz::c92e3955-11b0-4136-b03d-864e36dd4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>
      <p:cViewPr varScale="1">
        <p:scale>
          <a:sx n="82" d="100"/>
          <a:sy n="82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3T19:16:27.167" idx="1">
    <p:pos x="5693" y="73"/>
    <p:text>Schiele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-caQgARDA" TargetMode="External"/><Relationship Id="rId1" Type="http://schemas.openxmlformats.org/officeDocument/2006/relationships/hyperlink" Target="https://www.youtube.com/watch?v=pjJ2yDvOyJ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-caQgARDA" TargetMode="External"/><Relationship Id="rId1" Type="http://schemas.openxmlformats.org/officeDocument/2006/relationships/hyperlink" Target="https://www.youtube.com/watch?v=pjJ2yDvOyJ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2ACC1-CDAB-43D6-A0E1-C3362B56950A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FE4B46-F21C-4E42-A4A4-E08C255656EA}">
      <dgm:prSet/>
      <dgm:spPr/>
      <dgm:t>
        <a:bodyPr/>
        <a:lstStyle/>
        <a:p>
          <a:r>
            <a:rPr lang="de-DE"/>
            <a:t>monument</a:t>
          </a:r>
          <a:r>
            <a:rPr lang="cs-CZ"/>
            <a:t>á</a:t>
          </a:r>
          <a:r>
            <a:rPr lang="de-DE"/>
            <a:t>l</a:t>
          </a:r>
          <a:r>
            <a:rPr lang="cs-CZ"/>
            <a:t>ní, auktoriální způsoby mluvy</a:t>
          </a:r>
          <a:r>
            <a:rPr lang="de-DE"/>
            <a:t>: </a:t>
          </a:r>
          <a:r>
            <a:rPr lang="cs-CZ"/>
            <a:t>rozkaz, pokyn, zavázání, slib</a:t>
          </a:r>
          <a:endParaRPr lang="en-US"/>
        </a:p>
      </dgm:t>
    </dgm:pt>
    <dgm:pt modelId="{84D56B64-9663-4F10-B04E-C5599C733EC7}" type="parTrans" cxnId="{A792916A-8097-4EF8-B11F-FCDB73C7484F}">
      <dgm:prSet/>
      <dgm:spPr/>
      <dgm:t>
        <a:bodyPr/>
        <a:lstStyle/>
        <a:p>
          <a:endParaRPr lang="en-US"/>
        </a:p>
      </dgm:t>
    </dgm:pt>
    <dgm:pt modelId="{AE0559AB-6CA9-44F6-99EE-91F840AEF9BF}" type="sibTrans" cxnId="{A792916A-8097-4EF8-B11F-FCDB73C7484F}">
      <dgm:prSet/>
      <dgm:spPr/>
      <dgm:t>
        <a:bodyPr/>
        <a:lstStyle/>
        <a:p>
          <a:endParaRPr lang="en-US"/>
        </a:p>
      </dgm:t>
    </dgm:pt>
    <dgm:pt modelId="{3BED3D7D-AAF0-4D3B-A6B8-9BDF82ED9C6A}">
      <dgm:prSet/>
      <dgm:spPr/>
      <dgm:t>
        <a:bodyPr/>
        <a:lstStyle/>
        <a:p>
          <a:r>
            <a:rPr lang="cs-CZ"/>
            <a:t>práce s recipientem</a:t>
          </a:r>
          <a:r>
            <a:rPr lang="de-DE"/>
            <a:t>: </a:t>
          </a:r>
          <a:r>
            <a:rPr lang="cs-CZ"/>
            <a:t>pomocí sugesce</a:t>
          </a:r>
          <a:r>
            <a:rPr lang="de-DE"/>
            <a:t> – </a:t>
          </a:r>
          <a:r>
            <a:rPr lang="cs-CZ"/>
            <a:t>čtenáře smýšlí stejně, literatura pro zasvěcené</a:t>
          </a:r>
          <a:endParaRPr lang="en-US"/>
        </a:p>
      </dgm:t>
    </dgm:pt>
    <dgm:pt modelId="{0CB1E9C6-8B03-45BC-90AD-14BF6F774547}" type="parTrans" cxnId="{B0BD2E7D-B27E-468D-AB7C-642DA0DA3352}">
      <dgm:prSet/>
      <dgm:spPr/>
      <dgm:t>
        <a:bodyPr/>
        <a:lstStyle/>
        <a:p>
          <a:endParaRPr lang="en-US"/>
        </a:p>
      </dgm:t>
    </dgm:pt>
    <dgm:pt modelId="{E125BFAF-C76D-4CA3-8E49-F637910B254B}" type="sibTrans" cxnId="{B0BD2E7D-B27E-468D-AB7C-642DA0DA3352}">
      <dgm:prSet/>
      <dgm:spPr/>
      <dgm:t>
        <a:bodyPr/>
        <a:lstStyle/>
        <a:p>
          <a:endParaRPr lang="en-US"/>
        </a:p>
      </dgm:t>
    </dgm:pt>
    <dgm:pt modelId="{336FD226-33FA-4C96-939D-A61271BBA85C}">
      <dgm:prSet/>
      <dgm:spPr/>
      <dgm:t>
        <a:bodyPr/>
        <a:lstStyle/>
        <a:p>
          <a:r>
            <a:rPr lang="de-DE" dirty="0" err="1"/>
            <a:t>epigon</a:t>
          </a:r>
          <a:r>
            <a:rPr lang="cs-CZ" dirty="0"/>
            <a:t>á</a:t>
          </a:r>
          <a:r>
            <a:rPr lang="de-DE" dirty="0"/>
            <a:t>l</a:t>
          </a:r>
          <a:r>
            <a:rPr lang="cs-CZ" dirty="0"/>
            <a:t>ní básnictví</a:t>
          </a:r>
          <a:r>
            <a:rPr lang="de-DE" dirty="0"/>
            <a:t>: </a:t>
          </a:r>
          <a:r>
            <a:rPr lang="de-DE" dirty="0" err="1"/>
            <a:t>tradi</a:t>
          </a:r>
          <a:r>
            <a:rPr lang="cs-CZ" dirty="0"/>
            <a:t>ční formy naplněné NS - obsahem</a:t>
          </a:r>
          <a:endParaRPr lang="en-US" dirty="0"/>
        </a:p>
      </dgm:t>
    </dgm:pt>
    <dgm:pt modelId="{B3CEB42D-231F-4FB4-A044-6544E0C38E51}" type="parTrans" cxnId="{459EEC7E-FCDA-4DE7-8B79-72F0C3CF7ECA}">
      <dgm:prSet/>
      <dgm:spPr/>
      <dgm:t>
        <a:bodyPr/>
        <a:lstStyle/>
        <a:p>
          <a:endParaRPr lang="en-US"/>
        </a:p>
      </dgm:t>
    </dgm:pt>
    <dgm:pt modelId="{12F1DA12-CD0E-4223-B08F-2E80B506B021}" type="sibTrans" cxnId="{459EEC7E-FCDA-4DE7-8B79-72F0C3CF7ECA}">
      <dgm:prSet/>
      <dgm:spPr/>
      <dgm:t>
        <a:bodyPr/>
        <a:lstStyle/>
        <a:p>
          <a:endParaRPr lang="en-US"/>
        </a:p>
      </dgm:t>
    </dgm:pt>
    <dgm:pt modelId="{1B187819-A9C6-4ADD-BA1C-D669CE560C52}">
      <dgm:prSet/>
      <dgm:spPr/>
      <dgm:t>
        <a:bodyPr/>
        <a:lstStyle/>
        <a:p>
          <a:r>
            <a:rPr lang="cs-CZ" dirty="0"/>
            <a:t>estetizace politiky</a:t>
          </a:r>
          <a:r>
            <a:rPr lang="de-DE" dirty="0"/>
            <a:t>: </a:t>
          </a:r>
          <a:r>
            <a:rPr lang="cs-CZ" dirty="0"/>
            <a:t>pochodové, válečné písně, písně národního společenství: </a:t>
          </a:r>
          <a:r>
            <a:rPr lang="cs-CZ" dirty="0">
              <a:hlinkClick xmlns:r="http://schemas.openxmlformats.org/officeDocument/2006/relationships" r:id="rId1"/>
            </a:rPr>
            <a:t>https://www.youtube.com/watch?v=pjJ2yDvOyJg</a:t>
          </a:r>
          <a:endParaRPr lang="cs-CZ" dirty="0"/>
        </a:p>
        <a:p>
          <a:r>
            <a:rPr lang="cs-CZ" dirty="0"/>
            <a:t>Herbert </a:t>
          </a:r>
          <a:r>
            <a:rPr lang="cs-CZ" dirty="0" err="1"/>
            <a:t>Windt</a:t>
          </a:r>
          <a:endParaRPr lang="en-US" dirty="0"/>
        </a:p>
      </dgm:t>
    </dgm:pt>
    <dgm:pt modelId="{61D25623-CE42-44E6-A9EF-8D538BA45FBC}" type="parTrans" cxnId="{3CA582CE-36A5-4F27-80ED-4E3522585D08}">
      <dgm:prSet/>
      <dgm:spPr/>
      <dgm:t>
        <a:bodyPr/>
        <a:lstStyle/>
        <a:p>
          <a:endParaRPr lang="en-US"/>
        </a:p>
      </dgm:t>
    </dgm:pt>
    <dgm:pt modelId="{1AEF7A54-1878-4C95-AB6F-E4B86F45608A}" type="sibTrans" cxnId="{3CA582CE-36A5-4F27-80ED-4E3522585D08}">
      <dgm:prSet/>
      <dgm:spPr/>
      <dgm:t>
        <a:bodyPr/>
        <a:lstStyle/>
        <a:p>
          <a:endParaRPr lang="en-US"/>
        </a:p>
      </dgm:t>
    </dgm:pt>
    <dgm:pt modelId="{221BC88D-6301-43A2-8B27-583D63EDA64C}">
      <dgm:prSet/>
      <dgm:spPr/>
      <dgm:t>
        <a:bodyPr/>
        <a:lstStyle/>
        <a:p>
          <a:r>
            <a:rPr lang="cs-CZ"/>
            <a:t>navazuje na konzervativní pozdní romantiku, tzv. </a:t>
          </a:r>
          <a:r>
            <a:rPr lang="de-DE"/>
            <a:t>Heimatkunst  </a:t>
          </a:r>
          <a:r>
            <a:rPr lang="cs-CZ"/>
            <a:t>po roce </a:t>
          </a:r>
          <a:r>
            <a:rPr lang="de-DE"/>
            <a:t>1890 </a:t>
          </a:r>
          <a:r>
            <a:rPr lang="cs-CZ"/>
            <a:t> a n</a:t>
          </a:r>
          <a:r>
            <a:rPr lang="de-DE"/>
            <a:t>e</a:t>
          </a:r>
          <a:r>
            <a:rPr lang="cs-CZ"/>
            <a:t>o</a:t>
          </a:r>
          <a:r>
            <a:rPr lang="de-DE"/>
            <a:t>r</a:t>
          </a:r>
          <a:r>
            <a:rPr lang="cs-CZ"/>
            <a:t>omantiku</a:t>
          </a:r>
          <a:r>
            <a:rPr lang="de-DE"/>
            <a:t> </a:t>
          </a:r>
          <a:r>
            <a:rPr lang="cs-CZ"/>
            <a:t>s</a:t>
          </a:r>
          <a:r>
            <a:rPr lang="de-DE"/>
            <a:t> </a:t>
          </a:r>
          <a:r>
            <a:rPr lang="cs-CZ"/>
            <a:t>a</a:t>
          </a:r>
          <a:r>
            <a:rPr lang="de-DE"/>
            <a:t>ntisemitism</a:t>
          </a:r>
          <a:r>
            <a:rPr lang="cs-CZ"/>
            <a:t>em, šovinismem, kritikou civilizace</a:t>
          </a:r>
          <a:r>
            <a:rPr lang="de-DE"/>
            <a:t> (</a:t>
          </a:r>
          <a:r>
            <a:rPr lang="cs-CZ"/>
            <a:t>např</a:t>
          </a:r>
          <a:r>
            <a:rPr lang="de-DE"/>
            <a:t>. </a:t>
          </a:r>
          <a:r>
            <a:rPr lang="cs-CZ"/>
            <a:t>i mladý</a:t>
          </a:r>
          <a:r>
            <a:rPr lang="de-DE"/>
            <a:t> Thomas Mann)</a:t>
          </a:r>
          <a:endParaRPr lang="en-US"/>
        </a:p>
      </dgm:t>
    </dgm:pt>
    <dgm:pt modelId="{F13C9468-DF3A-4FF8-BA90-533D5B4C1DEC}" type="parTrans" cxnId="{97F29955-28BD-4D74-A95D-839E8E93A28F}">
      <dgm:prSet/>
      <dgm:spPr/>
      <dgm:t>
        <a:bodyPr/>
        <a:lstStyle/>
        <a:p>
          <a:endParaRPr lang="en-US"/>
        </a:p>
      </dgm:t>
    </dgm:pt>
    <dgm:pt modelId="{439BC9B5-A053-40D5-AD20-D1E41DA1359E}" type="sibTrans" cxnId="{97F29955-28BD-4D74-A95D-839E8E93A28F}">
      <dgm:prSet/>
      <dgm:spPr/>
      <dgm:t>
        <a:bodyPr/>
        <a:lstStyle/>
        <a:p>
          <a:endParaRPr lang="en-US"/>
        </a:p>
      </dgm:t>
    </dgm:pt>
    <dgm:pt modelId="{BD405FD3-3D05-4C52-B54F-A6F6AA3B1559}">
      <dgm:prSet/>
      <dgm:spPr/>
      <dgm:t>
        <a:bodyPr/>
        <a:lstStyle/>
        <a:p>
          <a:r>
            <a:rPr lang="cs-CZ"/>
            <a:t>Pozitivní vyznění</a:t>
          </a:r>
          <a:r>
            <a:rPr lang="de-DE"/>
            <a:t> NS-</a:t>
          </a:r>
          <a:r>
            <a:rPr lang="cs-CZ"/>
            <a:t>literatury</a:t>
          </a:r>
          <a:r>
            <a:rPr lang="de-DE"/>
            <a:t>: </a:t>
          </a:r>
          <a:r>
            <a:rPr lang="cs-CZ"/>
            <a:t>myšlenka říše mesiánsky viděný Vůdce</a:t>
          </a:r>
          <a:endParaRPr lang="en-US"/>
        </a:p>
      </dgm:t>
    </dgm:pt>
    <dgm:pt modelId="{5E450B32-2EC3-4B8C-B4E2-AE4D0E0B8D29}" type="parTrans" cxnId="{79B92748-F9B0-4FEF-A234-D142E3E4EEDC}">
      <dgm:prSet/>
      <dgm:spPr/>
      <dgm:t>
        <a:bodyPr/>
        <a:lstStyle/>
        <a:p>
          <a:endParaRPr lang="en-US"/>
        </a:p>
      </dgm:t>
    </dgm:pt>
    <dgm:pt modelId="{3F68DD51-D576-4D35-9F11-ED382AC22DE5}" type="sibTrans" cxnId="{79B92748-F9B0-4FEF-A234-D142E3E4EEDC}">
      <dgm:prSet/>
      <dgm:spPr/>
      <dgm:t>
        <a:bodyPr/>
        <a:lstStyle/>
        <a:p>
          <a:endParaRPr lang="en-US"/>
        </a:p>
      </dgm:t>
    </dgm:pt>
    <dgm:pt modelId="{0919F258-06F6-4425-B7A5-3D5EEAB03B0C}">
      <dgm:prSet/>
      <dgm:spPr/>
      <dgm:t>
        <a:bodyPr/>
        <a:lstStyle/>
        <a:p>
          <a:r>
            <a:rPr lang="cs-CZ"/>
            <a:t>proti avantgardě</a:t>
          </a:r>
          <a:r>
            <a:rPr lang="de-DE"/>
            <a:t>– </a:t>
          </a:r>
          <a:r>
            <a:rPr lang="cs-CZ"/>
            <a:t>objevuje prapočátky, návrat k vůdcovství a Říši</a:t>
          </a:r>
          <a:endParaRPr lang="en-US"/>
        </a:p>
      </dgm:t>
    </dgm:pt>
    <dgm:pt modelId="{E728B386-EDAF-421C-891A-87658CF3D923}" type="parTrans" cxnId="{C8C42B40-DF33-4E99-9D84-348093B02A0C}">
      <dgm:prSet/>
      <dgm:spPr/>
      <dgm:t>
        <a:bodyPr/>
        <a:lstStyle/>
        <a:p>
          <a:endParaRPr lang="en-US"/>
        </a:p>
      </dgm:t>
    </dgm:pt>
    <dgm:pt modelId="{D72F614F-8133-4B36-A933-D8B1EF28A9AE}" type="sibTrans" cxnId="{C8C42B40-DF33-4E99-9D84-348093B02A0C}">
      <dgm:prSet/>
      <dgm:spPr/>
      <dgm:t>
        <a:bodyPr/>
        <a:lstStyle/>
        <a:p>
          <a:endParaRPr lang="en-US"/>
        </a:p>
      </dgm:t>
    </dgm:pt>
    <dgm:pt modelId="{B0909438-9C9B-4FCA-AE3A-E329A0599877}">
      <dgm:prSet/>
      <dgm:spPr/>
      <dgm:t>
        <a:bodyPr/>
        <a:lstStyle/>
        <a:p>
          <a:r>
            <a:rPr lang="de-DE"/>
            <a:t>S</a:t>
          </a:r>
          <a:r>
            <a:rPr lang="cs-CZ"/>
            <a:t>p</a:t>
          </a:r>
          <a:r>
            <a:rPr lang="de-DE"/>
            <a:t>e</a:t>
          </a:r>
          <a:r>
            <a:rPr lang="cs-CZ"/>
            <a:t>c</a:t>
          </a:r>
          <a:r>
            <a:rPr lang="de-DE"/>
            <a:t>ifi</a:t>
          </a:r>
          <a:r>
            <a:rPr lang="cs-CZ"/>
            <a:t>cký postoj</a:t>
          </a:r>
          <a:r>
            <a:rPr lang="de-DE"/>
            <a:t>: </a:t>
          </a:r>
          <a:r>
            <a:rPr lang="cs-CZ"/>
            <a:t> pro boj, podřízení (Vůdci), panovačnost, vymezování a vylučování, prosazuje jednotu i v řeči</a:t>
          </a:r>
          <a:endParaRPr lang="en-US"/>
        </a:p>
      </dgm:t>
    </dgm:pt>
    <dgm:pt modelId="{FB006E02-332C-49B9-ACF7-2D4D9561F743}" type="parTrans" cxnId="{30C1161F-248B-4D91-9506-4D8431A34F54}">
      <dgm:prSet/>
      <dgm:spPr/>
      <dgm:t>
        <a:bodyPr/>
        <a:lstStyle/>
        <a:p>
          <a:endParaRPr lang="en-US"/>
        </a:p>
      </dgm:t>
    </dgm:pt>
    <dgm:pt modelId="{427A8FF4-50E1-4816-A5E9-70F8DC70E019}" type="sibTrans" cxnId="{30C1161F-248B-4D91-9506-4D8431A34F54}">
      <dgm:prSet/>
      <dgm:spPr/>
      <dgm:t>
        <a:bodyPr/>
        <a:lstStyle/>
        <a:p>
          <a:endParaRPr lang="en-US"/>
        </a:p>
      </dgm:t>
    </dgm:pt>
    <dgm:pt modelId="{8ED402EC-D154-4250-B0ED-763A4018E072}">
      <dgm:prSet/>
      <dgm:spPr/>
      <dgm:t>
        <a:bodyPr/>
        <a:lstStyle/>
        <a:p>
          <a:r>
            <a:rPr lang="cs-CZ"/>
            <a:t>Hudba ve službách válečné propagandy: </a:t>
          </a:r>
          <a:r>
            <a:rPr lang="cs-CZ">
              <a:hlinkClick xmlns:r="http://schemas.openxmlformats.org/officeDocument/2006/relationships" r:id="rId2"/>
            </a:rPr>
            <a:t>https://www.youtube.com/watch?v=wZ-caQgARDA</a:t>
          </a:r>
          <a:endParaRPr lang="en-US"/>
        </a:p>
      </dgm:t>
    </dgm:pt>
    <dgm:pt modelId="{DB89E1CB-2BCE-413E-99BE-30E58053A144}" type="parTrans" cxnId="{C6EAB9A8-EFE4-4E21-8F2E-34E406F740C5}">
      <dgm:prSet/>
      <dgm:spPr/>
      <dgm:t>
        <a:bodyPr/>
        <a:lstStyle/>
        <a:p>
          <a:endParaRPr lang="en-US"/>
        </a:p>
      </dgm:t>
    </dgm:pt>
    <dgm:pt modelId="{9B3013D1-6F1D-465A-9000-5D859F42FE0F}" type="sibTrans" cxnId="{C6EAB9A8-EFE4-4E21-8F2E-34E406F740C5}">
      <dgm:prSet/>
      <dgm:spPr/>
      <dgm:t>
        <a:bodyPr/>
        <a:lstStyle/>
        <a:p>
          <a:endParaRPr lang="en-US"/>
        </a:p>
      </dgm:t>
    </dgm:pt>
    <dgm:pt modelId="{934FE746-3950-486F-8BD8-F8E9CA12EAD2}" type="pres">
      <dgm:prSet presAssocID="{38B2ACC1-CDAB-43D6-A0E1-C3362B56950A}" presName="vert0" presStyleCnt="0">
        <dgm:presLayoutVars>
          <dgm:dir/>
          <dgm:animOne val="branch"/>
          <dgm:animLvl val="lvl"/>
        </dgm:presLayoutVars>
      </dgm:prSet>
      <dgm:spPr/>
    </dgm:pt>
    <dgm:pt modelId="{E1C2005D-D899-4A85-89FD-A5CF037EC0BC}" type="pres">
      <dgm:prSet presAssocID="{8BFE4B46-F21C-4E42-A4A4-E08C255656EA}" presName="thickLine" presStyleLbl="alignNode1" presStyleIdx="0" presStyleCnt="9"/>
      <dgm:spPr/>
    </dgm:pt>
    <dgm:pt modelId="{FF813890-517B-4EA3-A801-A2FAD8973DC2}" type="pres">
      <dgm:prSet presAssocID="{8BFE4B46-F21C-4E42-A4A4-E08C255656EA}" presName="horz1" presStyleCnt="0"/>
      <dgm:spPr/>
    </dgm:pt>
    <dgm:pt modelId="{CD5208BF-BBFB-4023-B639-A69D56153926}" type="pres">
      <dgm:prSet presAssocID="{8BFE4B46-F21C-4E42-A4A4-E08C255656EA}" presName="tx1" presStyleLbl="revTx" presStyleIdx="0" presStyleCnt="9"/>
      <dgm:spPr/>
    </dgm:pt>
    <dgm:pt modelId="{E61A4255-8DB4-49EF-96A1-C45480D57F5E}" type="pres">
      <dgm:prSet presAssocID="{8BFE4B46-F21C-4E42-A4A4-E08C255656EA}" presName="vert1" presStyleCnt="0"/>
      <dgm:spPr/>
    </dgm:pt>
    <dgm:pt modelId="{B2426C98-23D1-459A-857D-9E5DEB653FBA}" type="pres">
      <dgm:prSet presAssocID="{3BED3D7D-AAF0-4D3B-A6B8-9BDF82ED9C6A}" presName="thickLine" presStyleLbl="alignNode1" presStyleIdx="1" presStyleCnt="9"/>
      <dgm:spPr/>
    </dgm:pt>
    <dgm:pt modelId="{C75F9946-942A-482A-8A6E-088FAFB61F7E}" type="pres">
      <dgm:prSet presAssocID="{3BED3D7D-AAF0-4D3B-A6B8-9BDF82ED9C6A}" presName="horz1" presStyleCnt="0"/>
      <dgm:spPr/>
    </dgm:pt>
    <dgm:pt modelId="{A178BC73-E48E-4DBA-AE7B-AAC02CACCA07}" type="pres">
      <dgm:prSet presAssocID="{3BED3D7D-AAF0-4D3B-A6B8-9BDF82ED9C6A}" presName="tx1" presStyleLbl="revTx" presStyleIdx="1" presStyleCnt="9"/>
      <dgm:spPr/>
    </dgm:pt>
    <dgm:pt modelId="{176735A7-D3FE-4D8B-B20F-6D85D027A38C}" type="pres">
      <dgm:prSet presAssocID="{3BED3D7D-AAF0-4D3B-A6B8-9BDF82ED9C6A}" presName="vert1" presStyleCnt="0"/>
      <dgm:spPr/>
    </dgm:pt>
    <dgm:pt modelId="{FCF257C0-D738-4598-B40E-040212BEC702}" type="pres">
      <dgm:prSet presAssocID="{336FD226-33FA-4C96-939D-A61271BBA85C}" presName="thickLine" presStyleLbl="alignNode1" presStyleIdx="2" presStyleCnt="9"/>
      <dgm:spPr/>
    </dgm:pt>
    <dgm:pt modelId="{1215C685-7316-471D-A611-AE74590F8A21}" type="pres">
      <dgm:prSet presAssocID="{336FD226-33FA-4C96-939D-A61271BBA85C}" presName="horz1" presStyleCnt="0"/>
      <dgm:spPr/>
    </dgm:pt>
    <dgm:pt modelId="{69324CF4-5922-4F39-829F-1C1BC5C0CFAE}" type="pres">
      <dgm:prSet presAssocID="{336FD226-33FA-4C96-939D-A61271BBA85C}" presName="tx1" presStyleLbl="revTx" presStyleIdx="2" presStyleCnt="9"/>
      <dgm:spPr/>
    </dgm:pt>
    <dgm:pt modelId="{4F1D1BDC-0D7B-4ABF-8029-4B2ABA0108F9}" type="pres">
      <dgm:prSet presAssocID="{336FD226-33FA-4C96-939D-A61271BBA85C}" presName="vert1" presStyleCnt="0"/>
      <dgm:spPr/>
    </dgm:pt>
    <dgm:pt modelId="{574E672A-21BE-43AE-9718-37F39DE3410B}" type="pres">
      <dgm:prSet presAssocID="{1B187819-A9C6-4ADD-BA1C-D669CE560C52}" presName="thickLine" presStyleLbl="alignNode1" presStyleIdx="3" presStyleCnt="9"/>
      <dgm:spPr/>
    </dgm:pt>
    <dgm:pt modelId="{8C40537B-4957-43E2-88B9-D16DBEBBB326}" type="pres">
      <dgm:prSet presAssocID="{1B187819-A9C6-4ADD-BA1C-D669CE560C52}" presName="horz1" presStyleCnt="0"/>
      <dgm:spPr/>
    </dgm:pt>
    <dgm:pt modelId="{9E91DC18-B53D-4AA0-AD42-7A84C938B541}" type="pres">
      <dgm:prSet presAssocID="{1B187819-A9C6-4ADD-BA1C-D669CE560C52}" presName="tx1" presStyleLbl="revTx" presStyleIdx="3" presStyleCnt="9"/>
      <dgm:spPr/>
    </dgm:pt>
    <dgm:pt modelId="{162D4E4A-B119-4591-BA07-E41DD81C6D98}" type="pres">
      <dgm:prSet presAssocID="{1B187819-A9C6-4ADD-BA1C-D669CE560C52}" presName="vert1" presStyleCnt="0"/>
      <dgm:spPr/>
    </dgm:pt>
    <dgm:pt modelId="{FE97B5C2-067D-4B7C-919B-8604777C686B}" type="pres">
      <dgm:prSet presAssocID="{221BC88D-6301-43A2-8B27-583D63EDA64C}" presName="thickLine" presStyleLbl="alignNode1" presStyleIdx="4" presStyleCnt="9"/>
      <dgm:spPr/>
    </dgm:pt>
    <dgm:pt modelId="{E1011FAE-6B81-4704-B536-9E832A60FF4D}" type="pres">
      <dgm:prSet presAssocID="{221BC88D-6301-43A2-8B27-583D63EDA64C}" presName="horz1" presStyleCnt="0"/>
      <dgm:spPr/>
    </dgm:pt>
    <dgm:pt modelId="{EB71674B-0288-4648-9CDD-6A6E413B8E5C}" type="pres">
      <dgm:prSet presAssocID="{221BC88D-6301-43A2-8B27-583D63EDA64C}" presName="tx1" presStyleLbl="revTx" presStyleIdx="4" presStyleCnt="9"/>
      <dgm:spPr/>
    </dgm:pt>
    <dgm:pt modelId="{5D63A47A-741F-4796-AFD5-DECAECB596AF}" type="pres">
      <dgm:prSet presAssocID="{221BC88D-6301-43A2-8B27-583D63EDA64C}" presName="vert1" presStyleCnt="0"/>
      <dgm:spPr/>
    </dgm:pt>
    <dgm:pt modelId="{0D747F2C-B800-4DA7-98FC-B91717C18B6C}" type="pres">
      <dgm:prSet presAssocID="{BD405FD3-3D05-4C52-B54F-A6F6AA3B1559}" presName="thickLine" presStyleLbl="alignNode1" presStyleIdx="5" presStyleCnt="9"/>
      <dgm:spPr/>
    </dgm:pt>
    <dgm:pt modelId="{40A91589-792C-4120-A402-AF9F38144D7B}" type="pres">
      <dgm:prSet presAssocID="{BD405FD3-3D05-4C52-B54F-A6F6AA3B1559}" presName="horz1" presStyleCnt="0"/>
      <dgm:spPr/>
    </dgm:pt>
    <dgm:pt modelId="{DB2D9DEA-B082-4B08-8E20-81BA52854C5F}" type="pres">
      <dgm:prSet presAssocID="{BD405FD3-3D05-4C52-B54F-A6F6AA3B1559}" presName="tx1" presStyleLbl="revTx" presStyleIdx="5" presStyleCnt="9"/>
      <dgm:spPr/>
    </dgm:pt>
    <dgm:pt modelId="{E84A6375-8F5F-42F7-9ED1-8AC2929DAF97}" type="pres">
      <dgm:prSet presAssocID="{BD405FD3-3D05-4C52-B54F-A6F6AA3B1559}" presName="vert1" presStyleCnt="0"/>
      <dgm:spPr/>
    </dgm:pt>
    <dgm:pt modelId="{AE3879EB-B884-4D49-A0C5-2397156E8FE3}" type="pres">
      <dgm:prSet presAssocID="{0919F258-06F6-4425-B7A5-3D5EEAB03B0C}" presName="thickLine" presStyleLbl="alignNode1" presStyleIdx="6" presStyleCnt="9"/>
      <dgm:spPr/>
    </dgm:pt>
    <dgm:pt modelId="{AA31905A-38AB-4CFA-94C2-C028A2D24D02}" type="pres">
      <dgm:prSet presAssocID="{0919F258-06F6-4425-B7A5-3D5EEAB03B0C}" presName="horz1" presStyleCnt="0"/>
      <dgm:spPr/>
    </dgm:pt>
    <dgm:pt modelId="{D0F50297-5396-4F99-A851-8F3A3B71AF0A}" type="pres">
      <dgm:prSet presAssocID="{0919F258-06F6-4425-B7A5-3D5EEAB03B0C}" presName="tx1" presStyleLbl="revTx" presStyleIdx="6" presStyleCnt="9"/>
      <dgm:spPr/>
    </dgm:pt>
    <dgm:pt modelId="{16D5967C-453F-4EA3-A4E1-49622DF34D5E}" type="pres">
      <dgm:prSet presAssocID="{0919F258-06F6-4425-B7A5-3D5EEAB03B0C}" presName="vert1" presStyleCnt="0"/>
      <dgm:spPr/>
    </dgm:pt>
    <dgm:pt modelId="{2C79184B-327C-4A03-89F5-FB3736BE1A43}" type="pres">
      <dgm:prSet presAssocID="{B0909438-9C9B-4FCA-AE3A-E329A0599877}" presName="thickLine" presStyleLbl="alignNode1" presStyleIdx="7" presStyleCnt="9"/>
      <dgm:spPr/>
    </dgm:pt>
    <dgm:pt modelId="{6B4E6554-7EA5-43FA-9769-B6EE3C94D585}" type="pres">
      <dgm:prSet presAssocID="{B0909438-9C9B-4FCA-AE3A-E329A0599877}" presName="horz1" presStyleCnt="0"/>
      <dgm:spPr/>
    </dgm:pt>
    <dgm:pt modelId="{C3C1651F-98BA-4C6E-A1D8-76C4905A00C7}" type="pres">
      <dgm:prSet presAssocID="{B0909438-9C9B-4FCA-AE3A-E329A0599877}" presName="tx1" presStyleLbl="revTx" presStyleIdx="7" presStyleCnt="9"/>
      <dgm:spPr/>
    </dgm:pt>
    <dgm:pt modelId="{D6E83B72-4790-44C2-8F90-B9B30856A8F2}" type="pres">
      <dgm:prSet presAssocID="{B0909438-9C9B-4FCA-AE3A-E329A0599877}" presName="vert1" presStyleCnt="0"/>
      <dgm:spPr/>
    </dgm:pt>
    <dgm:pt modelId="{62C3E028-7034-4764-98AE-F7E435D9406C}" type="pres">
      <dgm:prSet presAssocID="{8ED402EC-D154-4250-B0ED-763A4018E072}" presName="thickLine" presStyleLbl="alignNode1" presStyleIdx="8" presStyleCnt="9"/>
      <dgm:spPr/>
    </dgm:pt>
    <dgm:pt modelId="{74D3E060-885C-418E-99D8-4670A8BD4CC8}" type="pres">
      <dgm:prSet presAssocID="{8ED402EC-D154-4250-B0ED-763A4018E072}" presName="horz1" presStyleCnt="0"/>
      <dgm:spPr/>
    </dgm:pt>
    <dgm:pt modelId="{F5B6E0DC-2095-4712-953C-B2DCEDFDC6CF}" type="pres">
      <dgm:prSet presAssocID="{8ED402EC-D154-4250-B0ED-763A4018E072}" presName="tx1" presStyleLbl="revTx" presStyleIdx="8" presStyleCnt="9"/>
      <dgm:spPr/>
    </dgm:pt>
    <dgm:pt modelId="{96A811FD-680D-44DD-97CD-3385A1F8CE1B}" type="pres">
      <dgm:prSet presAssocID="{8ED402EC-D154-4250-B0ED-763A4018E072}" presName="vert1" presStyleCnt="0"/>
      <dgm:spPr/>
    </dgm:pt>
  </dgm:ptLst>
  <dgm:cxnLst>
    <dgm:cxn modelId="{4497BA04-303D-451F-8597-F5D00F03FFF6}" type="presOf" srcId="{0919F258-06F6-4425-B7A5-3D5EEAB03B0C}" destId="{D0F50297-5396-4F99-A851-8F3A3B71AF0A}" srcOrd="0" destOrd="0" presId="urn:microsoft.com/office/officeart/2008/layout/LinedList"/>
    <dgm:cxn modelId="{30C1161F-248B-4D91-9506-4D8431A34F54}" srcId="{38B2ACC1-CDAB-43D6-A0E1-C3362B56950A}" destId="{B0909438-9C9B-4FCA-AE3A-E329A0599877}" srcOrd="7" destOrd="0" parTransId="{FB006E02-332C-49B9-ACF7-2D4D9561F743}" sibTransId="{427A8FF4-50E1-4816-A5E9-70F8DC70E019}"/>
    <dgm:cxn modelId="{5FF93729-E83C-4536-9220-1282B88101B4}" type="presOf" srcId="{1B187819-A9C6-4ADD-BA1C-D669CE560C52}" destId="{9E91DC18-B53D-4AA0-AD42-7A84C938B541}" srcOrd="0" destOrd="0" presId="urn:microsoft.com/office/officeart/2008/layout/LinedList"/>
    <dgm:cxn modelId="{C8C42B40-DF33-4E99-9D84-348093B02A0C}" srcId="{38B2ACC1-CDAB-43D6-A0E1-C3362B56950A}" destId="{0919F258-06F6-4425-B7A5-3D5EEAB03B0C}" srcOrd="6" destOrd="0" parTransId="{E728B386-EDAF-421C-891A-87658CF3D923}" sibTransId="{D72F614F-8133-4B36-A933-D8B1EF28A9AE}"/>
    <dgm:cxn modelId="{B82CDE63-04B4-4A52-8AD8-C502651B1696}" type="presOf" srcId="{BD405FD3-3D05-4C52-B54F-A6F6AA3B1559}" destId="{DB2D9DEA-B082-4B08-8E20-81BA52854C5F}" srcOrd="0" destOrd="0" presId="urn:microsoft.com/office/officeart/2008/layout/LinedList"/>
    <dgm:cxn modelId="{6524C764-88AD-4DEA-88B5-7DEF61C6C4E1}" type="presOf" srcId="{8BFE4B46-F21C-4E42-A4A4-E08C255656EA}" destId="{CD5208BF-BBFB-4023-B639-A69D56153926}" srcOrd="0" destOrd="0" presId="urn:microsoft.com/office/officeart/2008/layout/LinedList"/>
    <dgm:cxn modelId="{79B92748-F9B0-4FEF-A234-D142E3E4EEDC}" srcId="{38B2ACC1-CDAB-43D6-A0E1-C3362B56950A}" destId="{BD405FD3-3D05-4C52-B54F-A6F6AA3B1559}" srcOrd="5" destOrd="0" parTransId="{5E450B32-2EC3-4B8C-B4E2-AE4D0E0B8D29}" sibTransId="{3F68DD51-D576-4D35-9F11-ED382AC22DE5}"/>
    <dgm:cxn modelId="{A792916A-8097-4EF8-B11F-FCDB73C7484F}" srcId="{38B2ACC1-CDAB-43D6-A0E1-C3362B56950A}" destId="{8BFE4B46-F21C-4E42-A4A4-E08C255656EA}" srcOrd="0" destOrd="0" parTransId="{84D56B64-9663-4F10-B04E-C5599C733EC7}" sibTransId="{AE0559AB-6CA9-44F6-99EE-91F840AEF9BF}"/>
    <dgm:cxn modelId="{26E4DF71-62EA-4E5A-B001-B4AEEDE7FD7B}" type="presOf" srcId="{B0909438-9C9B-4FCA-AE3A-E329A0599877}" destId="{C3C1651F-98BA-4C6E-A1D8-76C4905A00C7}" srcOrd="0" destOrd="0" presId="urn:microsoft.com/office/officeart/2008/layout/LinedList"/>
    <dgm:cxn modelId="{97F29955-28BD-4D74-A95D-839E8E93A28F}" srcId="{38B2ACC1-CDAB-43D6-A0E1-C3362B56950A}" destId="{221BC88D-6301-43A2-8B27-583D63EDA64C}" srcOrd="4" destOrd="0" parTransId="{F13C9468-DF3A-4FF8-BA90-533D5B4C1DEC}" sibTransId="{439BC9B5-A053-40D5-AD20-D1E41DA1359E}"/>
    <dgm:cxn modelId="{52DE9656-4EAD-4782-A91B-38843EEB76EC}" type="presOf" srcId="{336FD226-33FA-4C96-939D-A61271BBA85C}" destId="{69324CF4-5922-4F39-829F-1C1BC5C0CFAE}" srcOrd="0" destOrd="0" presId="urn:microsoft.com/office/officeart/2008/layout/LinedList"/>
    <dgm:cxn modelId="{B0BD2E7D-B27E-468D-AB7C-642DA0DA3352}" srcId="{38B2ACC1-CDAB-43D6-A0E1-C3362B56950A}" destId="{3BED3D7D-AAF0-4D3B-A6B8-9BDF82ED9C6A}" srcOrd="1" destOrd="0" parTransId="{0CB1E9C6-8B03-45BC-90AD-14BF6F774547}" sibTransId="{E125BFAF-C76D-4CA3-8E49-F637910B254B}"/>
    <dgm:cxn modelId="{459EEC7E-FCDA-4DE7-8B79-72F0C3CF7ECA}" srcId="{38B2ACC1-CDAB-43D6-A0E1-C3362B56950A}" destId="{336FD226-33FA-4C96-939D-A61271BBA85C}" srcOrd="2" destOrd="0" parTransId="{B3CEB42D-231F-4FB4-A044-6544E0C38E51}" sibTransId="{12F1DA12-CD0E-4223-B08F-2E80B506B021}"/>
    <dgm:cxn modelId="{C3B84980-89BD-4EAE-95C5-32D1C0B3AA37}" type="presOf" srcId="{8ED402EC-D154-4250-B0ED-763A4018E072}" destId="{F5B6E0DC-2095-4712-953C-B2DCEDFDC6CF}" srcOrd="0" destOrd="0" presId="urn:microsoft.com/office/officeart/2008/layout/LinedList"/>
    <dgm:cxn modelId="{C6EAB9A8-EFE4-4E21-8F2E-34E406F740C5}" srcId="{38B2ACC1-CDAB-43D6-A0E1-C3362B56950A}" destId="{8ED402EC-D154-4250-B0ED-763A4018E072}" srcOrd="8" destOrd="0" parTransId="{DB89E1CB-2BCE-413E-99BE-30E58053A144}" sibTransId="{9B3013D1-6F1D-465A-9000-5D859F42FE0F}"/>
    <dgm:cxn modelId="{5C82E6C6-4E45-4ED5-BAE6-3863D5F62E87}" type="presOf" srcId="{3BED3D7D-AAF0-4D3B-A6B8-9BDF82ED9C6A}" destId="{A178BC73-E48E-4DBA-AE7B-AAC02CACCA07}" srcOrd="0" destOrd="0" presId="urn:microsoft.com/office/officeart/2008/layout/LinedList"/>
    <dgm:cxn modelId="{3CA582CE-36A5-4F27-80ED-4E3522585D08}" srcId="{38B2ACC1-CDAB-43D6-A0E1-C3362B56950A}" destId="{1B187819-A9C6-4ADD-BA1C-D669CE560C52}" srcOrd="3" destOrd="0" parTransId="{61D25623-CE42-44E6-A9EF-8D538BA45FBC}" sibTransId="{1AEF7A54-1878-4C95-AB6F-E4B86F45608A}"/>
    <dgm:cxn modelId="{9D3C2AE4-05FE-4D8B-9077-1FBFFCFAD63B}" type="presOf" srcId="{38B2ACC1-CDAB-43D6-A0E1-C3362B56950A}" destId="{934FE746-3950-486F-8BD8-F8E9CA12EAD2}" srcOrd="0" destOrd="0" presId="urn:microsoft.com/office/officeart/2008/layout/LinedList"/>
    <dgm:cxn modelId="{FD133CEC-52ED-4564-83B9-BFCED15CB7FE}" type="presOf" srcId="{221BC88D-6301-43A2-8B27-583D63EDA64C}" destId="{EB71674B-0288-4648-9CDD-6A6E413B8E5C}" srcOrd="0" destOrd="0" presId="urn:microsoft.com/office/officeart/2008/layout/LinedList"/>
    <dgm:cxn modelId="{A87ED3B3-1833-4687-9C58-494B2F4816BB}" type="presParOf" srcId="{934FE746-3950-486F-8BD8-F8E9CA12EAD2}" destId="{E1C2005D-D899-4A85-89FD-A5CF037EC0BC}" srcOrd="0" destOrd="0" presId="urn:microsoft.com/office/officeart/2008/layout/LinedList"/>
    <dgm:cxn modelId="{34B73BD9-8441-420C-9FEE-5D521A8A7251}" type="presParOf" srcId="{934FE746-3950-486F-8BD8-F8E9CA12EAD2}" destId="{FF813890-517B-4EA3-A801-A2FAD8973DC2}" srcOrd="1" destOrd="0" presId="urn:microsoft.com/office/officeart/2008/layout/LinedList"/>
    <dgm:cxn modelId="{D3766743-57E6-4BAD-832D-F4F978B685EF}" type="presParOf" srcId="{FF813890-517B-4EA3-A801-A2FAD8973DC2}" destId="{CD5208BF-BBFB-4023-B639-A69D56153926}" srcOrd="0" destOrd="0" presId="urn:microsoft.com/office/officeart/2008/layout/LinedList"/>
    <dgm:cxn modelId="{0489F8E2-8D3C-45DB-828B-26C593F299D8}" type="presParOf" srcId="{FF813890-517B-4EA3-A801-A2FAD8973DC2}" destId="{E61A4255-8DB4-49EF-96A1-C45480D57F5E}" srcOrd="1" destOrd="0" presId="urn:microsoft.com/office/officeart/2008/layout/LinedList"/>
    <dgm:cxn modelId="{3AF4F9A6-1CD3-444E-9CC0-F1B6CE49131D}" type="presParOf" srcId="{934FE746-3950-486F-8BD8-F8E9CA12EAD2}" destId="{B2426C98-23D1-459A-857D-9E5DEB653FBA}" srcOrd="2" destOrd="0" presId="urn:microsoft.com/office/officeart/2008/layout/LinedList"/>
    <dgm:cxn modelId="{52B86183-C8CF-448F-AD27-4DA9D868A749}" type="presParOf" srcId="{934FE746-3950-486F-8BD8-F8E9CA12EAD2}" destId="{C75F9946-942A-482A-8A6E-088FAFB61F7E}" srcOrd="3" destOrd="0" presId="urn:microsoft.com/office/officeart/2008/layout/LinedList"/>
    <dgm:cxn modelId="{0B1CDFA2-7954-4501-97BD-AAEE1DA88310}" type="presParOf" srcId="{C75F9946-942A-482A-8A6E-088FAFB61F7E}" destId="{A178BC73-E48E-4DBA-AE7B-AAC02CACCA07}" srcOrd="0" destOrd="0" presId="urn:microsoft.com/office/officeart/2008/layout/LinedList"/>
    <dgm:cxn modelId="{2BB898F6-445A-47DE-99B6-D2119B58A9B3}" type="presParOf" srcId="{C75F9946-942A-482A-8A6E-088FAFB61F7E}" destId="{176735A7-D3FE-4D8B-B20F-6D85D027A38C}" srcOrd="1" destOrd="0" presId="urn:microsoft.com/office/officeart/2008/layout/LinedList"/>
    <dgm:cxn modelId="{E2C336EA-409F-48BE-BD65-C3392953AD57}" type="presParOf" srcId="{934FE746-3950-486F-8BD8-F8E9CA12EAD2}" destId="{FCF257C0-D738-4598-B40E-040212BEC702}" srcOrd="4" destOrd="0" presId="urn:microsoft.com/office/officeart/2008/layout/LinedList"/>
    <dgm:cxn modelId="{07C3BB92-C6A9-4D35-AC30-BEFD07281BA1}" type="presParOf" srcId="{934FE746-3950-486F-8BD8-F8E9CA12EAD2}" destId="{1215C685-7316-471D-A611-AE74590F8A21}" srcOrd="5" destOrd="0" presId="urn:microsoft.com/office/officeart/2008/layout/LinedList"/>
    <dgm:cxn modelId="{C5AFBEF0-3DA3-4A5E-A6F9-D3631D5935EA}" type="presParOf" srcId="{1215C685-7316-471D-A611-AE74590F8A21}" destId="{69324CF4-5922-4F39-829F-1C1BC5C0CFAE}" srcOrd="0" destOrd="0" presId="urn:microsoft.com/office/officeart/2008/layout/LinedList"/>
    <dgm:cxn modelId="{4166F6B5-D126-439E-9CB3-F720F3EE8022}" type="presParOf" srcId="{1215C685-7316-471D-A611-AE74590F8A21}" destId="{4F1D1BDC-0D7B-4ABF-8029-4B2ABA0108F9}" srcOrd="1" destOrd="0" presId="urn:microsoft.com/office/officeart/2008/layout/LinedList"/>
    <dgm:cxn modelId="{BF304084-AAF0-495B-BC05-4742175FD750}" type="presParOf" srcId="{934FE746-3950-486F-8BD8-F8E9CA12EAD2}" destId="{574E672A-21BE-43AE-9718-37F39DE3410B}" srcOrd="6" destOrd="0" presId="urn:microsoft.com/office/officeart/2008/layout/LinedList"/>
    <dgm:cxn modelId="{E1A1AD01-D0B9-4541-A03E-CF650D94EEF5}" type="presParOf" srcId="{934FE746-3950-486F-8BD8-F8E9CA12EAD2}" destId="{8C40537B-4957-43E2-88B9-D16DBEBBB326}" srcOrd="7" destOrd="0" presId="urn:microsoft.com/office/officeart/2008/layout/LinedList"/>
    <dgm:cxn modelId="{031B2956-FFFB-4BCE-964C-CC6DC99DF558}" type="presParOf" srcId="{8C40537B-4957-43E2-88B9-D16DBEBBB326}" destId="{9E91DC18-B53D-4AA0-AD42-7A84C938B541}" srcOrd="0" destOrd="0" presId="urn:microsoft.com/office/officeart/2008/layout/LinedList"/>
    <dgm:cxn modelId="{F2CF587D-7F09-402C-B85B-67A9EF9D212F}" type="presParOf" srcId="{8C40537B-4957-43E2-88B9-D16DBEBBB326}" destId="{162D4E4A-B119-4591-BA07-E41DD81C6D98}" srcOrd="1" destOrd="0" presId="urn:microsoft.com/office/officeart/2008/layout/LinedList"/>
    <dgm:cxn modelId="{835D875A-C8B0-4A45-B7E0-11BB6E9ED66F}" type="presParOf" srcId="{934FE746-3950-486F-8BD8-F8E9CA12EAD2}" destId="{FE97B5C2-067D-4B7C-919B-8604777C686B}" srcOrd="8" destOrd="0" presId="urn:microsoft.com/office/officeart/2008/layout/LinedList"/>
    <dgm:cxn modelId="{E759AD92-EF7B-4286-A6F5-F766AD4C3BB6}" type="presParOf" srcId="{934FE746-3950-486F-8BD8-F8E9CA12EAD2}" destId="{E1011FAE-6B81-4704-B536-9E832A60FF4D}" srcOrd="9" destOrd="0" presId="urn:microsoft.com/office/officeart/2008/layout/LinedList"/>
    <dgm:cxn modelId="{BE6F8461-DA38-46D9-9710-D1073D4E3B10}" type="presParOf" srcId="{E1011FAE-6B81-4704-B536-9E832A60FF4D}" destId="{EB71674B-0288-4648-9CDD-6A6E413B8E5C}" srcOrd="0" destOrd="0" presId="urn:microsoft.com/office/officeart/2008/layout/LinedList"/>
    <dgm:cxn modelId="{42FB3EC5-9A8C-40CB-8B0A-A8AE557B7D6B}" type="presParOf" srcId="{E1011FAE-6B81-4704-B536-9E832A60FF4D}" destId="{5D63A47A-741F-4796-AFD5-DECAECB596AF}" srcOrd="1" destOrd="0" presId="urn:microsoft.com/office/officeart/2008/layout/LinedList"/>
    <dgm:cxn modelId="{A51FED52-9E53-47A2-9709-7729A3C40173}" type="presParOf" srcId="{934FE746-3950-486F-8BD8-F8E9CA12EAD2}" destId="{0D747F2C-B800-4DA7-98FC-B91717C18B6C}" srcOrd="10" destOrd="0" presId="urn:microsoft.com/office/officeart/2008/layout/LinedList"/>
    <dgm:cxn modelId="{05895A6E-1A33-40E2-B8D3-9A0D8B482135}" type="presParOf" srcId="{934FE746-3950-486F-8BD8-F8E9CA12EAD2}" destId="{40A91589-792C-4120-A402-AF9F38144D7B}" srcOrd="11" destOrd="0" presId="urn:microsoft.com/office/officeart/2008/layout/LinedList"/>
    <dgm:cxn modelId="{D7A59A84-2BF1-4AC9-99A7-196CF6B3A9E0}" type="presParOf" srcId="{40A91589-792C-4120-A402-AF9F38144D7B}" destId="{DB2D9DEA-B082-4B08-8E20-81BA52854C5F}" srcOrd="0" destOrd="0" presId="urn:microsoft.com/office/officeart/2008/layout/LinedList"/>
    <dgm:cxn modelId="{979D1566-AB2C-42F0-83D2-16A60149DE65}" type="presParOf" srcId="{40A91589-792C-4120-A402-AF9F38144D7B}" destId="{E84A6375-8F5F-42F7-9ED1-8AC2929DAF97}" srcOrd="1" destOrd="0" presId="urn:microsoft.com/office/officeart/2008/layout/LinedList"/>
    <dgm:cxn modelId="{43430B00-DC32-472C-8D64-942FDCC66086}" type="presParOf" srcId="{934FE746-3950-486F-8BD8-F8E9CA12EAD2}" destId="{AE3879EB-B884-4D49-A0C5-2397156E8FE3}" srcOrd="12" destOrd="0" presId="urn:microsoft.com/office/officeart/2008/layout/LinedList"/>
    <dgm:cxn modelId="{B4E3340E-4BA2-4A39-B440-F98CDEAA802E}" type="presParOf" srcId="{934FE746-3950-486F-8BD8-F8E9CA12EAD2}" destId="{AA31905A-38AB-4CFA-94C2-C028A2D24D02}" srcOrd="13" destOrd="0" presId="urn:microsoft.com/office/officeart/2008/layout/LinedList"/>
    <dgm:cxn modelId="{40935706-2F87-4261-90CA-7624EF4BEECF}" type="presParOf" srcId="{AA31905A-38AB-4CFA-94C2-C028A2D24D02}" destId="{D0F50297-5396-4F99-A851-8F3A3B71AF0A}" srcOrd="0" destOrd="0" presId="urn:microsoft.com/office/officeart/2008/layout/LinedList"/>
    <dgm:cxn modelId="{EAAE6F4C-7EA5-4F17-BD5D-4E9411C1788E}" type="presParOf" srcId="{AA31905A-38AB-4CFA-94C2-C028A2D24D02}" destId="{16D5967C-453F-4EA3-A4E1-49622DF34D5E}" srcOrd="1" destOrd="0" presId="urn:microsoft.com/office/officeart/2008/layout/LinedList"/>
    <dgm:cxn modelId="{43CA4F34-FC03-40BC-A783-41B93A9A7A23}" type="presParOf" srcId="{934FE746-3950-486F-8BD8-F8E9CA12EAD2}" destId="{2C79184B-327C-4A03-89F5-FB3736BE1A43}" srcOrd="14" destOrd="0" presId="urn:microsoft.com/office/officeart/2008/layout/LinedList"/>
    <dgm:cxn modelId="{9521DD6F-ABBD-41BA-9731-2E9546DA3014}" type="presParOf" srcId="{934FE746-3950-486F-8BD8-F8E9CA12EAD2}" destId="{6B4E6554-7EA5-43FA-9769-B6EE3C94D585}" srcOrd="15" destOrd="0" presId="urn:microsoft.com/office/officeart/2008/layout/LinedList"/>
    <dgm:cxn modelId="{89C01A83-743B-4766-A1BE-42A5598CBBAB}" type="presParOf" srcId="{6B4E6554-7EA5-43FA-9769-B6EE3C94D585}" destId="{C3C1651F-98BA-4C6E-A1D8-76C4905A00C7}" srcOrd="0" destOrd="0" presId="urn:microsoft.com/office/officeart/2008/layout/LinedList"/>
    <dgm:cxn modelId="{1B0142DD-ADEE-406B-86A8-4B8CA7154E90}" type="presParOf" srcId="{6B4E6554-7EA5-43FA-9769-B6EE3C94D585}" destId="{D6E83B72-4790-44C2-8F90-B9B30856A8F2}" srcOrd="1" destOrd="0" presId="urn:microsoft.com/office/officeart/2008/layout/LinedList"/>
    <dgm:cxn modelId="{569BC94C-767F-4C5A-A115-C4FE7AFC2FC7}" type="presParOf" srcId="{934FE746-3950-486F-8BD8-F8E9CA12EAD2}" destId="{62C3E028-7034-4764-98AE-F7E435D9406C}" srcOrd="16" destOrd="0" presId="urn:microsoft.com/office/officeart/2008/layout/LinedList"/>
    <dgm:cxn modelId="{8AB99B96-D08C-4227-87F4-7B2E357E3145}" type="presParOf" srcId="{934FE746-3950-486F-8BD8-F8E9CA12EAD2}" destId="{74D3E060-885C-418E-99D8-4670A8BD4CC8}" srcOrd="17" destOrd="0" presId="urn:microsoft.com/office/officeart/2008/layout/LinedList"/>
    <dgm:cxn modelId="{F8E6FA6C-DB9A-4A1C-A94F-56235E3459B5}" type="presParOf" srcId="{74D3E060-885C-418E-99D8-4670A8BD4CC8}" destId="{F5B6E0DC-2095-4712-953C-B2DCEDFDC6CF}" srcOrd="0" destOrd="0" presId="urn:microsoft.com/office/officeart/2008/layout/LinedList"/>
    <dgm:cxn modelId="{11127052-00CA-4986-984F-931E64EC68D8}" type="presParOf" srcId="{74D3E060-885C-418E-99D8-4670A8BD4CC8}" destId="{96A811FD-680D-44DD-97CD-3385A1F8CE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2005D-D899-4A85-89FD-A5CF037EC0BC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208BF-BBFB-4023-B639-A69D56153926}">
      <dsp:nvSpPr>
        <dsp:cNvPr id="0" name=""/>
        <dsp:cNvSpPr/>
      </dsp:nvSpPr>
      <dsp:spPr>
        <a:xfrm>
          <a:off x="0" y="552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monument</a:t>
          </a:r>
          <a:r>
            <a:rPr lang="cs-CZ" sz="1200" kern="1200"/>
            <a:t>á</a:t>
          </a:r>
          <a:r>
            <a:rPr lang="de-DE" sz="1200" kern="1200"/>
            <a:t>l</a:t>
          </a:r>
          <a:r>
            <a:rPr lang="cs-CZ" sz="1200" kern="1200"/>
            <a:t>ní, auktoriální způsoby mluvy</a:t>
          </a:r>
          <a:r>
            <a:rPr lang="de-DE" sz="1200" kern="1200"/>
            <a:t>: </a:t>
          </a:r>
          <a:r>
            <a:rPr lang="cs-CZ" sz="1200" kern="1200"/>
            <a:t>rozkaz, pokyn, zavázání, slib</a:t>
          </a:r>
          <a:endParaRPr lang="en-US" sz="1200" kern="1200"/>
        </a:p>
      </dsp:txBody>
      <dsp:txXfrm>
        <a:off x="0" y="552"/>
        <a:ext cx="8229600" cy="502762"/>
      </dsp:txXfrm>
    </dsp:sp>
    <dsp:sp modelId="{B2426C98-23D1-459A-857D-9E5DEB653FBA}">
      <dsp:nvSpPr>
        <dsp:cNvPr id="0" name=""/>
        <dsp:cNvSpPr/>
      </dsp:nvSpPr>
      <dsp:spPr>
        <a:xfrm>
          <a:off x="0" y="503314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8BC73-E48E-4DBA-AE7B-AAC02CACCA07}">
      <dsp:nvSpPr>
        <dsp:cNvPr id="0" name=""/>
        <dsp:cNvSpPr/>
      </dsp:nvSpPr>
      <dsp:spPr>
        <a:xfrm>
          <a:off x="0" y="503314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práce s recipientem</a:t>
          </a:r>
          <a:r>
            <a:rPr lang="de-DE" sz="1200" kern="1200"/>
            <a:t>: </a:t>
          </a:r>
          <a:r>
            <a:rPr lang="cs-CZ" sz="1200" kern="1200"/>
            <a:t>pomocí sugesce</a:t>
          </a:r>
          <a:r>
            <a:rPr lang="de-DE" sz="1200" kern="1200"/>
            <a:t> – </a:t>
          </a:r>
          <a:r>
            <a:rPr lang="cs-CZ" sz="1200" kern="1200"/>
            <a:t>čtenáře smýšlí stejně, literatura pro zasvěcené</a:t>
          </a:r>
          <a:endParaRPr lang="en-US" sz="1200" kern="1200"/>
        </a:p>
      </dsp:txBody>
      <dsp:txXfrm>
        <a:off x="0" y="503314"/>
        <a:ext cx="8229600" cy="502762"/>
      </dsp:txXfrm>
    </dsp:sp>
    <dsp:sp modelId="{FCF257C0-D738-4598-B40E-040212BEC702}">
      <dsp:nvSpPr>
        <dsp:cNvPr id="0" name=""/>
        <dsp:cNvSpPr/>
      </dsp:nvSpPr>
      <dsp:spPr>
        <a:xfrm>
          <a:off x="0" y="1006076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24CF4-5922-4F39-829F-1C1BC5C0CFAE}">
      <dsp:nvSpPr>
        <dsp:cNvPr id="0" name=""/>
        <dsp:cNvSpPr/>
      </dsp:nvSpPr>
      <dsp:spPr>
        <a:xfrm>
          <a:off x="0" y="1006076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epigon</a:t>
          </a:r>
          <a:r>
            <a:rPr lang="cs-CZ" sz="1200" kern="1200" dirty="0"/>
            <a:t>á</a:t>
          </a:r>
          <a:r>
            <a:rPr lang="de-DE" sz="1200" kern="1200" dirty="0"/>
            <a:t>l</a:t>
          </a:r>
          <a:r>
            <a:rPr lang="cs-CZ" sz="1200" kern="1200" dirty="0"/>
            <a:t>ní básnictví</a:t>
          </a:r>
          <a:r>
            <a:rPr lang="de-DE" sz="1200" kern="1200" dirty="0"/>
            <a:t>: </a:t>
          </a:r>
          <a:r>
            <a:rPr lang="de-DE" sz="1200" kern="1200" dirty="0" err="1"/>
            <a:t>tradi</a:t>
          </a:r>
          <a:r>
            <a:rPr lang="cs-CZ" sz="1200" kern="1200" dirty="0"/>
            <a:t>ční formy naplněné NS - obsahem</a:t>
          </a:r>
          <a:endParaRPr lang="en-US" sz="1200" kern="1200" dirty="0"/>
        </a:p>
      </dsp:txBody>
      <dsp:txXfrm>
        <a:off x="0" y="1006076"/>
        <a:ext cx="8229600" cy="502762"/>
      </dsp:txXfrm>
    </dsp:sp>
    <dsp:sp modelId="{574E672A-21BE-43AE-9718-37F39DE3410B}">
      <dsp:nvSpPr>
        <dsp:cNvPr id="0" name=""/>
        <dsp:cNvSpPr/>
      </dsp:nvSpPr>
      <dsp:spPr>
        <a:xfrm>
          <a:off x="0" y="1508838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1DC18-B53D-4AA0-AD42-7A84C938B541}">
      <dsp:nvSpPr>
        <dsp:cNvPr id="0" name=""/>
        <dsp:cNvSpPr/>
      </dsp:nvSpPr>
      <dsp:spPr>
        <a:xfrm>
          <a:off x="0" y="1508838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estetizace politiky</a:t>
          </a:r>
          <a:r>
            <a:rPr lang="de-DE" sz="1200" kern="1200" dirty="0"/>
            <a:t>: </a:t>
          </a:r>
          <a:r>
            <a:rPr lang="cs-CZ" sz="1200" kern="1200" dirty="0"/>
            <a:t>pochodové, válečné písně, písně národního společenství: </a:t>
          </a:r>
          <a:r>
            <a:rPr lang="cs-CZ" sz="1200" kern="1200" dirty="0">
              <a:hlinkClick xmlns:r="http://schemas.openxmlformats.org/officeDocument/2006/relationships" r:id="rId1"/>
            </a:rPr>
            <a:t>https://www.youtube.com/watch?v=pjJ2yDvOyJg</a:t>
          </a:r>
          <a:endParaRPr lang="cs-CZ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Herbert </a:t>
          </a:r>
          <a:r>
            <a:rPr lang="cs-CZ" sz="1200" kern="1200" dirty="0" err="1"/>
            <a:t>Windt</a:t>
          </a:r>
          <a:endParaRPr lang="en-US" sz="1200" kern="1200" dirty="0"/>
        </a:p>
      </dsp:txBody>
      <dsp:txXfrm>
        <a:off x="0" y="1508838"/>
        <a:ext cx="8229600" cy="502762"/>
      </dsp:txXfrm>
    </dsp:sp>
    <dsp:sp modelId="{FE97B5C2-067D-4B7C-919B-8604777C686B}">
      <dsp:nvSpPr>
        <dsp:cNvPr id="0" name=""/>
        <dsp:cNvSpPr/>
      </dsp:nvSpPr>
      <dsp:spPr>
        <a:xfrm>
          <a:off x="0" y="201160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1674B-0288-4648-9CDD-6A6E413B8E5C}">
      <dsp:nvSpPr>
        <dsp:cNvPr id="0" name=""/>
        <dsp:cNvSpPr/>
      </dsp:nvSpPr>
      <dsp:spPr>
        <a:xfrm>
          <a:off x="0" y="2011600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navazuje na konzervativní pozdní romantiku, tzv. </a:t>
          </a:r>
          <a:r>
            <a:rPr lang="de-DE" sz="1200" kern="1200"/>
            <a:t>Heimatkunst  </a:t>
          </a:r>
          <a:r>
            <a:rPr lang="cs-CZ" sz="1200" kern="1200"/>
            <a:t>po roce </a:t>
          </a:r>
          <a:r>
            <a:rPr lang="de-DE" sz="1200" kern="1200"/>
            <a:t>1890 </a:t>
          </a:r>
          <a:r>
            <a:rPr lang="cs-CZ" sz="1200" kern="1200"/>
            <a:t> a n</a:t>
          </a:r>
          <a:r>
            <a:rPr lang="de-DE" sz="1200" kern="1200"/>
            <a:t>e</a:t>
          </a:r>
          <a:r>
            <a:rPr lang="cs-CZ" sz="1200" kern="1200"/>
            <a:t>o</a:t>
          </a:r>
          <a:r>
            <a:rPr lang="de-DE" sz="1200" kern="1200"/>
            <a:t>r</a:t>
          </a:r>
          <a:r>
            <a:rPr lang="cs-CZ" sz="1200" kern="1200"/>
            <a:t>omantiku</a:t>
          </a:r>
          <a:r>
            <a:rPr lang="de-DE" sz="1200" kern="1200"/>
            <a:t> </a:t>
          </a:r>
          <a:r>
            <a:rPr lang="cs-CZ" sz="1200" kern="1200"/>
            <a:t>s</a:t>
          </a:r>
          <a:r>
            <a:rPr lang="de-DE" sz="1200" kern="1200"/>
            <a:t> </a:t>
          </a:r>
          <a:r>
            <a:rPr lang="cs-CZ" sz="1200" kern="1200"/>
            <a:t>a</a:t>
          </a:r>
          <a:r>
            <a:rPr lang="de-DE" sz="1200" kern="1200"/>
            <a:t>ntisemitism</a:t>
          </a:r>
          <a:r>
            <a:rPr lang="cs-CZ" sz="1200" kern="1200"/>
            <a:t>em, šovinismem, kritikou civilizace</a:t>
          </a:r>
          <a:r>
            <a:rPr lang="de-DE" sz="1200" kern="1200"/>
            <a:t> (</a:t>
          </a:r>
          <a:r>
            <a:rPr lang="cs-CZ" sz="1200" kern="1200"/>
            <a:t>např</a:t>
          </a:r>
          <a:r>
            <a:rPr lang="de-DE" sz="1200" kern="1200"/>
            <a:t>. </a:t>
          </a:r>
          <a:r>
            <a:rPr lang="cs-CZ" sz="1200" kern="1200"/>
            <a:t>i mladý</a:t>
          </a:r>
          <a:r>
            <a:rPr lang="de-DE" sz="1200" kern="1200"/>
            <a:t> Thomas Mann)</a:t>
          </a:r>
          <a:endParaRPr lang="en-US" sz="1200" kern="1200"/>
        </a:p>
      </dsp:txBody>
      <dsp:txXfrm>
        <a:off x="0" y="2011600"/>
        <a:ext cx="8229600" cy="502762"/>
      </dsp:txXfrm>
    </dsp:sp>
    <dsp:sp modelId="{0D747F2C-B800-4DA7-98FC-B91717C18B6C}">
      <dsp:nvSpPr>
        <dsp:cNvPr id="0" name=""/>
        <dsp:cNvSpPr/>
      </dsp:nvSpPr>
      <dsp:spPr>
        <a:xfrm>
          <a:off x="0" y="2514362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D9DEA-B082-4B08-8E20-81BA52854C5F}">
      <dsp:nvSpPr>
        <dsp:cNvPr id="0" name=""/>
        <dsp:cNvSpPr/>
      </dsp:nvSpPr>
      <dsp:spPr>
        <a:xfrm>
          <a:off x="0" y="2514362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Pozitivní vyznění</a:t>
          </a:r>
          <a:r>
            <a:rPr lang="de-DE" sz="1200" kern="1200"/>
            <a:t> NS-</a:t>
          </a:r>
          <a:r>
            <a:rPr lang="cs-CZ" sz="1200" kern="1200"/>
            <a:t>literatury</a:t>
          </a:r>
          <a:r>
            <a:rPr lang="de-DE" sz="1200" kern="1200"/>
            <a:t>: </a:t>
          </a:r>
          <a:r>
            <a:rPr lang="cs-CZ" sz="1200" kern="1200"/>
            <a:t>myšlenka říše mesiánsky viděný Vůdce</a:t>
          </a:r>
          <a:endParaRPr lang="en-US" sz="1200" kern="1200"/>
        </a:p>
      </dsp:txBody>
      <dsp:txXfrm>
        <a:off x="0" y="2514362"/>
        <a:ext cx="8229600" cy="502762"/>
      </dsp:txXfrm>
    </dsp:sp>
    <dsp:sp modelId="{AE3879EB-B884-4D49-A0C5-2397156E8FE3}">
      <dsp:nvSpPr>
        <dsp:cNvPr id="0" name=""/>
        <dsp:cNvSpPr/>
      </dsp:nvSpPr>
      <dsp:spPr>
        <a:xfrm>
          <a:off x="0" y="3017124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50297-5396-4F99-A851-8F3A3B71AF0A}">
      <dsp:nvSpPr>
        <dsp:cNvPr id="0" name=""/>
        <dsp:cNvSpPr/>
      </dsp:nvSpPr>
      <dsp:spPr>
        <a:xfrm>
          <a:off x="0" y="3017124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proti avantgardě</a:t>
          </a:r>
          <a:r>
            <a:rPr lang="de-DE" sz="1200" kern="1200"/>
            <a:t>– </a:t>
          </a:r>
          <a:r>
            <a:rPr lang="cs-CZ" sz="1200" kern="1200"/>
            <a:t>objevuje prapočátky, návrat k vůdcovství a Říši</a:t>
          </a:r>
          <a:endParaRPr lang="en-US" sz="1200" kern="1200"/>
        </a:p>
      </dsp:txBody>
      <dsp:txXfrm>
        <a:off x="0" y="3017124"/>
        <a:ext cx="8229600" cy="502762"/>
      </dsp:txXfrm>
    </dsp:sp>
    <dsp:sp modelId="{2C79184B-327C-4A03-89F5-FB3736BE1A43}">
      <dsp:nvSpPr>
        <dsp:cNvPr id="0" name=""/>
        <dsp:cNvSpPr/>
      </dsp:nvSpPr>
      <dsp:spPr>
        <a:xfrm>
          <a:off x="0" y="3519886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1651F-98BA-4C6E-A1D8-76C4905A00C7}">
      <dsp:nvSpPr>
        <dsp:cNvPr id="0" name=""/>
        <dsp:cNvSpPr/>
      </dsp:nvSpPr>
      <dsp:spPr>
        <a:xfrm>
          <a:off x="0" y="3519886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S</a:t>
          </a:r>
          <a:r>
            <a:rPr lang="cs-CZ" sz="1200" kern="1200"/>
            <a:t>p</a:t>
          </a:r>
          <a:r>
            <a:rPr lang="de-DE" sz="1200" kern="1200"/>
            <a:t>e</a:t>
          </a:r>
          <a:r>
            <a:rPr lang="cs-CZ" sz="1200" kern="1200"/>
            <a:t>c</a:t>
          </a:r>
          <a:r>
            <a:rPr lang="de-DE" sz="1200" kern="1200"/>
            <a:t>ifi</a:t>
          </a:r>
          <a:r>
            <a:rPr lang="cs-CZ" sz="1200" kern="1200"/>
            <a:t>cký postoj</a:t>
          </a:r>
          <a:r>
            <a:rPr lang="de-DE" sz="1200" kern="1200"/>
            <a:t>: </a:t>
          </a:r>
          <a:r>
            <a:rPr lang="cs-CZ" sz="1200" kern="1200"/>
            <a:t> pro boj, podřízení (Vůdci), panovačnost, vymezování a vylučování, prosazuje jednotu i v řeči</a:t>
          </a:r>
          <a:endParaRPr lang="en-US" sz="1200" kern="1200"/>
        </a:p>
      </dsp:txBody>
      <dsp:txXfrm>
        <a:off x="0" y="3519886"/>
        <a:ext cx="8229600" cy="502762"/>
      </dsp:txXfrm>
    </dsp:sp>
    <dsp:sp modelId="{62C3E028-7034-4764-98AE-F7E435D9406C}">
      <dsp:nvSpPr>
        <dsp:cNvPr id="0" name=""/>
        <dsp:cNvSpPr/>
      </dsp:nvSpPr>
      <dsp:spPr>
        <a:xfrm>
          <a:off x="0" y="4022648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6E0DC-2095-4712-953C-B2DCEDFDC6CF}">
      <dsp:nvSpPr>
        <dsp:cNvPr id="0" name=""/>
        <dsp:cNvSpPr/>
      </dsp:nvSpPr>
      <dsp:spPr>
        <a:xfrm>
          <a:off x="0" y="4022648"/>
          <a:ext cx="8229600" cy="50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Hudba ve službách válečné propagandy: </a:t>
          </a:r>
          <a:r>
            <a:rPr lang="cs-CZ" sz="1200" kern="1200">
              <a:hlinkClick xmlns:r="http://schemas.openxmlformats.org/officeDocument/2006/relationships" r:id="rId2"/>
            </a:rPr>
            <a:t>https://www.youtube.com/watch?v=wZ-caQgARDA</a:t>
          </a:r>
          <a:endParaRPr lang="en-US" sz="1200" kern="1200"/>
        </a:p>
      </dsp:txBody>
      <dsp:txXfrm>
        <a:off x="0" y="4022648"/>
        <a:ext cx="8229600" cy="50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61DA-51BD-4E1B-BA07-C098E6035D18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0922-EE5F-4A78-8D7F-814107EAD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Německá literatura 20. stol.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VI. Období nacismu v literatuře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solidarita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1934</a:t>
            </a:r>
            <a:r>
              <a:rPr lang="de-DE" dirty="0"/>
              <a:t> </a:t>
            </a:r>
            <a:r>
              <a:rPr lang="de-DE" dirty="0" err="1"/>
              <a:t>Allunionskongre</a:t>
            </a:r>
            <a:r>
              <a:rPr lang="cs-CZ" dirty="0"/>
              <a:t>s</a:t>
            </a:r>
            <a:r>
              <a:rPr lang="de-DE" dirty="0"/>
              <a:t> </a:t>
            </a:r>
            <a:r>
              <a:rPr lang="cs-CZ" dirty="0"/>
              <a:t>v Sovětském svazu</a:t>
            </a:r>
            <a:r>
              <a:rPr lang="de-DE" dirty="0"/>
              <a:t>, </a:t>
            </a:r>
            <a:r>
              <a:rPr lang="de-DE" b="1" dirty="0"/>
              <a:t>1935</a:t>
            </a:r>
            <a:r>
              <a:rPr lang="de-DE" dirty="0"/>
              <a:t> </a:t>
            </a:r>
            <a:r>
              <a:rPr lang="cs-CZ" b="1" dirty="0"/>
              <a:t>Mezinárodní kongres spisovatelů v Paříži</a:t>
            </a:r>
            <a:r>
              <a:rPr lang="de-DE" dirty="0"/>
              <a:t>– </a:t>
            </a:r>
            <a:r>
              <a:rPr lang="cs-CZ" dirty="0"/>
              <a:t>předložen</a:t>
            </a:r>
            <a:r>
              <a:rPr lang="de-DE" dirty="0"/>
              <a:t>: Programm zur Verteidigung der Kultur durch eine Volksfront</a:t>
            </a:r>
            <a:r>
              <a:rPr lang="cs-CZ" dirty="0"/>
              <a:t> (Program k obraně kultury lidovou frontou)</a:t>
            </a:r>
            <a:r>
              <a:rPr lang="de-DE" dirty="0"/>
              <a:t> – Heinrich Mann </a:t>
            </a:r>
            <a:r>
              <a:rPr lang="cs-CZ" dirty="0"/>
              <a:t>jako největší zastánce</a:t>
            </a:r>
            <a:r>
              <a:rPr lang="de-DE" dirty="0"/>
              <a:t>(</a:t>
            </a:r>
            <a:r>
              <a:rPr lang="de-DE" b="1" i="1" dirty="0"/>
              <a:t>Bildet die deutsche Volksfront für Frieden, Freiheit und Brot</a:t>
            </a:r>
            <a:r>
              <a:rPr lang="de-DE" dirty="0"/>
              <a:t>, </a:t>
            </a:r>
            <a:r>
              <a:rPr lang="de-DE" b="1" dirty="0"/>
              <a:t>1936</a:t>
            </a:r>
            <a:r>
              <a:rPr lang="cs-CZ" dirty="0"/>
              <a:t>, Utvořte lidovou frontu za mír, svobodu a chléb</a:t>
            </a:r>
            <a:r>
              <a:rPr lang="de-DE" dirty="0"/>
              <a:t>), </a:t>
            </a:r>
            <a:r>
              <a:rPr lang="de-DE" b="1" dirty="0"/>
              <a:t>1937</a:t>
            </a:r>
            <a:r>
              <a:rPr lang="de-DE" dirty="0"/>
              <a:t> </a:t>
            </a:r>
            <a:r>
              <a:rPr lang="de-DE" b="1" dirty="0"/>
              <a:t>II. </a:t>
            </a:r>
            <a:r>
              <a:rPr lang="cs-CZ" b="1" dirty="0"/>
              <a:t>Mezinárodní kongres antifašistických spisovatelů ve Španělsku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cs-CZ" dirty="0"/>
              <a:t>více než</a:t>
            </a:r>
            <a:r>
              <a:rPr lang="de-DE" dirty="0"/>
              <a:t> 200 </a:t>
            </a:r>
            <a:r>
              <a:rPr lang="cs-CZ" dirty="0"/>
              <a:t>spisovatelů</a:t>
            </a:r>
            <a:r>
              <a:rPr lang="de-DE" dirty="0"/>
              <a:t>, T</a:t>
            </a:r>
            <a:r>
              <a:rPr lang="cs-CZ" dirty="0" err="1"/>
              <a:t>éma</a:t>
            </a:r>
            <a:r>
              <a:rPr lang="de-DE" dirty="0"/>
              <a:t>: </a:t>
            </a:r>
            <a:r>
              <a:rPr lang="cs-CZ" dirty="0"/>
              <a:t>role spisovatelů ve společnosti, humanismus, národ a kultura</a:t>
            </a:r>
            <a:r>
              <a:rPr lang="de-DE" dirty="0"/>
              <a:t>). </a:t>
            </a:r>
            <a:r>
              <a:rPr lang="cs-CZ" dirty="0"/>
              <a:t> Nejpozději od roku 1937 vedou spory mezi sociálními demokraty a komunisty k rozpadu „lidové fronty“</a:t>
            </a:r>
            <a:r>
              <a:rPr lang="de-DE" dirty="0"/>
              <a:t>.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debaty exilových autorů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u="sng" dirty="0"/>
              <a:t>debata o expresionismu</a:t>
            </a:r>
            <a:r>
              <a:rPr lang="de-DE" dirty="0"/>
              <a:t>– </a:t>
            </a:r>
            <a:r>
              <a:rPr lang="cs-CZ" dirty="0"/>
              <a:t>Otázka</a:t>
            </a:r>
            <a:r>
              <a:rPr lang="de-DE" dirty="0"/>
              <a:t>: </a:t>
            </a:r>
            <a:r>
              <a:rPr lang="cs-CZ" dirty="0"/>
              <a:t>co je „fašistická a co „antifašistická“ literatura? Problém: někteří z prominentních autorů expresionismu se v  </a:t>
            </a:r>
            <a:r>
              <a:rPr lang="cs-CZ" dirty="0" err="1"/>
              <a:t>v</a:t>
            </a:r>
            <a:r>
              <a:rPr lang="cs-CZ" dirty="0"/>
              <a:t> určitou dobu nadchli pro národní socialismus</a:t>
            </a:r>
            <a:r>
              <a:rPr lang="de-DE" dirty="0"/>
              <a:t> (Benn, Hanns </a:t>
            </a:r>
            <a:r>
              <a:rPr lang="de-DE" dirty="0" err="1"/>
              <a:t>Johst</a:t>
            </a:r>
            <a:r>
              <a:rPr lang="de-DE" dirty="0"/>
              <a:t>, </a:t>
            </a:r>
            <a:r>
              <a:rPr lang="de-DE" dirty="0" err="1"/>
              <a:t>Arnolt</a:t>
            </a:r>
            <a:r>
              <a:rPr lang="de-DE" dirty="0"/>
              <a:t> Bronnen) – </a:t>
            </a:r>
            <a:r>
              <a:rPr lang="cs-CZ" dirty="0"/>
              <a:t>Jádro problému tedy zní: Byl tedy expresionismus prvním duchovním a uměleckým krokem k nacismu</a:t>
            </a:r>
            <a:r>
              <a:rPr lang="de-DE" dirty="0"/>
              <a:t>?</a:t>
            </a:r>
            <a:r>
              <a:rPr lang="cs-CZ" dirty="0"/>
              <a:t> A pokud ano: Jak by měla vypadat literatura, která by byla s to přispět k jeho poražení?</a:t>
            </a:r>
            <a:r>
              <a:rPr lang="de-DE" dirty="0"/>
              <a:t>– </a:t>
            </a:r>
            <a:r>
              <a:rPr lang="cs-CZ" dirty="0"/>
              <a:t>Účastníci debaty</a:t>
            </a:r>
            <a:r>
              <a:rPr lang="de-DE" dirty="0"/>
              <a:t>: Klaus Mann, </a:t>
            </a:r>
            <a:r>
              <a:rPr lang="de-DE" dirty="0" err="1"/>
              <a:t>Herwarth</a:t>
            </a:r>
            <a:r>
              <a:rPr lang="de-DE" dirty="0"/>
              <a:t> Walden, Alfred </a:t>
            </a:r>
            <a:r>
              <a:rPr lang="de-DE" dirty="0" err="1"/>
              <a:t>Kurella</a:t>
            </a:r>
            <a:r>
              <a:rPr lang="de-DE" dirty="0"/>
              <a:t>, Heinrich Vogeler, Rudolf Leonhard, Ernst Bloch.</a:t>
            </a:r>
            <a:endParaRPr lang="cs-CZ" dirty="0"/>
          </a:p>
          <a:p>
            <a:r>
              <a:rPr lang="de-DE" dirty="0"/>
              <a:t>Lukács-Brecht-</a:t>
            </a:r>
            <a:r>
              <a:rPr lang="cs-CZ" dirty="0" err="1"/>
              <a:t>d</a:t>
            </a:r>
            <a:r>
              <a:rPr lang="de-DE" dirty="0" err="1"/>
              <a:t>ebat</a:t>
            </a:r>
            <a:r>
              <a:rPr lang="cs-CZ" dirty="0"/>
              <a:t>a</a:t>
            </a:r>
            <a:r>
              <a:rPr lang="de-DE" dirty="0"/>
              <a:t>: Georg Luk</a:t>
            </a:r>
            <a:r>
              <a:rPr lang="cs-CZ" dirty="0"/>
              <a:t>á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cs-CZ" dirty="0"/>
              <a:t>upřednostňoval tradici velkých románů 19. století</a:t>
            </a:r>
            <a:r>
              <a:rPr lang="de-DE" dirty="0"/>
              <a:t>, Brecht </a:t>
            </a:r>
            <a:r>
              <a:rPr lang="cs-CZ" dirty="0"/>
              <a:t>zastával  koncept poetické modernity</a:t>
            </a:r>
            <a:r>
              <a:rPr lang="de-DE" dirty="0"/>
              <a:t>.</a:t>
            </a:r>
            <a:endParaRPr lang="cs-CZ" dirty="0"/>
          </a:p>
          <a:p>
            <a:r>
              <a:rPr lang="cs-CZ" dirty="0"/>
              <a:t>Poezii  a politiku od sebe nelze zcela oddělovat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Německá literatura v exilu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Nejznámnější</a:t>
            </a:r>
            <a:r>
              <a:rPr lang="cs-CZ" dirty="0"/>
              <a:t> exulanti</a:t>
            </a:r>
            <a:r>
              <a:rPr lang="de-DE" dirty="0"/>
              <a:t>: Thomas Mann, Heinrich Mann, Arnold Zweig, Bertold Brecht, Stefan George, Stefan Zweig, Alfred Döblin, Lion Feuchtwanger (</a:t>
            </a:r>
            <a:r>
              <a:rPr lang="cs-CZ" dirty="0"/>
              <a:t>exil popsal v románu</a:t>
            </a:r>
            <a:r>
              <a:rPr lang="de-DE" dirty="0"/>
              <a:t>: </a:t>
            </a:r>
            <a:r>
              <a:rPr lang="de-DE" i="1" dirty="0"/>
              <a:t>Exil</a:t>
            </a:r>
            <a:r>
              <a:rPr lang="de-DE" dirty="0"/>
              <a:t>, 1940), Anna Seghers (</a:t>
            </a:r>
            <a:r>
              <a:rPr lang="de-DE" i="1" dirty="0"/>
              <a:t>Transit</a:t>
            </a:r>
            <a:r>
              <a:rPr lang="de-DE" dirty="0"/>
              <a:t>, 1944), Oskar Maria Graf, Klaus Mann, Johannes R. Becher.</a:t>
            </a:r>
            <a:endParaRPr lang="cs-CZ" dirty="0"/>
          </a:p>
          <a:p>
            <a:r>
              <a:rPr lang="cs-CZ" dirty="0"/>
              <a:t>sebevraždy</a:t>
            </a:r>
            <a:r>
              <a:rPr lang="de-DE" dirty="0"/>
              <a:t>: Kurt Tucholsky, Walter Benjamin, St. Zweig, W</a:t>
            </a:r>
            <a:r>
              <a:rPr lang="cs-CZ" dirty="0"/>
              <a:t>alter </a:t>
            </a:r>
            <a:r>
              <a:rPr lang="de-DE" dirty="0"/>
              <a:t>Hasenclever</a:t>
            </a:r>
            <a:endParaRPr lang="cs-CZ" dirty="0"/>
          </a:p>
          <a:p>
            <a:r>
              <a:rPr lang="cs-CZ" dirty="0"/>
              <a:t>V americké armádě proti nacistům bojovali</a:t>
            </a:r>
            <a:r>
              <a:rPr lang="de-DE" dirty="0"/>
              <a:t>: Alfred Döblin, Klaus Mann, Stefan Heym.</a:t>
            </a:r>
            <a:endParaRPr lang="cs-CZ" dirty="0"/>
          </a:p>
          <a:p>
            <a:r>
              <a:rPr lang="de-DE" dirty="0"/>
              <a:t>Thomas Mann – 55 </a:t>
            </a:r>
            <a:r>
              <a:rPr lang="cs-CZ" dirty="0"/>
              <a:t>rozhlasových promluv</a:t>
            </a:r>
            <a:r>
              <a:rPr lang="de-DE" dirty="0"/>
              <a:t> </a:t>
            </a:r>
            <a:r>
              <a:rPr lang="de-DE" i="1" dirty="0"/>
              <a:t>Deutsche Hörer!</a:t>
            </a:r>
            <a:r>
              <a:rPr lang="de-DE" dirty="0"/>
              <a:t> 1940-1945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Klaus Mann(1906-1949)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82762"/>
            <a:ext cx="8147248" cy="4943401"/>
          </a:xfrm>
        </p:spPr>
        <p:txBody>
          <a:bodyPr>
            <a:normAutofit/>
          </a:bodyPr>
          <a:lstStyle/>
          <a:p>
            <a:r>
              <a:rPr lang="cs-CZ" dirty="0"/>
              <a:t>Klaus Mann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pathétique</a:t>
            </a:r>
            <a:r>
              <a:rPr lang="cs-CZ" dirty="0"/>
              <a:t> (1935)</a:t>
            </a:r>
          </a:p>
          <a:p>
            <a:pPr>
              <a:buNone/>
            </a:pPr>
            <a:r>
              <a:rPr lang="cs-CZ" dirty="0" err="1"/>
              <a:t>Mephisto</a:t>
            </a:r>
            <a:r>
              <a:rPr lang="cs-CZ" dirty="0"/>
              <a:t>. Roman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Karriere</a:t>
            </a:r>
            <a:r>
              <a:rPr lang="cs-CZ" dirty="0"/>
              <a:t> (1936)</a:t>
            </a:r>
          </a:p>
          <a:p>
            <a:pPr>
              <a:buNone/>
            </a:pPr>
            <a:r>
              <a:rPr lang="cs-CZ" dirty="0"/>
              <a:t>Der </a:t>
            </a:r>
            <a:r>
              <a:rPr lang="cs-CZ" dirty="0" err="1"/>
              <a:t>Vulkan</a:t>
            </a:r>
            <a:r>
              <a:rPr lang="cs-CZ" dirty="0"/>
              <a:t> (1939)</a:t>
            </a:r>
          </a:p>
          <a:p>
            <a:pPr>
              <a:buNone/>
            </a:pPr>
            <a:r>
              <a:rPr lang="cs-CZ" dirty="0"/>
              <a:t>autobiografie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 (1932) </a:t>
            </a:r>
          </a:p>
        </p:txBody>
      </p:sp>
      <p:pic>
        <p:nvPicPr>
          <p:cNvPr id="4" name="Obrázek 3" descr="220px-Klaus_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9905" y="2132856"/>
            <a:ext cx="2051720" cy="27418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Literární díla v období nacismu </a:t>
            </a:r>
            <a:br>
              <a:rPr lang="cs-CZ" dirty="0"/>
            </a:br>
            <a:r>
              <a:rPr lang="cs-CZ" dirty="0"/>
              <a:t> 1. historické romány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strukturální vztah ke konceptu demokracie, liberalismu </a:t>
            </a:r>
            <a:r>
              <a:rPr lang="de-DE" dirty="0"/>
              <a:t>(</a:t>
            </a:r>
            <a:r>
              <a:rPr lang="cs-CZ" dirty="0"/>
              <a:t>mýty, typologie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Lion Feuchtwanger – Der falsche Nero (1936</a:t>
            </a:r>
            <a:r>
              <a:rPr lang="cs-CZ" dirty="0"/>
              <a:t>, Falešný Nero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Gustav Regler – Die Saat (1936</a:t>
            </a:r>
            <a:r>
              <a:rPr lang="cs-CZ" dirty="0"/>
              <a:t>, Setba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Bertold Brecht – Die Geschäfte des Herrn Julius Cäsar (1937-9)</a:t>
            </a:r>
            <a:endParaRPr lang="cs-CZ" dirty="0"/>
          </a:p>
          <a:p>
            <a:r>
              <a:rPr lang="de-DE" dirty="0"/>
              <a:t>Joseph Roth – Die Kapuzinergruft (1938</a:t>
            </a:r>
            <a:r>
              <a:rPr lang="cs-CZ" dirty="0"/>
              <a:t>, Kapucínská hrobka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Thomas Mann – Lotte in Weimar (1938</a:t>
            </a:r>
            <a:r>
              <a:rPr lang="cs-CZ" dirty="0"/>
              <a:t>, </a:t>
            </a:r>
            <a:r>
              <a:rPr lang="cs-CZ" dirty="0" err="1"/>
              <a:t>Lotte</a:t>
            </a:r>
            <a:r>
              <a:rPr lang="cs-CZ" dirty="0"/>
              <a:t> ve Výmaru</a:t>
            </a:r>
            <a:r>
              <a:rPr lang="de-DE" dirty="0"/>
              <a:t>), Joseph-Tetralogie</a:t>
            </a:r>
            <a:endParaRPr lang="cs-CZ" dirty="0"/>
          </a:p>
          <a:p>
            <a:r>
              <a:rPr lang="de-DE" dirty="0"/>
              <a:t>Heinrich Mann – Henri </a:t>
            </a:r>
            <a:r>
              <a:rPr lang="de-DE" dirty="0" err="1"/>
              <a:t>Quatre</a:t>
            </a:r>
            <a:r>
              <a:rPr lang="de-DE" dirty="0"/>
              <a:t> (1935, 1938</a:t>
            </a:r>
            <a:r>
              <a:rPr lang="cs-CZ" dirty="0"/>
              <a:t> Mládí a Zrání Jindřicha Čtvrtého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Literární díla v období nacismu </a:t>
            </a:r>
            <a:br>
              <a:rPr lang="cs-CZ" dirty="0"/>
            </a:br>
            <a:r>
              <a:rPr lang="cs-CZ" dirty="0"/>
              <a:t> 2. dobové a sociální romány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– </a:t>
            </a:r>
            <a:r>
              <a:rPr lang="cs-CZ" dirty="0"/>
              <a:t>Kritika současnosti</a:t>
            </a:r>
          </a:p>
          <a:p>
            <a:pPr hangingPunct="0"/>
            <a:r>
              <a:rPr lang="de-DE" dirty="0"/>
              <a:t>Alfred Döblin – Pardon wird nicht gegeben (1935</a:t>
            </a:r>
            <a:r>
              <a:rPr lang="cs-CZ" dirty="0"/>
              <a:t>, Pardon se neuděluje</a:t>
            </a:r>
            <a:r>
              <a:rPr lang="de-DE" dirty="0"/>
              <a:t>), November 1918 (1937-1940</a:t>
            </a:r>
            <a:r>
              <a:rPr lang="cs-CZ" dirty="0"/>
              <a:t>, Listopad 1918</a:t>
            </a:r>
            <a:r>
              <a:rPr lang="de-DE" dirty="0"/>
              <a:t>) – </a:t>
            </a:r>
            <a:r>
              <a:rPr lang="cs-CZ" dirty="0"/>
              <a:t>historie vzniku německého fašismu</a:t>
            </a:r>
          </a:p>
          <a:p>
            <a:pPr hangingPunct="0"/>
            <a:r>
              <a:rPr lang="de-DE" dirty="0"/>
              <a:t>Johannes R. Becher – Abschied (1940</a:t>
            </a:r>
            <a:r>
              <a:rPr lang="cs-CZ" dirty="0"/>
              <a:t>, Loučení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Anna Seghers – Das siebte Kreuz (1942</a:t>
            </a:r>
            <a:r>
              <a:rPr lang="cs-CZ" dirty="0"/>
              <a:t>, Sedmý kříž</a:t>
            </a:r>
            <a:r>
              <a:rPr lang="de-DE" dirty="0"/>
              <a:t>)</a:t>
            </a:r>
            <a:r>
              <a:rPr lang="cs-CZ" dirty="0"/>
              <a:t> – Popis koncentračního tábora</a:t>
            </a:r>
          </a:p>
          <a:p>
            <a:r>
              <a:rPr lang="de-DE" dirty="0"/>
              <a:t>Willi </a:t>
            </a:r>
            <a:r>
              <a:rPr lang="de-DE" dirty="0" err="1"/>
              <a:t>Bredel</a:t>
            </a:r>
            <a:r>
              <a:rPr lang="de-DE" dirty="0"/>
              <a:t> – Die Väter (1943</a:t>
            </a:r>
            <a:r>
              <a:rPr lang="cs-CZ" dirty="0"/>
              <a:t>, Otcové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literární odpovědi na nacismus: Brecht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Statě k fašismu</a:t>
            </a:r>
            <a:r>
              <a:rPr lang="de-DE" dirty="0"/>
              <a:t>(1933-9</a:t>
            </a:r>
            <a:r>
              <a:rPr lang="cs-CZ" dirty="0"/>
              <a:t>)</a:t>
            </a:r>
            <a:r>
              <a:rPr lang="de-DE" dirty="0"/>
              <a:t>, </a:t>
            </a:r>
            <a:r>
              <a:rPr lang="cs-CZ" dirty="0"/>
              <a:t>publicistika</a:t>
            </a:r>
            <a:r>
              <a:rPr lang="de-DE" dirty="0"/>
              <a:t>, </a:t>
            </a:r>
            <a:r>
              <a:rPr lang="cs-CZ" dirty="0"/>
              <a:t>kritika kapitalismu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 </a:t>
            </a:r>
            <a:r>
              <a:rPr lang="de-DE" dirty="0" err="1"/>
              <a:t>Svendborger</a:t>
            </a:r>
            <a:r>
              <a:rPr lang="de-DE" dirty="0"/>
              <a:t> Gedichte (1939), </a:t>
            </a:r>
            <a:endParaRPr lang="cs-CZ" dirty="0"/>
          </a:p>
          <a:p>
            <a:r>
              <a:rPr lang="de-DE" dirty="0"/>
              <a:t>Die Gewehre der Frau </a:t>
            </a:r>
            <a:r>
              <a:rPr lang="de-DE" dirty="0" err="1"/>
              <a:t>Carrar</a:t>
            </a:r>
            <a:r>
              <a:rPr lang="de-DE" dirty="0"/>
              <a:t> (1937</a:t>
            </a:r>
            <a:r>
              <a:rPr lang="cs-CZ" dirty="0"/>
              <a:t> Zbraně paní Carrar</a:t>
            </a:r>
            <a:r>
              <a:rPr lang="de-DE" dirty="0"/>
              <a:t>) </a:t>
            </a:r>
            <a:endParaRPr lang="cs-CZ" dirty="0"/>
          </a:p>
          <a:p>
            <a:r>
              <a:rPr lang="de-DE" dirty="0"/>
              <a:t>Furcht und Elend des Dritten Reiches (</a:t>
            </a:r>
            <a:r>
              <a:rPr lang="cs-CZ" dirty="0"/>
              <a:t>od</a:t>
            </a:r>
            <a:r>
              <a:rPr lang="de-DE" dirty="0"/>
              <a:t> 1935</a:t>
            </a:r>
            <a:r>
              <a:rPr lang="cs-CZ" dirty="0"/>
              <a:t> Strach a bída Třetí říše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Der aufhaltsame Aufstieg des Arturo </a:t>
            </a:r>
            <a:r>
              <a:rPr lang="de-DE" dirty="0" err="1"/>
              <a:t>Ui</a:t>
            </a:r>
            <a:r>
              <a:rPr lang="de-DE" dirty="0"/>
              <a:t> (1941</a:t>
            </a:r>
            <a:r>
              <a:rPr lang="cs-CZ" dirty="0"/>
              <a:t>, Nezadržitelný vzestup Artura </a:t>
            </a:r>
            <a:r>
              <a:rPr lang="cs-CZ" dirty="0" err="1"/>
              <a:t>Ui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 Leben des Galilei (1938</a:t>
            </a:r>
            <a:r>
              <a:rPr lang="cs-CZ" dirty="0"/>
              <a:t>, Život </a:t>
            </a:r>
            <a:r>
              <a:rPr lang="cs-CZ" dirty="0" err="1"/>
              <a:t>Galileův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 Mutter Courage und ihre Kinder (1939</a:t>
            </a:r>
            <a:r>
              <a:rPr lang="cs-CZ" dirty="0"/>
              <a:t>, Matka Kuráž a její děti</a:t>
            </a:r>
            <a:r>
              <a:rPr lang="de-DE" dirty="0"/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emigrace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Vnitřní emigrace</a:t>
            </a:r>
            <a:r>
              <a:rPr lang="cs-CZ" dirty="0"/>
              <a:t>–protestní kontemplativní nebo rezignující stažení z veřejného života  do pouhé občanské individuality a existence</a:t>
            </a:r>
            <a:r>
              <a:rPr lang="de-DE" dirty="0"/>
              <a:t>,</a:t>
            </a:r>
            <a:r>
              <a:rPr lang="cs-CZ" dirty="0"/>
              <a:t> odvrácení od společenských poměrů.</a:t>
            </a:r>
          </a:p>
          <a:p>
            <a:r>
              <a:rPr lang="cs-CZ" dirty="0"/>
              <a:t>Jde tedy primárně o sociální, ne literární formu chování a reakce.</a:t>
            </a:r>
            <a:r>
              <a:rPr lang="de-DE" dirty="0"/>
              <a:t> </a:t>
            </a:r>
            <a:r>
              <a:rPr lang="cs-CZ" dirty="0"/>
              <a:t>Termín poprvé použil G. </a:t>
            </a:r>
            <a:r>
              <a:rPr lang="de-DE" dirty="0"/>
              <a:t>Benn </a:t>
            </a:r>
            <a:r>
              <a:rPr lang="cs-CZ" dirty="0"/>
              <a:t>v jednom ze svých dopisů a následně</a:t>
            </a:r>
            <a:r>
              <a:rPr lang="de-DE" dirty="0"/>
              <a:t> Frank </a:t>
            </a:r>
            <a:r>
              <a:rPr lang="de-DE" dirty="0" err="1"/>
              <a:t>Thieß</a:t>
            </a:r>
            <a:r>
              <a:rPr lang="de-DE" dirty="0"/>
              <a:t>, </a:t>
            </a:r>
            <a:r>
              <a:rPr lang="cs-CZ" dirty="0"/>
              <a:t>který pod něj zařadil autory, kteří neodešli do vnější emigrace</a:t>
            </a:r>
            <a:r>
              <a:rPr lang="de-DE" dirty="0"/>
              <a:t>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Díla řazená pod pojem vnitřní emigrace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Ernst </a:t>
            </a:r>
            <a:r>
              <a:rPr lang="cs-CZ" dirty="0" err="1"/>
              <a:t>Jünger</a:t>
            </a:r>
            <a:r>
              <a:rPr lang="cs-CZ" dirty="0"/>
              <a:t> – </a:t>
            </a:r>
            <a:r>
              <a:rPr lang="cs-CZ" dirty="0" err="1"/>
              <a:t>Auf</a:t>
            </a:r>
            <a:r>
              <a:rPr lang="cs-CZ" dirty="0"/>
              <a:t> den </a:t>
            </a:r>
            <a:r>
              <a:rPr lang="cs-CZ" dirty="0" err="1"/>
              <a:t>Marmorklippen</a:t>
            </a:r>
            <a:endParaRPr lang="cs-CZ" dirty="0"/>
          </a:p>
          <a:p>
            <a:r>
              <a:rPr lang="cs-CZ" dirty="0"/>
              <a:t>Werner </a:t>
            </a:r>
            <a:r>
              <a:rPr lang="cs-CZ" dirty="0" err="1"/>
              <a:t>Bergengrün</a:t>
            </a:r>
            <a:r>
              <a:rPr lang="cs-CZ" dirty="0"/>
              <a:t>: Der </a:t>
            </a:r>
            <a:r>
              <a:rPr lang="cs-CZ" dirty="0" err="1"/>
              <a:t>Großtyrann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Gericht</a:t>
            </a:r>
            <a:endParaRPr lang="cs-CZ" dirty="0"/>
          </a:p>
          <a:p>
            <a:r>
              <a:rPr lang="cs-CZ" dirty="0"/>
              <a:t>Hans Fallada: </a:t>
            </a:r>
            <a:r>
              <a:rPr lang="de-DE" dirty="0"/>
              <a:t>Hoppelpoppel - wo bist du?“ 1936</a:t>
            </a:r>
            <a:endParaRPr lang="cs-CZ" dirty="0"/>
          </a:p>
          <a:p>
            <a:r>
              <a:rPr lang="cs-CZ" dirty="0"/>
              <a:t>Wolfgang </a:t>
            </a:r>
            <a:r>
              <a:rPr lang="cs-CZ" dirty="0" err="1"/>
              <a:t>Koeppen</a:t>
            </a:r>
            <a:r>
              <a:rPr lang="cs-CZ" dirty="0"/>
              <a:t>: Jakob </a:t>
            </a:r>
            <a:r>
              <a:rPr lang="de-DE" dirty="0" err="1"/>
              <a:t>Littners</a:t>
            </a:r>
            <a:r>
              <a:rPr lang="de-DE" dirty="0"/>
              <a:t> </a:t>
            </a:r>
            <a:r>
              <a:rPr lang="cs-CZ" dirty="0"/>
              <a:t>A</a:t>
            </a:r>
            <a:r>
              <a:rPr lang="de-DE" dirty="0" err="1"/>
              <a:t>ufzeichnungen</a:t>
            </a:r>
            <a:r>
              <a:rPr lang="de-DE" dirty="0"/>
              <a:t> aus einem Erdloch</a:t>
            </a:r>
            <a:r>
              <a:rPr lang="cs-CZ" dirty="0"/>
              <a:t> (1992)</a:t>
            </a:r>
          </a:p>
          <a:p>
            <a:pPr algn="ctr"/>
            <a:r>
              <a:rPr lang="cs-CZ" dirty="0"/>
              <a:t>Ricarda </a:t>
            </a:r>
            <a:r>
              <a:rPr lang="cs-CZ" dirty="0" err="1"/>
              <a:t>Huch</a:t>
            </a:r>
            <a:r>
              <a:rPr lang="cs-CZ" dirty="0"/>
              <a:t>: </a:t>
            </a:r>
            <a:r>
              <a:rPr lang="cs-CZ" i="1" dirty="0" err="1"/>
              <a:t>Deutsche</a:t>
            </a:r>
            <a:r>
              <a:rPr lang="cs-CZ" i="1" dirty="0"/>
              <a:t> </a:t>
            </a:r>
            <a:r>
              <a:rPr lang="cs-CZ" i="1" dirty="0" err="1"/>
              <a:t>Geschichte</a:t>
            </a:r>
            <a:r>
              <a:rPr lang="cs-CZ" i="1" dirty="0"/>
              <a:t>.</a:t>
            </a:r>
            <a:r>
              <a:rPr lang="cs-CZ" dirty="0"/>
              <a:t> 1934–49</a:t>
            </a:r>
          </a:p>
          <a:p>
            <a:pPr algn="ctr"/>
            <a:r>
              <a:rPr lang="cs-CZ" dirty="0"/>
              <a:t>Ernst </a:t>
            </a:r>
            <a:r>
              <a:rPr lang="cs-CZ" dirty="0" err="1"/>
              <a:t>Wiechert</a:t>
            </a:r>
            <a:r>
              <a:rPr lang="cs-CZ" dirty="0"/>
              <a:t>: </a:t>
            </a:r>
            <a:r>
              <a:rPr lang="de-DE" i="1" dirty="0"/>
              <a:t>Der Totenwald. Ein Bericht</a:t>
            </a:r>
            <a:r>
              <a:rPr lang="de-DE" dirty="0"/>
              <a:t>, Zürich 1946</a:t>
            </a:r>
            <a:endParaRPr lang="cs-CZ" dirty="0"/>
          </a:p>
          <a:p>
            <a:pPr algn="ctr"/>
            <a:r>
              <a:rPr lang="cs-CZ" dirty="0"/>
              <a:t>Ernst </a:t>
            </a:r>
            <a:r>
              <a:rPr lang="cs-CZ" dirty="0" err="1"/>
              <a:t>Wiechert</a:t>
            </a:r>
            <a:r>
              <a:rPr lang="cs-CZ" dirty="0"/>
              <a:t>: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einfache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(1939) – psáno v Buchenwaldu</a:t>
            </a:r>
          </a:p>
          <a:p>
            <a:pPr algn="ctr"/>
            <a:r>
              <a:rPr lang="cs-CZ" dirty="0"/>
              <a:t>Ernst </a:t>
            </a:r>
            <a:r>
              <a:rPr lang="cs-CZ" dirty="0" err="1"/>
              <a:t>Wiechert</a:t>
            </a:r>
            <a:r>
              <a:rPr lang="cs-CZ" dirty="0"/>
              <a:t>: </a:t>
            </a:r>
            <a:r>
              <a:rPr lang="de-DE" i="1" dirty="0"/>
              <a:t>Die </a:t>
            </a:r>
            <a:r>
              <a:rPr lang="de-DE" i="1" dirty="0" err="1"/>
              <a:t>Jerominkinder</a:t>
            </a:r>
            <a:r>
              <a:rPr lang="de-DE" dirty="0"/>
              <a:t> (zwei Bände 1945 </a:t>
            </a:r>
            <a:r>
              <a:rPr lang="cs-CZ" dirty="0"/>
              <a:t>a</a:t>
            </a:r>
            <a:r>
              <a:rPr lang="de-DE" dirty="0"/>
              <a:t> 1947)</a:t>
            </a:r>
            <a:r>
              <a:rPr lang="cs-CZ" dirty="0"/>
              <a:t> – psáno v Buchenwaldu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Ernst </a:t>
            </a:r>
            <a:r>
              <a:rPr lang="cs-CZ" dirty="0" err="1"/>
              <a:t>Jünger</a:t>
            </a:r>
            <a:r>
              <a:rPr lang="cs-CZ" dirty="0"/>
              <a:t> </a:t>
            </a:r>
            <a:r>
              <a:rPr lang="cs-CZ" sz="4800" dirty="0"/>
              <a:t> (1895 – 1998)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hangingPunct="0">
              <a:buNone/>
            </a:pPr>
            <a:r>
              <a:rPr lang="cs-CZ" dirty="0"/>
              <a:t>narodil se v </a:t>
            </a:r>
            <a:r>
              <a:rPr lang="cs-CZ" dirty="0" err="1"/>
              <a:t>Heidelberku</a:t>
            </a:r>
            <a:r>
              <a:rPr lang="cs-CZ" dirty="0"/>
              <a:t>. Utekl z domova a chtěl vstoupit do francouzské cizinecké legie</a:t>
            </a:r>
          </a:p>
          <a:p>
            <a:pPr hangingPunct="0"/>
            <a:r>
              <a:rPr lang="de-DE" dirty="0"/>
              <a:t>1914-18 </a:t>
            </a:r>
            <a:r>
              <a:rPr lang="cs-CZ" dirty="0"/>
              <a:t>v armádě</a:t>
            </a:r>
          </a:p>
          <a:p>
            <a:pPr hangingPunct="0"/>
            <a:r>
              <a:rPr lang="de-DE" dirty="0"/>
              <a:t>1923-5 </a:t>
            </a:r>
            <a:r>
              <a:rPr lang="cs-CZ" dirty="0"/>
              <a:t>studuje zoologii a filozofii, nicméně od 1925 spisovatelem</a:t>
            </a:r>
          </a:p>
          <a:p>
            <a:pPr hangingPunct="0"/>
            <a:r>
              <a:rPr lang="de-DE" dirty="0"/>
              <a:t>1927-1932 </a:t>
            </a:r>
            <a:r>
              <a:rPr lang="cs-CZ" dirty="0"/>
              <a:t>spolupracuje s nacionálně revolučními časopisy</a:t>
            </a:r>
          </a:p>
          <a:p>
            <a:pPr hangingPunct="0"/>
            <a:r>
              <a:rPr lang="cs-CZ" dirty="0"/>
              <a:t>po Hitlerově uchopení moci odmítá na protest vstoupit do Pruské akademie věd</a:t>
            </a:r>
          </a:p>
          <a:p>
            <a:pPr hangingPunct="0"/>
            <a:r>
              <a:rPr lang="de-DE" dirty="0"/>
              <a:t>1939-44 </a:t>
            </a:r>
            <a:r>
              <a:rPr lang="cs-CZ" dirty="0"/>
              <a:t>v armádě</a:t>
            </a:r>
          </a:p>
          <a:p>
            <a:pPr hangingPunct="0"/>
            <a:r>
              <a:rPr lang="de-DE" dirty="0"/>
              <a:t>ab 1943 </a:t>
            </a:r>
            <a:r>
              <a:rPr lang="cs-CZ" dirty="0"/>
              <a:t>tajné šíření spisu </a:t>
            </a:r>
            <a:r>
              <a:rPr lang="de-DE" i="1" dirty="0"/>
              <a:t>Der Frieden</a:t>
            </a:r>
            <a:r>
              <a:rPr lang="de-DE" dirty="0"/>
              <a:t>, </a:t>
            </a:r>
            <a:r>
              <a:rPr lang="cs-CZ" dirty="0"/>
              <a:t>který je považován za politický text německých důstojníků vystoupivších proti Hitlerovi</a:t>
            </a:r>
          </a:p>
          <a:p>
            <a:endParaRPr lang="cs-CZ" dirty="0"/>
          </a:p>
          <a:p>
            <a:pPr hangingPunct="0"/>
            <a:r>
              <a:rPr lang="de-DE" i="1" dirty="0"/>
              <a:t>Die totale Mobilmachung </a:t>
            </a:r>
            <a:r>
              <a:rPr lang="de-DE" dirty="0"/>
              <a:t>(1930) </a:t>
            </a:r>
            <a:r>
              <a:rPr lang="cs-CZ" dirty="0"/>
              <a:t>a</a:t>
            </a:r>
            <a:r>
              <a:rPr lang="de-DE" dirty="0"/>
              <a:t> </a:t>
            </a:r>
            <a:r>
              <a:rPr lang="de-DE" i="1" dirty="0"/>
              <a:t>Der Arbeiter</a:t>
            </a:r>
            <a:r>
              <a:rPr lang="de-DE" dirty="0"/>
              <a:t> (1932) (</a:t>
            </a:r>
            <a:r>
              <a:rPr lang="cs-CZ" dirty="0"/>
              <a:t>podtitul</a:t>
            </a:r>
            <a:r>
              <a:rPr lang="de-DE" dirty="0"/>
              <a:t> Herrschaft und Gestalt – </a:t>
            </a:r>
            <a:r>
              <a:rPr lang="cs-CZ" dirty="0"/>
              <a:t>rozprava proti technickému světu, fascinace totalitarismem</a:t>
            </a:r>
            <a:r>
              <a:rPr lang="de-DE" dirty="0"/>
              <a:t>) </a:t>
            </a:r>
            <a:endParaRPr lang="cs-CZ" dirty="0"/>
          </a:p>
          <a:p>
            <a:pPr hangingPunct="0"/>
            <a:r>
              <a:rPr lang="de-DE" i="1" dirty="0"/>
              <a:t>Blätter und Steine</a:t>
            </a:r>
            <a:r>
              <a:rPr lang="de-DE" dirty="0"/>
              <a:t> (1934) – </a:t>
            </a:r>
            <a:r>
              <a:rPr lang="cs-CZ" dirty="0"/>
              <a:t>V úvodu ohlašuje stažení z politických angažmá</a:t>
            </a:r>
            <a:r>
              <a:rPr lang="de-DE" dirty="0"/>
              <a:t> </a:t>
            </a:r>
            <a:endParaRPr lang="cs-CZ" dirty="0"/>
          </a:p>
          <a:p>
            <a:pPr hangingPunct="0"/>
            <a:r>
              <a:rPr lang="de-DE" dirty="0"/>
              <a:t>1945 </a:t>
            </a:r>
            <a:r>
              <a:rPr lang="cs-CZ" dirty="0"/>
              <a:t>Na mramorových útesech, nicméně </a:t>
            </a:r>
            <a:r>
              <a:rPr lang="cs-CZ" dirty="0" err="1"/>
              <a:t>J.odmítl</a:t>
            </a:r>
            <a:r>
              <a:rPr lang="cs-CZ" dirty="0"/>
              <a:t> politický výklad. Na konci povídky  - </a:t>
            </a:r>
            <a:r>
              <a:rPr lang="de-DE" dirty="0"/>
              <a:t> </a:t>
            </a:r>
            <a:r>
              <a:rPr lang="cs-CZ" dirty="0"/>
              <a:t>zdřevěnělá ruka vypravěče – lze to chápat jako vyjádření nemožnosti psát</a:t>
            </a:r>
          </a:p>
          <a:p>
            <a:pPr hangingPunct="0"/>
            <a:r>
              <a:rPr lang="de-DE" i="1" dirty="0"/>
              <a:t>Der </a:t>
            </a:r>
            <a:r>
              <a:rPr lang="de-DE" i="1" dirty="0" err="1"/>
              <a:t>Waldgang</a:t>
            </a:r>
            <a:r>
              <a:rPr lang="de-DE" i="1" dirty="0"/>
              <a:t> </a:t>
            </a:r>
            <a:r>
              <a:rPr lang="de-DE" dirty="0"/>
              <a:t>(1951</a:t>
            </a:r>
            <a:r>
              <a:rPr lang="cs-CZ" dirty="0"/>
              <a:t>, Chůze lesem</a:t>
            </a:r>
            <a:r>
              <a:rPr lang="de-DE" dirty="0"/>
              <a:t>)</a:t>
            </a:r>
            <a:endParaRPr lang="cs-CZ" dirty="0"/>
          </a:p>
          <a:p>
            <a:pPr hangingPunct="0"/>
            <a:r>
              <a:rPr lang="de-DE" i="1" dirty="0"/>
              <a:t>Annäherungen. Drogen und Rausch </a:t>
            </a:r>
            <a:r>
              <a:rPr lang="de-DE" dirty="0"/>
              <a:t>(1970) – </a:t>
            </a:r>
            <a:r>
              <a:rPr lang="cs-CZ" dirty="0"/>
              <a:t>mimo jiné popsány  zkušenosti s drogami, také spolu s </a:t>
            </a:r>
            <a:r>
              <a:rPr lang="de-DE" dirty="0"/>
              <a:t>A. Hoffmann</a:t>
            </a:r>
            <a:r>
              <a:rPr lang="cs-CZ" dirty="0" err="1"/>
              <a:t>em</a:t>
            </a:r>
            <a:r>
              <a:rPr lang="de-DE" dirty="0"/>
              <a:t>,</a:t>
            </a:r>
            <a:r>
              <a:rPr lang="cs-CZ" dirty="0"/>
              <a:t>objevitelem</a:t>
            </a:r>
            <a:r>
              <a:rPr lang="de-DE" dirty="0"/>
              <a:t> LSD </a:t>
            </a:r>
            <a:endParaRPr lang="cs-CZ" dirty="0"/>
          </a:p>
          <a:p>
            <a:pPr hangingPunct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Tonio</a:t>
            </a:r>
            <a:r>
              <a:rPr lang="cs-CZ" dirty="0"/>
              <a:t> </a:t>
            </a:r>
            <a:r>
              <a:rPr lang="cs-CZ" dirty="0" err="1"/>
              <a:t>Kröger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popisuje postavení intelektuála / spisovatele?</a:t>
            </a:r>
          </a:p>
          <a:p>
            <a:r>
              <a:rPr lang="cs-CZ" dirty="0"/>
              <a:t>Jaký je poměr mezi spisovatelem, jeho dílem a jeho životem?</a:t>
            </a:r>
          </a:p>
          <a:p>
            <a:r>
              <a:rPr lang="cs-CZ" dirty="0"/>
              <a:t>Lze srovnat Mannovu novelou a povídkou E. T. A. Hoffmanna Bratrancovo okno? (Rozdíly, podobnosti)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Prorežimní literatura v době nacismu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národně socialistické básnictví</a:t>
            </a:r>
            <a:r>
              <a:rPr lang="de-DE" dirty="0"/>
              <a:t>- </a:t>
            </a:r>
            <a:r>
              <a:rPr lang="cs-CZ" dirty="0"/>
              <a:t>znaky</a:t>
            </a:r>
            <a:r>
              <a:rPr lang="de-DE" dirty="0"/>
              <a:t> (</a:t>
            </a:r>
            <a:r>
              <a:rPr lang="cs-CZ" dirty="0"/>
              <a:t>Hildegard </a:t>
            </a:r>
            <a:r>
              <a:rPr lang="de-DE" dirty="0"/>
              <a:t>Brenner, 196</a:t>
            </a:r>
            <a:r>
              <a:rPr lang="cs-CZ" dirty="0"/>
              <a:t>3</a:t>
            </a:r>
            <a:r>
              <a:rPr lang="de-DE" dirty="0"/>
              <a:t>):</a:t>
            </a:r>
            <a:endParaRPr lang="cs-CZ" dirty="0"/>
          </a:p>
          <a:p>
            <a:r>
              <a:rPr lang="de-DE" dirty="0"/>
              <a:t>1. </a:t>
            </a:r>
            <a:r>
              <a:rPr lang="cs-CZ" dirty="0"/>
              <a:t>národně socialistická rasová politika</a:t>
            </a:r>
          </a:p>
          <a:p>
            <a:r>
              <a:rPr lang="de-DE" dirty="0"/>
              <a:t>2. </a:t>
            </a:r>
            <a:r>
              <a:rPr lang="cs-CZ" dirty="0"/>
              <a:t>boj proti světovému bolševismu</a:t>
            </a:r>
          </a:p>
          <a:p>
            <a:r>
              <a:rPr lang="de-DE" dirty="0"/>
              <a:t>3. </a:t>
            </a:r>
            <a:r>
              <a:rPr lang="cs-CZ" dirty="0"/>
              <a:t>boj proti židovstvu a židovství</a:t>
            </a:r>
          </a:p>
          <a:p>
            <a:r>
              <a:rPr lang="de-DE" dirty="0"/>
              <a:t>4. </a:t>
            </a:r>
            <a:r>
              <a:rPr lang="cs-CZ" dirty="0"/>
              <a:t>boj proti západní</a:t>
            </a:r>
            <a:r>
              <a:rPr lang="de-DE" dirty="0"/>
              <a:t> „</a:t>
            </a:r>
            <a:r>
              <a:rPr lang="cs-CZ" dirty="0"/>
              <a:t>plutokracii</a:t>
            </a:r>
            <a:r>
              <a:rPr lang="de-DE" dirty="0"/>
              <a:t>“</a:t>
            </a:r>
            <a:endParaRPr lang="cs-CZ" dirty="0"/>
          </a:p>
          <a:p>
            <a:r>
              <a:rPr lang="de-DE" dirty="0"/>
              <a:t>5. </a:t>
            </a:r>
            <a:r>
              <a:rPr lang="cs-CZ" dirty="0"/>
              <a:t>nové uspořádání světového prostoru</a:t>
            </a:r>
          </a:p>
          <a:p>
            <a:r>
              <a:rPr lang="de-DE" dirty="0"/>
              <a:t>6. </a:t>
            </a:r>
            <a:r>
              <a:rPr lang="cs-CZ" dirty="0"/>
              <a:t>vyřazení vlivu církve / církví</a:t>
            </a:r>
          </a:p>
          <a:p>
            <a:r>
              <a:rPr lang="de-DE" dirty="0"/>
              <a:t>7. </a:t>
            </a:r>
            <a:r>
              <a:rPr lang="cs-CZ" dirty="0"/>
              <a:t>probuzení a podpora</a:t>
            </a:r>
            <a:r>
              <a:rPr lang="de-DE" dirty="0"/>
              <a:t> „</a:t>
            </a:r>
            <a:r>
              <a:rPr lang="cs-CZ" dirty="0"/>
              <a:t>lidového povědomí o obraně / domobrany</a:t>
            </a:r>
            <a:r>
              <a:rPr lang="de-DE" dirty="0"/>
              <a:t>“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4716-BC95-4919-813A-A89456E2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NS -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292AC5-1A8A-4DF1-A995-A347D9D8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Rozhlasová hra</a:t>
            </a:r>
            <a:r>
              <a:rPr lang="de-DE" dirty="0"/>
              <a:t>: Richard Euringer: Deutsche Passion 1933 (1933)</a:t>
            </a:r>
            <a:endParaRPr lang="cs-CZ" dirty="0"/>
          </a:p>
          <a:p>
            <a:r>
              <a:rPr lang="de-DE" dirty="0"/>
              <a:t>Lyrik</a:t>
            </a:r>
            <a:r>
              <a:rPr lang="cs-CZ" dirty="0"/>
              <a:t>a</a:t>
            </a:r>
            <a:r>
              <a:rPr lang="de-DE" dirty="0"/>
              <a:t>: Gerhard Schumann: Wir aber sind das Korn (1936)</a:t>
            </a:r>
            <a:endParaRPr lang="cs-CZ" dirty="0"/>
          </a:p>
          <a:p>
            <a:r>
              <a:rPr lang="de-DE" dirty="0"/>
              <a:t>Rom</a:t>
            </a:r>
            <a:r>
              <a:rPr lang="cs-CZ" dirty="0"/>
              <a:t>á</a:t>
            </a:r>
            <a:r>
              <a:rPr lang="de-DE" dirty="0"/>
              <a:t>n: Werner </a:t>
            </a:r>
            <a:r>
              <a:rPr lang="de-DE" dirty="0" err="1"/>
              <a:t>Beumelburg</a:t>
            </a:r>
            <a:r>
              <a:rPr lang="de-DE" dirty="0"/>
              <a:t>: Reich und Rom (1937)</a:t>
            </a:r>
            <a:endParaRPr lang="cs-CZ" dirty="0"/>
          </a:p>
          <a:p>
            <a:r>
              <a:rPr lang="de-DE" dirty="0"/>
              <a:t>T</a:t>
            </a:r>
            <a:r>
              <a:rPr lang="cs-CZ" dirty="0"/>
              <a:t>é</a:t>
            </a:r>
            <a:r>
              <a:rPr lang="de-DE" dirty="0"/>
              <a:t>m</a:t>
            </a:r>
            <a:r>
              <a:rPr lang="cs-CZ" dirty="0" err="1"/>
              <a:t>ata</a:t>
            </a:r>
            <a:r>
              <a:rPr lang="de-DE" dirty="0"/>
              <a:t>: </a:t>
            </a:r>
            <a:r>
              <a:rPr lang="cs-CZ" dirty="0"/>
              <a:t>Válka a boj, kamarádství na frontě</a:t>
            </a:r>
            <a:r>
              <a:rPr lang="de-DE" dirty="0"/>
              <a:t>:</a:t>
            </a:r>
            <a:endParaRPr lang="cs-CZ" dirty="0"/>
          </a:p>
          <a:p>
            <a:r>
              <a:rPr lang="de-DE" dirty="0"/>
              <a:t>Werner </a:t>
            </a:r>
            <a:r>
              <a:rPr lang="de-DE" dirty="0" err="1"/>
              <a:t>Beumelburg</a:t>
            </a:r>
            <a:r>
              <a:rPr lang="de-DE" dirty="0"/>
              <a:t>: Die Gruppe </a:t>
            </a:r>
            <a:r>
              <a:rPr lang="de-DE" dirty="0" err="1"/>
              <a:t>Bosemüller</a:t>
            </a:r>
            <a:r>
              <a:rPr lang="de-DE" dirty="0"/>
              <a:t> (1930)</a:t>
            </a:r>
            <a:endParaRPr lang="cs-CZ" dirty="0"/>
          </a:p>
          <a:p>
            <a:r>
              <a:rPr lang="de-DE" dirty="0"/>
              <a:t>Franz Schauwecker: Aufbruch der Nation (1929)</a:t>
            </a:r>
            <a:endParaRPr lang="cs-CZ" dirty="0"/>
          </a:p>
          <a:p>
            <a:r>
              <a:rPr lang="de-DE" dirty="0"/>
              <a:t>Edwin Erich </a:t>
            </a:r>
            <a:r>
              <a:rPr lang="de-DE" dirty="0" err="1"/>
              <a:t>Dwinger</a:t>
            </a:r>
            <a:r>
              <a:rPr lang="de-DE" dirty="0"/>
              <a:t>: Der letzte Reiter (1935)</a:t>
            </a:r>
            <a:endParaRPr lang="cs-CZ" dirty="0"/>
          </a:p>
          <a:p>
            <a:r>
              <a:rPr lang="de-DE" dirty="0"/>
              <a:t>- </a:t>
            </a:r>
            <a:r>
              <a:rPr lang="de-DE" dirty="0" err="1"/>
              <a:t>histori</a:t>
            </a:r>
            <a:r>
              <a:rPr lang="cs-CZ" dirty="0" err="1"/>
              <a:t>cké</a:t>
            </a:r>
            <a:r>
              <a:rPr lang="de-DE" dirty="0"/>
              <a:t> </a:t>
            </a:r>
            <a:r>
              <a:rPr lang="cs-CZ" dirty="0"/>
              <a:t>r</a:t>
            </a:r>
            <a:r>
              <a:rPr lang="de-DE" dirty="0" err="1"/>
              <a:t>om</a:t>
            </a:r>
            <a:r>
              <a:rPr lang="cs-CZ" dirty="0"/>
              <a:t>á</a:t>
            </a:r>
            <a:r>
              <a:rPr lang="de-DE" dirty="0"/>
              <a:t>n</a:t>
            </a:r>
            <a:r>
              <a:rPr lang="cs-CZ" dirty="0"/>
              <a:t>y</a:t>
            </a:r>
            <a:r>
              <a:rPr lang="de-DE" dirty="0"/>
              <a:t>: </a:t>
            </a:r>
            <a:endParaRPr lang="cs-CZ" dirty="0"/>
          </a:p>
          <a:p>
            <a:r>
              <a:rPr lang="de-DE" dirty="0"/>
              <a:t>Erwin Guido </a:t>
            </a:r>
            <a:r>
              <a:rPr lang="de-DE" dirty="0" err="1"/>
              <a:t>Kolbenheyer</a:t>
            </a:r>
            <a:r>
              <a:rPr lang="de-DE" dirty="0"/>
              <a:t>: Paracelsus (1917-25)</a:t>
            </a:r>
            <a:endParaRPr lang="cs-CZ" dirty="0"/>
          </a:p>
          <a:p>
            <a:r>
              <a:rPr lang="de-DE" dirty="0"/>
              <a:t>Werner </a:t>
            </a:r>
            <a:r>
              <a:rPr lang="de-DE" dirty="0" err="1"/>
              <a:t>Beumelburg</a:t>
            </a:r>
            <a:r>
              <a:rPr lang="de-DE" dirty="0"/>
              <a:t>: Mont Royal (1936) (Fran</a:t>
            </a:r>
            <a:r>
              <a:rPr lang="cs-CZ" dirty="0" err="1"/>
              <a:t>couzi</a:t>
            </a:r>
            <a:r>
              <a:rPr lang="de-DE" dirty="0"/>
              <a:t> </a:t>
            </a:r>
            <a:r>
              <a:rPr lang="de-DE" dirty="0" err="1"/>
              <a:t>okup</a:t>
            </a:r>
            <a:r>
              <a:rPr lang="cs-CZ" dirty="0"/>
              <a:t>ují Německou říši v letech</a:t>
            </a:r>
            <a:r>
              <a:rPr lang="de-DE" dirty="0"/>
              <a:t> 1680 </a:t>
            </a:r>
            <a:r>
              <a:rPr lang="cs-CZ" dirty="0"/>
              <a:t>-</a:t>
            </a:r>
            <a:r>
              <a:rPr lang="de-DE" dirty="0"/>
              <a:t> 1700)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54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Prorežimní literatura v době nacismu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 Básnictví </a:t>
            </a:r>
            <a:r>
              <a:rPr lang="de-DE" dirty="0"/>
              <a:t> </a:t>
            </a:r>
            <a:r>
              <a:rPr lang="cs-CZ" dirty="0"/>
              <a:t>propuknutí:</a:t>
            </a:r>
            <a:r>
              <a:rPr lang="de-DE" dirty="0"/>
              <a:t> </a:t>
            </a:r>
            <a:r>
              <a:rPr lang="cs-CZ" dirty="0"/>
              <a:t>napětí, z nějž vychází pohyb, přičemž důležitý je sám pohyb, ne jeho cíl</a:t>
            </a:r>
            <a:r>
              <a:rPr lang="de-DE" dirty="0"/>
              <a:t> – </a:t>
            </a:r>
            <a:r>
              <a:rPr lang="de-DE" dirty="0" err="1"/>
              <a:t>utopi</a:t>
            </a:r>
            <a:r>
              <a:rPr lang="cs-CZ" dirty="0" err="1"/>
              <a:t>cký</a:t>
            </a:r>
            <a:r>
              <a:rPr lang="de-DE" dirty="0"/>
              <a:t> </a:t>
            </a:r>
            <a:r>
              <a:rPr lang="cs-CZ" dirty="0"/>
              <a:t>charakter</a:t>
            </a:r>
            <a:r>
              <a:rPr lang="de-DE" dirty="0"/>
              <a:t>: </a:t>
            </a:r>
            <a:r>
              <a:rPr lang="cs-CZ" dirty="0"/>
              <a:t>propuknutí</a:t>
            </a:r>
            <a:r>
              <a:rPr lang="de-DE" dirty="0"/>
              <a:t> = </a:t>
            </a:r>
            <a:r>
              <a:rPr lang="cs-CZ" dirty="0"/>
              <a:t>boj, nebezpečí, vystoupení ze </a:t>
            </a:r>
            <a:r>
              <a:rPr lang="cs-CZ" dirty="0" err="1"/>
              <a:t>statu</a:t>
            </a:r>
            <a:r>
              <a:rPr lang="cs-CZ" dirty="0"/>
              <a:t> quo, fascinace nejistotou</a:t>
            </a:r>
            <a:r>
              <a:rPr lang="de-DE" dirty="0"/>
              <a:t> (</a:t>
            </a:r>
            <a:r>
              <a:rPr lang="cs-CZ" dirty="0"/>
              <a:t>např. </a:t>
            </a:r>
            <a:r>
              <a:rPr lang="de-DE" dirty="0"/>
              <a:t> </a:t>
            </a:r>
            <a:r>
              <a:rPr lang="cs-CZ" dirty="0"/>
              <a:t>historický román</a:t>
            </a:r>
            <a:r>
              <a:rPr lang="de-DE" dirty="0"/>
              <a:t> Die große Fahrt </a:t>
            </a:r>
            <a:r>
              <a:rPr lang="cs-CZ" dirty="0"/>
              <a:t>od</a:t>
            </a:r>
            <a:r>
              <a:rPr lang="de-DE" dirty="0"/>
              <a:t> Hans</a:t>
            </a:r>
            <a:r>
              <a:rPr lang="cs-CZ" dirty="0"/>
              <a:t>e</a:t>
            </a:r>
            <a:r>
              <a:rPr lang="de-DE" dirty="0"/>
              <a:t> Friedrich</a:t>
            </a:r>
            <a:r>
              <a:rPr lang="cs-CZ" dirty="0"/>
              <a:t>a</a:t>
            </a:r>
            <a:r>
              <a:rPr lang="de-DE" dirty="0"/>
              <a:t> Blunck</a:t>
            </a:r>
            <a:r>
              <a:rPr lang="cs-CZ" dirty="0"/>
              <a:t>a)</a:t>
            </a:r>
          </a:p>
          <a:p>
            <a:pPr lvl="0"/>
            <a:r>
              <a:rPr lang="cs-CZ" dirty="0"/>
              <a:t>návrat domů: stará říše, nyní Německo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7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12273E3-3AFC-4B68-8061-870B9C7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Sakrální  prvky v kultuře nacismu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F972C-6378-40AC-AF40-3F5E32953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de-DE" sz="1800" dirty="0" err="1"/>
              <a:t>sakr</a:t>
            </a:r>
            <a:r>
              <a:rPr lang="cs-CZ" sz="1800" dirty="0"/>
              <a:t>á</a:t>
            </a:r>
            <a:r>
              <a:rPr lang="de-DE" sz="1800" dirty="0"/>
              <a:t>l</a:t>
            </a:r>
            <a:r>
              <a:rPr lang="cs-CZ" sz="1800" dirty="0"/>
              <a:t>ní básnictví</a:t>
            </a:r>
            <a:r>
              <a:rPr lang="de-DE" sz="1800" dirty="0"/>
              <a:t> – </a:t>
            </a:r>
            <a:r>
              <a:rPr lang="cs-CZ" sz="1800" dirty="0"/>
              <a:t>sakrální oslavy</a:t>
            </a:r>
            <a:r>
              <a:rPr lang="de-DE" sz="1800" dirty="0"/>
              <a:t> </a:t>
            </a:r>
            <a:r>
              <a:rPr lang="cs-CZ" sz="1800" dirty="0"/>
              <a:t>vůdce jako zhmotnění idey říše</a:t>
            </a:r>
            <a:r>
              <a:rPr lang="de-DE" sz="1800" dirty="0"/>
              <a:t> </a:t>
            </a:r>
            <a:endParaRPr lang="cs-CZ" sz="1800" dirty="0"/>
          </a:p>
          <a:p>
            <a:pPr lvl="0">
              <a:lnSpc>
                <a:spcPct val="90000"/>
              </a:lnSpc>
            </a:pPr>
            <a:r>
              <a:rPr lang="de-DE" sz="1800" dirty="0"/>
              <a:t>spiritu</a:t>
            </a:r>
            <a:r>
              <a:rPr lang="cs-CZ" sz="1800" dirty="0" err="1"/>
              <a:t>ální</a:t>
            </a:r>
            <a:r>
              <a:rPr lang="cs-CZ" sz="1800" dirty="0"/>
              <a:t> spojení s vůdcem je doplněno o literárně konstruované národní souručenství</a:t>
            </a:r>
            <a:r>
              <a:rPr lang="de-DE" sz="1800" dirty="0"/>
              <a:t> – </a:t>
            </a:r>
            <a:r>
              <a:rPr lang="cs-CZ" sz="1800" dirty="0"/>
              <a:t>básnictví pro masy, používání symbolů mas</a:t>
            </a:r>
            <a:r>
              <a:rPr lang="de-DE" sz="1800" dirty="0"/>
              <a:t>: </a:t>
            </a:r>
            <a:r>
              <a:rPr lang="cs-CZ" sz="1800" dirty="0"/>
              <a:t>oheň, moře, déšť, les, zrní, vítr, písek</a:t>
            </a:r>
            <a:r>
              <a:rPr lang="de-DE" sz="1800" dirty="0"/>
              <a:t>: Richard Euringer: „Wir sind das Meer, das graue Meer!“ (Blut und Boden – </a:t>
            </a:r>
            <a:r>
              <a:rPr lang="cs-CZ" sz="1800" dirty="0"/>
              <a:t>s</a:t>
            </a:r>
            <a:r>
              <a:rPr lang="de-DE" sz="1800" dirty="0" err="1"/>
              <a:t>ymbol</a:t>
            </a:r>
            <a:r>
              <a:rPr lang="cs-CZ" sz="1800" dirty="0"/>
              <a:t>y</a:t>
            </a:r>
            <a:r>
              <a:rPr lang="de-DE" sz="1800" dirty="0"/>
              <a:t> </a:t>
            </a:r>
            <a:r>
              <a:rPr lang="de-DE" sz="1800" dirty="0" err="1"/>
              <a:t>rasis</a:t>
            </a:r>
            <a:r>
              <a:rPr lang="cs-CZ" sz="1800" dirty="0" err="1"/>
              <a:t>tické</a:t>
            </a:r>
            <a:r>
              <a:rPr lang="cs-CZ" sz="1800" dirty="0"/>
              <a:t> a agrární</a:t>
            </a:r>
            <a:r>
              <a:rPr lang="de-DE" sz="1800" dirty="0"/>
              <a:t> </a:t>
            </a:r>
            <a:r>
              <a:rPr lang="cs-CZ" sz="1800" dirty="0"/>
              <a:t>i</a:t>
            </a:r>
            <a:r>
              <a:rPr lang="de-DE" sz="1800" dirty="0" err="1"/>
              <a:t>dentit</a:t>
            </a:r>
            <a:r>
              <a:rPr lang="cs-CZ" sz="1800" dirty="0"/>
              <a:t>y</a:t>
            </a:r>
            <a:r>
              <a:rPr lang="de-DE" sz="1800" dirty="0"/>
              <a:t>, </a:t>
            </a:r>
            <a:r>
              <a:rPr lang="cs-CZ" sz="1800" dirty="0"/>
              <a:t>překonání rozdílu mezi individuem a společností</a:t>
            </a:r>
            <a:r>
              <a:rPr lang="de-DE" sz="1800" dirty="0"/>
              <a:t>)</a:t>
            </a:r>
            <a:endParaRPr lang="cs-CZ" sz="1800" dirty="0"/>
          </a:p>
          <a:p>
            <a:pPr lvl="0">
              <a:lnSpc>
                <a:spcPct val="90000"/>
              </a:lnSpc>
            </a:pPr>
            <a:r>
              <a:rPr lang="cs-CZ" sz="1800" dirty="0"/>
              <a:t>dějiny a tradice  jako </a:t>
            </a:r>
            <a:r>
              <a:rPr lang="de-DE" sz="1800" dirty="0"/>
              <a:t> „</a:t>
            </a:r>
            <a:r>
              <a:rPr lang="cs-CZ" sz="1800" dirty="0"/>
              <a:t>neviditelné masy</a:t>
            </a:r>
            <a:r>
              <a:rPr lang="de-DE" sz="1800" dirty="0"/>
              <a:t>“ (</a:t>
            </a:r>
            <a:r>
              <a:rPr lang="cs-CZ" sz="1800" dirty="0"/>
              <a:t>padlí válečníci ve Valhale</a:t>
            </a:r>
            <a:r>
              <a:rPr lang="de-DE" sz="1800" dirty="0"/>
              <a:t>) – </a:t>
            </a:r>
            <a:r>
              <a:rPr lang="cs-CZ" sz="1800" dirty="0"/>
              <a:t>pozitivní vztah ke smrti a oběti pro Vůdce</a:t>
            </a:r>
          </a:p>
          <a:p>
            <a:pPr>
              <a:lnSpc>
                <a:spcPct val="90000"/>
              </a:lnSpc>
            </a:pPr>
            <a:endParaRPr lang="cs-CZ" sz="1800" dirty="0"/>
          </a:p>
        </p:txBody>
      </p:sp>
      <p:pic>
        <p:nvPicPr>
          <p:cNvPr id="5" name="Obrázek 4" descr="Obsah obrázku exteriér, tráva, budova, vlak&#10;&#10;Popis byl vytvořen automaticky">
            <a:extLst>
              <a:ext uri="{FF2B5EF4-FFF2-40B4-BE49-F238E27FC236}">
                <a16:creationId xmlns:a16="http://schemas.microsoft.com/office/drawing/2014/main" id="{CF2E8222-1C41-4044-8C08-A46721DB4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41387" b="-2"/>
          <a:stretch/>
        </p:blipFill>
        <p:spPr>
          <a:xfrm>
            <a:off x="4484766" y="1600200"/>
            <a:ext cx="4202034" cy="47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57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03782BC-F084-45B6-82F1-FB7DA184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Umění ve službách Vůdce a válečné propagandy</a:t>
            </a:r>
            <a:endParaRPr lang="en-US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0919FFB-6C86-4341-9648-4838AD49D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946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1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Prorežimní literatura v době nacismu – </a:t>
            </a:r>
            <a:r>
              <a:rPr lang="cs-CZ" dirty="0" err="1"/>
              <a:t>Blut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Boden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Venkovské romány</a:t>
            </a:r>
            <a:r>
              <a:rPr lang="de-DE" dirty="0"/>
              <a:t>– Alfred Rosenberg: „</a:t>
            </a:r>
            <a:r>
              <a:rPr lang="cs-CZ" dirty="0"/>
              <a:t>Idea národní cti, neuchopitelná rukama, je zakořeněna v půdě národa, to znamená v jeho životním prostoru.</a:t>
            </a:r>
            <a:r>
              <a:rPr lang="de-DE" dirty="0"/>
              <a:t>“; </a:t>
            </a:r>
            <a:r>
              <a:rPr lang="de-DE" dirty="0" err="1"/>
              <a:t>Tematik</a:t>
            </a:r>
            <a:r>
              <a:rPr lang="cs-CZ" dirty="0"/>
              <a:t>a</a:t>
            </a:r>
            <a:r>
              <a:rPr lang="de-DE" dirty="0"/>
              <a:t>: Blut und Boden, Volksverbundenheit</a:t>
            </a:r>
            <a:r>
              <a:rPr lang="cs-CZ" dirty="0"/>
              <a:t> (národní souručenství)</a:t>
            </a:r>
            <a:r>
              <a:rPr lang="de-DE" dirty="0"/>
              <a:t>, </a:t>
            </a:r>
            <a:r>
              <a:rPr lang="cs-CZ" dirty="0"/>
              <a:t> útěk z moderní průmyslové společnosti, obhajoba prostého života</a:t>
            </a:r>
            <a:r>
              <a:rPr lang="de-DE" dirty="0"/>
              <a:t>:</a:t>
            </a:r>
            <a:endParaRPr lang="cs-CZ" dirty="0"/>
          </a:p>
          <a:p>
            <a:r>
              <a:rPr lang="de-DE" dirty="0"/>
              <a:t>Josef Beerens-</a:t>
            </a:r>
            <a:r>
              <a:rPr lang="de-DE" dirty="0" err="1"/>
              <a:t>Totenohl</a:t>
            </a:r>
            <a:r>
              <a:rPr lang="de-DE" dirty="0"/>
              <a:t>: Der </a:t>
            </a:r>
            <a:r>
              <a:rPr lang="de-DE" dirty="0" err="1"/>
              <a:t>Femhof</a:t>
            </a:r>
            <a:r>
              <a:rPr lang="de-DE" dirty="0"/>
              <a:t> (1934)</a:t>
            </a:r>
            <a:endParaRPr lang="cs-CZ" dirty="0"/>
          </a:p>
          <a:p>
            <a:r>
              <a:rPr lang="de-DE" dirty="0"/>
              <a:t>- „</a:t>
            </a:r>
            <a:r>
              <a:rPr lang="de-DE" dirty="0" err="1"/>
              <a:t>nordi</a:t>
            </a:r>
            <a:r>
              <a:rPr lang="cs-CZ" dirty="0" err="1"/>
              <a:t>cká</a:t>
            </a:r>
            <a:r>
              <a:rPr lang="cs-CZ" dirty="0"/>
              <a:t> </a:t>
            </a:r>
            <a:r>
              <a:rPr lang="cs-CZ" dirty="0" err="1"/>
              <a:t>renezance</a:t>
            </a:r>
            <a:r>
              <a:rPr lang="de-DE" dirty="0"/>
              <a:t>“ – </a:t>
            </a:r>
            <a:r>
              <a:rPr lang="cs-CZ" dirty="0"/>
              <a:t>vzpomínky na nordický prapůvod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Hans Friedrich Blunck: Trilogie Die Urvätersaga (1926-8)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043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budova, stojící, muž&#10;&#10;Popis byl vytvořen automaticky">
            <a:extLst>
              <a:ext uri="{FF2B5EF4-FFF2-40B4-BE49-F238E27FC236}">
                <a16:creationId xmlns:a16="http://schemas.microsoft.com/office/drawing/2014/main" id="{1F63ADDD-0464-4417-B86D-D66BCFC5D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5" y="116632"/>
            <a:ext cx="5136486" cy="3096344"/>
          </a:xfrm>
          <a:prstGeom prst="rect">
            <a:avLst/>
          </a:prstGeom>
        </p:spPr>
      </p:pic>
      <p:pic>
        <p:nvPicPr>
          <p:cNvPr id="6" name="Obrázek 5" descr="Obsah obrázku vsedě, muž, skupina, staré&#10;&#10;Popis byl vytvořen automaticky">
            <a:extLst>
              <a:ext uri="{FF2B5EF4-FFF2-40B4-BE49-F238E27FC236}">
                <a16:creationId xmlns:a16="http://schemas.microsoft.com/office/drawing/2014/main" id="{F0746C2D-CEE3-4C79-A937-3BD2CBDE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36" y="3212976"/>
            <a:ext cx="5904656" cy="3432082"/>
          </a:xfrm>
          <a:prstGeom prst="rect">
            <a:avLst/>
          </a:prstGeom>
        </p:spPr>
      </p:pic>
      <p:pic>
        <p:nvPicPr>
          <p:cNvPr id="10" name="Obrázek 9" descr="Obsah obrázku kreslení, tetování&#10;&#10;Popis byl vytvořen automaticky">
            <a:extLst>
              <a:ext uri="{FF2B5EF4-FFF2-40B4-BE49-F238E27FC236}">
                <a16:creationId xmlns:a16="http://schemas.microsoft.com/office/drawing/2014/main" id="{A143FC9F-69B9-4DC0-9CF6-05AFE30D9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4" y="116633"/>
            <a:ext cx="329316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1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interiér, vsedě, stůl, bílá&#10;&#10;Popis byl vytvořen automaticky">
            <a:extLst>
              <a:ext uri="{FF2B5EF4-FFF2-40B4-BE49-F238E27FC236}">
                <a16:creationId xmlns:a16="http://schemas.microsoft.com/office/drawing/2014/main" id="{D679F3C3-BF0C-4AFD-9DEA-FAAAB319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1" y="237728"/>
            <a:ext cx="6624736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 descr="Obsah obrázku malování, vsedě, staré, stůl&#10;&#10;Popis byl vytvořen automaticky">
            <a:extLst>
              <a:ext uri="{FF2B5EF4-FFF2-40B4-BE49-F238E27FC236}">
                <a16:creationId xmlns:a16="http://schemas.microsoft.com/office/drawing/2014/main" id="{D970E15F-3550-4697-9070-A44BB6ABD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3" y="237728"/>
            <a:ext cx="3826208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725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fotka, staré, černá&#10;&#10;Popis byl vytvořen automaticky">
            <a:extLst>
              <a:ext uri="{FF2B5EF4-FFF2-40B4-BE49-F238E27FC236}">
                <a16:creationId xmlns:a16="http://schemas.microsoft.com/office/drawing/2014/main" id="{81D43396-5E8E-497F-9C81-7CD466C6D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055617" cy="55688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E6E23E-5970-4B7A-91FA-2D15A37A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74" l="9668" r="89941">
                        <a14:foregroundMark x1="10156" y1="19141" x2="26465" y2="18229"/>
                        <a14:foregroundMark x1="26465" y1="18229" x2="66016" y2="18229"/>
                        <a14:foregroundMark x1="66016" y1="18229" x2="82031" y2="16927"/>
                        <a14:foregroundMark x1="82031" y1="16927" x2="89160" y2="19271"/>
                        <a14:foregroundMark x1="89160" y1="19271" x2="89355" y2="70573"/>
                        <a14:foregroundMark x1="89355" y1="70573" x2="83594" y2="77604"/>
                        <a14:foregroundMark x1="83594" y1="77604" x2="4980" y2="78125"/>
                        <a14:foregroundMark x1="4980" y1="78125" x2="9766" y2="69141"/>
                        <a14:foregroundMark x1="9766" y1="69141" x2="9668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13" y="-99392"/>
            <a:ext cx="6588224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D6306E-7A05-4660-9A3D-E6013CDB80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062968" cy="5268752"/>
          </a:xfrm>
          <a:prstGeom prst="rect">
            <a:avLst/>
          </a:prstGeom>
        </p:spPr>
      </p:pic>
      <p:pic>
        <p:nvPicPr>
          <p:cNvPr id="3" name="Obrázek 2" descr="Obsah obrázku osoba, exteriér, skála, příroda&#10;&#10;Popis byl vytvořen automaticky">
            <a:extLst>
              <a:ext uri="{FF2B5EF4-FFF2-40B4-BE49-F238E27FC236}">
                <a16:creationId xmlns:a16="http://schemas.microsoft.com/office/drawing/2014/main" id="{D6DA5738-9344-4E3B-8006-F7BE9A51E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22" y="1196751"/>
            <a:ext cx="3799834" cy="526875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27D770A-702D-4CF0-A46A-59D0A61A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/>
          </a:bodyPr>
          <a:lstStyle/>
          <a:p>
            <a:r>
              <a:rPr lang="cs-CZ" sz="2800" dirty="0"/>
              <a:t>Obraz války – expresionismus a NS umění</a:t>
            </a:r>
          </a:p>
        </p:txBody>
      </p:sp>
    </p:spTree>
    <p:extLst>
      <p:ext uri="{BB962C8B-B14F-4D97-AF65-F5344CB8AC3E}">
        <p14:creationId xmlns:p14="http://schemas.microsoft.com/office/powerpoint/2010/main" val="270555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Thomas Mann proti nacismu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1939: Kultur und Politik</a:t>
            </a:r>
            <a:r>
              <a:rPr lang="cs-CZ" dirty="0"/>
              <a:t> (o Schopenhauerovi)</a:t>
            </a:r>
            <a:r>
              <a:rPr lang="de-DE" dirty="0"/>
              <a:t>:</a:t>
            </a:r>
            <a:endParaRPr lang="cs-CZ" dirty="0"/>
          </a:p>
          <a:p>
            <a:r>
              <a:rPr lang="cs-CZ" dirty="0"/>
              <a:t>„Tato </a:t>
            </a:r>
            <a:r>
              <a:rPr lang="cs-CZ" b="1" dirty="0"/>
              <a:t>kniha</a:t>
            </a:r>
            <a:r>
              <a:rPr lang="cs-CZ" dirty="0"/>
              <a:t> sama o sobě byla  ve své snaze, mluvit o všem najednou</a:t>
            </a:r>
            <a:r>
              <a:rPr lang="de-DE" b="1" dirty="0"/>
              <a:t> </a:t>
            </a:r>
            <a:r>
              <a:rPr lang="cs-CZ" b="1" dirty="0"/>
              <a:t>výrazem kri</a:t>
            </a:r>
            <a:r>
              <a:rPr lang="cs-CZ" dirty="0"/>
              <a:t>ze, která je  výsledkem </a:t>
            </a:r>
            <a:r>
              <a:rPr lang="cs-CZ" b="1" dirty="0"/>
              <a:t>situace vyvolané </a:t>
            </a:r>
            <a:r>
              <a:rPr lang="cs-CZ" dirty="0"/>
              <a:t>novými hluboce </a:t>
            </a:r>
            <a:r>
              <a:rPr lang="cs-CZ" b="1" dirty="0"/>
              <a:t>znepokojivými vnějšími událostmi</a:t>
            </a:r>
            <a:r>
              <a:rPr lang="cs-CZ" dirty="0"/>
              <a:t>: </a:t>
            </a:r>
            <a:r>
              <a:rPr lang="cs-CZ" b="1" dirty="0"/>
              <a:t>otázka člověka, problém humanity </a:t>
            </a:r>
            <a:r>
              <a:rPr lang="cs-CZ" dirty="0"/>
              <a:t>stály ve své plnosti a naléhavě jako nikdy se obracely na </a:t>
            </a:r>
            <a:r>
              <a:rPr lang="cs-CZ" b="1" dirty="0"/>
              <a:t>duchovní svědomí </a:t>
            </a:r>
            <a:r>
              <a:rPr lang="cs-CZ" dirty="0"/>
              <a:t>a vedly k přiznání, že </a:t>
            </a:r>
            <a:r>
              <a:rPr lang="cs-CZ" b="1" dirty="0"/>
              <a:t>ducha a politiku nelze zcela oddělovat</a:t>
            </a:r>
            <a:r>
              <a:rPr lang="cs-CZ" dirty="0"/>
              <a:t>; že </a:t>
            </a:r>
            <a:r>
              <a:rPr lang="cs-CZ" b="1" dirty="0"/>
              <a:t>je omylem </a:t>
            </a:r>
            <a:r>
              <a:rPr lang="cs-CZ" dirty="0"/>
              <a:t>německého měšťanstva </a:t>
            </a:r>
            <a:r>
              <a:rPr lang="cs-CZ" b="1" dirty="0"/>
              <a:t>věřit, že lze být apolitickým kulturním člověkem</a:t>
            </a:r>
            <a:r>
              <a:rPr lang="cs-CZ" dirty="0"/>
              <a:t>; že se kultura dostává do nejvyššího ohrožení, když jí chybí politický instinkt a vůle – zkrátka: demokratické vyznání se dralo z úst a chtělo být vysloveno přese všechny překážky </a:t>
            </a:r>
            <a:r>
              <a:rPr lang="cs-CZ" dirty="0" err="1"/>
              <a:t>antipolitické</a:t>
            </a:r>
            <a:r>
              <a:rPr lang="cs-CZ" dirty="0"/>
              <a:t> tradice. Děkuji svému dobrému géniu, že jsem jej nezadržel. Neboť, kde bych dnes byl, na které straně bych se nacházel, kdybych setrval u konzervatismu svého němectví, které veškerý svůj duch a jeho hudbu nedokázalo uchránit, aby nesklouzly k mrzkému uctívání násilí a nevyústily do barbarství, které ohrožuje samotné základy západní ho myšlení!“</a:t>
            </a:r>
          </a:p>
          <a:p>
            <a:r>
              <a:rPr lang="de-DE" dirty="0"/>
              <a:t>17. 10. 1930: Appell an die Vernunft (Deutsche Ansprache)</a:t>
            </a:r>
            <a:endParaRPr lang="cs-CZ" dirty="0"/>
          </a:p>
          <a:p>
            <a:r>
              <a:rPr lang="de-DE" dirty="0"/>
              <a:t>19. 11. 1936 tschechoslowakische Staatsbürgerschaft, </a:t>
            </a:r>
            <a:r>
              <a:rPr lang="cs-CZ" dirty="0"/>
              <a:t>poté zbavení německého občanství</a:t>
            </a:r>
          </a:p>
          <a:p>
            <a:r>
              <a:rPr lang="de-DE" dirty="0" err="1"/>
              <a:t>Ameri</a:t>
            </a:r>
            <a:r>
              <a:rPr lang="cs-CZ" dirty="0" err="1"/>
              <a:t>cké</a:t>
            </a:r>
            <a:r>
              <a:rPr lang="cs-CZ" dirty="0"/>
              <a:t> občanství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ürnberg, speer, architektur">
            <a:extLst>
              <a:ext uri="{FF2B5EF4-FFF2-40B4-BE49-F238E27FC236}">
                <a16:creationId xmlns:a16="http://schemas.microsoft.com/office/drawing/2014/main" id="{607A1CBF-7E21-4C84-A9EB-9B297E63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9" y="76053"/>
            <a:ext cx="5014145" cy="36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budova, exteriér, fotka, silnice&#10;&#10;Popis byl vytvořen automaticky">
            <a:extLst>
              <a:ext uri="{FF2B5EF4-FFF2-40B4-BE49-F238E27FC236}">
                <a16:creationId xmlns:a16="http://schemas.microsoft.com/office/drawing/2014/main" id="{7A8122A7-43B8-481E-959E-2627B966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6" y="0"/>
            <a:ext cx="4199427" cy="3149570"/>
          </a:xfrm>
          <a:prstGeom prst="rect">
            <a:avLst/>
          </a:prstGeom>
        </p:spPr>
      </p:pic>
      <p:pic>
        <p:nvPicPr>
          <p:cNvPr id="2054" name="Picture 6" descr="Image result for reichskanzlei, nazi">
            <a:extLst>
              <a:ext uri="{FF2B5EF4-FFF2-40B4-BE49-F238E27FC236}">
                <a16:creationId xmlns:a16="http://schemas.microsoft.com/office/drawing/2014/main" id="{AEE0F053-B746-47D6-8C93-04747552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588"/>
            <a:ext cx="4037701" cy="20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oruba, plastiky">
            <a:extLst>
              <a:ext uri="{FF2B5EF4-FFF2-40B4-BE49-F238E27FC236}">
                <a16:creationId xmlns:a16="http://schemas.microsoft.com/office/drawing/2014/main" id="{80871EEE-9972-450E-BA64-5CC5BAE2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30" y="3074399"/>
            <a:ext cx="4207170" cy="16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s architektur">
            <a:extLst>
              <a:ext uri="{FF2B5EF4-FFF2-40B4-BE49-F238E27FC236}">
                <a16:creationId xmlns:a16="http://schemas.microsoft.com/office/drawing/2014/main" id="{9C45B070-5B55-474B-A9AB-63BBFA62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06767"/>
            <a:ext cx="2701941" cy="18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0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3DD0E-7D00-4397-9BA1-F91A9F13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Koeppen</a:t>
            </a:r>
            <a:r>
              <a:rPr lang="cs-CZ" dirty="0"/>
              <a:t>: Skleník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7A507-8825-49C8-8DB5-CA22EC09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čem </a:t>
            </a:r>
            <a:r>
              <a:rPr lang="cs-CZ" dirty="0" err="1"/>
              <a:t>spčívá</a:t>
            </a:r>
            <a:r>
              <a:rPr lang="cs-CZ" dirty="0"/>
              <a:t> smysl metaforického použití motivu skleníku pro </a:t>
            </a:r>
            <a:r>
              <a:rPr lang="cs-CZ" dirty="0" err="1"/>
              <a:t>Adenauerovskou</a:t>
            </a:r>
            <a:r>
              <a:rPr lang="cs-CZ" dirty="0"/>
              <a:t> dobu  v SRN?</a:t>
            </a:r>
          </a:p>
          <a:p>
            <a:r>
              <a:rPr lang="cs-CZ" dirty="0"/>
              <a:t>Jak reflektuje hlavní hrdina zásadní témata politiky 50. let: 1. obnovu Německa a s ní spojenou diskusi o znovuvyzbrojení armády a 2. otázku kolektivní i individuální viny za zločiny nacismu?</a:t>
            </a:r>
          </a:p>
          <a:p>
            <a:r>
              <a:rPr lang="cs-CZ" dirty="0"/>
              <a:t>Zamyslete se nad formálními aspekty </a:t>
            </a:r>
            <a:r>
              <a:rPr lang="cs-CZ" dirty="0" err="1"/>
              <a:t>Koeppenova</a:t>
            </a:r>
            <a:r>
              <a:rPr lang="cs-CZ" dirty="0"/>
              <a:t> románu: obtížnost četby, </a:t>
            </a:r>
            <a:r>
              <a:rPr lang="cs-CZ" dirty="0" err="1"/>
              <a:t>chronologičnost</a:t>
            </a:r>
            <a:r>
              <a:rPr lang="cs-CZ" dirty="0"/>
              <a:t> vyprávění, symboly a metafory, a zejména vnitřní monolog jako psychologická introspekce  či jako oko kamery?</a:t>
            </a:r>
          </a:p>
        </p:txBody>
      </p:sp>
    </p:spTree>
    <p:extLst>
      <p:ext uri="{BB962C8B-B14F-4D97-AF65-F5344CB8AC3E}">
        <p14:creationId xmlns:p14="http://schemas.microsoft.com/office/powerpoint/2010/main" val="268871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000E1-EEBD-426A-8686-C4DF3063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Böll</a:t>
            </a:r>
            <a:r>
              <a:rPr lang="cs-CZ" dirty="0"/>
              <a:t>:  Hodina v rodném městě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7F057-D61D-4345-9FB4-CF89AAAA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Reflexe viny: jak se hlavní postavy (ne)vypořádávají s nedávnou minulostí?</a:t>
            </a:r>
          </a:p>
          <a:p>
            <a:r>
              <a:rPr lang="cs-CZ"/>
              <a:t>Jak diskutují </a:t>
            </a:r>
            <a:r>
              <a:rPr lang="cs-CZ" dirty="0"/>
              <a:t>o odchodu (exilu) a možnosti či nemožnosti návratu?</a:t>
            </a:r>
          </a:p>
        </p:txBody>
      </p:sp>
    </p:spTree>
    <p:extLst>
      <p:ext uri="{BB962C8B-B14F-4D97-AF65-F5344CB8AC3E}">
        <p14:creationId xmlns:p14="http://schemas.microsoft.com/office/powerpoint/2010/main" val="8353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Bratři Mannové v tváří tvář nacismu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1935 </a:t>
            </a:r>
            <a:r>
              <a:rPr lang="cs-CZ" dirty="0"/>
              <a:t>Mezinárodnímu kongresu spisovatelů byl předložen </a:t>
            </a:r>
            <a:r>
              <a:rPr lang="de-DE" dirty="0"/>
              <a:t>: </a:t>
            </a:r>
            <a:r>
              <a:rPr lang="de-DE" dirty="0" err="1"/>
              <a:t>Program</a:t>
            </a:r>
            <a:r>
              <a:rPr lang="cs-CZ" dirty="0"/>
              <a:t> k obraně kultury národní frontou</a:t>
            </a:r>
            <a:r>
              <a:rPr lang="de-DE" dirty="0"/>
              <a:t>– Heinrich Mann </a:t>
            </a:r>
            <a:r>
              <a:rPr lang="cs-CZ" dirty="0"/>
              <a:t>byl jeho nejvýznamnějším obhájcem </a:t>
            </a:r>
            <a:r>
              <a:rPr lang="de-DE" dirty="0"/>
              <a:t>(</a:t>
            </a:r>
            <a:r>
              <a:rPr lang="de-DE" i="1" dirty="0"/>
              <a:t>Bildet die deutsche Volksfront für Frieden, Freiheit und Brot</a:t>
            </a:r>
            <a:r>
              <a:rPr lang="de-DE" dirty="0"/>
              <a:t>, 1936)</a:t>
            </a:r>
            <a:endParaRPr lang="cs-CZ" dirty="0"/>
          </a:p>
          <a:p>
            <a:r>
              <a:rPr lang="cs-CZ" dirty="0"/>
              <a:t>Heinrich Mann: únor</a:t>
            </a:r>
            <a:r>
              <a:rPr lang="de-DE" dirty="0"/>
              <a:t> 1933</a:t>
            </a:r>
            <a:r>
              <a:rPr lang="cs-CZ" dirty="0"/>
              <a:t> do emigrace </a:t>
            </a:r>
            <a:r>
              <a:rPr lang="de-DE" dirty="0"/>
              <a:t>(</a:t>
            </a:r>
            <a:r>
              <a:rPr lang="cs-CZ" dirty="0"/>
              <a:t>krátce před požárem</a:t>
            </a:r>
            <a:r>
              <a:rPr lang="de-DE" dirty="0"/>
              <a:t> Reichstag</a:t>
            </a:r>
            <a:r>
              <a:rPr lang="cs-CZ" dirty="0"/>
              <a:t>u</a:t>
            </a:r>
            <a:r>
              <a:rPr lang="de-DE" dirty="0"/>
              <a:t>), </a:t>
            </a:r>
            <a:r>
              <a:rPr lang="cs-CZ" dirty="0"/>
              <a:t>srpen </a:t>
            </a:r>
            <a:r>
              <a:rPr lang="de-DE" dirty="0"/>
              <a:t>1933 „ausgebürgert“</a:t>
            </a:r>
            <a:r>
              <a:rPr lang="cs-CZ" dirty="0"/>
              <a:t>, tj. zbaven občanství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Možné odpovědi literatury na (nacistickou) diktaturu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10. 5. 1933 </a:t>
            </a:r>
            <a:r>
              <a:rPr lang="cs-CZ" dirty="0"/>
              <a:t>první veřejné pálení knih</a:t>
            </a:r>
          </a:p>
          <a:p>
            <a:r>
              <a:rPr lang="de-DE" dirty="0"/>
              <a:t>1)  </a:t>
            </a:r>
            <a:r>
              <a:rPr lang="cs-CZ" b="1" dirty="0"/>
              <a:t>odboj</a:t>
            </a:r>
          </a:p>
          <a:p>
            <a:r>
              <a:rPr lang="de-DE" dirty="0"/>
              <a:t>2) </a:t>
            </a:r>
            <a:r>
              <a:rPr lang="cs-CZ" b="1" dirty="0"/>
              <a:t>exil</a:t>
            </a:r>
            <a:r>
              <a:rPr lang="cs-CZ" dirty="0"/>
              <a:t> – první exulanti odcházejí hned po převzetí moci nacisty</a:t>
            </a:r>
            <a:r>
              <a:rPr lang="de-DE" dirty="0"/>
              <a:t> (30. </a:t>
            </a:r>
            <a:r>
              <a:rPr lang="cs-CZ" dirty="0"/>
              <a:t>1.</a:t>
            </a:r>
            <a:r>
              <a:rPr lang="de-DE" dirty="0"/>
              <a:t> 1933)</a:t>
            </a:r>
            <a:endParaRPr lang="cs-CZ" dirty="0"/>
          </a:p>
          <a:p>
            <a:r>
              <a:rPr lang="cs-CZ" dirty="0"/>
              <a:t>3) </a:t>
            </a:r>
            <a:r>
              <a:rPr lang="cs-CZ" b="1" dirty="0"/>
              <a:t>prorežimní literatura</a:t>
            </a:r>
          </a:p>
          <a:p>
            <a:r>
              <a:rPr lang="cs-CZ" dirty="0"/>
              <a:t>4) </a:t>
            </a:r>
            <a:r>
              <a:rPr lang="cs-CZ" b="1" dirty="0"/>
              <a:t>vnitřní emigrace </a:t>
            </a:r>
            <a:r>
              <a:rPr lang="cs-CZ" dirty="0"/>
              <a:t>a další formy pasivity vůči režimu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1E5DC-A448-4667-932B-CDD38FF4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Odboj proti nacismu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33DC3-C4D6-4A28-A5BF-60053E0F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šlo spíše o ojedinělé případy</a:t>
            </a:r>
          </a:p>
          <a:p>
            <a:pPr lvl="0" fontAlgn="base" hangingPunct="0"/>
            <a:r>
              <a:rPr lang="cs-CZ" dirty="0"/>
              <a:t>v politické souvislosti s aktivním odbojem v rámci KPD</a:t>
            </a:r>
            <a:r>
              <a:rPr lang="de-DE" dirty="0"/>
              <a:t>– </a:t>
            </a:r>
            <a:r>
              <a:rPr lang="cs-CZ" dirty="0"/>
              <a:t>Svaz proletářsko-revolučních spisovatelů založený roku </a:t>
            </a:r>
            <a:r>
              <a:rPr lang="de-DE" dirty="0"/>
              <a:t>1928 </a:t>
            </a:r>
            <a:r>
              <a:rPr lang="cs-CZ" dirty="0"/>
              <a:t> - až do svého rozbití v roce 1935 publikoval v podzemí časopisy, agitační básně…</a:t>
            </a:r>
            <a:r>
              <a:rPr lang="de-DE" dirty="0"/>
              <a:t> </a:t>
            </a:r>
            <a:endParaRPr lang="cs-CZ" dirty="0"/>
          </a:p>
          <a:p>
            <a:pPr lvl="0" fontAlgn="base" hangingPunct="0"/>
            <a:r>
              <a:rPr lang="de-DE" dirty="0"/>
              <a:t>Literatur</a:t>
            </a:r>
            <a:r>
              <a:rPr lang="cs-CZ" dirty="0"/>
              <a:t>a</a:t>
            </a:r>
            <a:r>
              <a:rPr lang="de-DE" dirty="0"/>
              <a:t> </a:t>
            </a:r>
            <a:r>
              <a:rPr lang="cs-CZ" dirty="0"/>
              <a:t>vznikající v koncentračních táborech</a:t>
            </a:r>
            <a:r>
              <a:rPr lang="de-DE" dirty="0"/>
              <a:t> – </a:t>
            </a:r>
            <a:r>
              <a:rPr lang="cs-CZ" dirty="0"/>
              <a:t>i</a:t>
            </a:r>
            <a:r>
              <a:rPr lang="de-DE" dirty="0" err="1"/>
              <a:t>nforma</a:t>
            </a:r>
            <a:r>
              <a:rPr lang="cs-CZ" dirty="0" err="1"/>
              <a:t>ce</a:t>
            </a:r>
            <a:r>
              <a:rPr lang="cs-CZ" dirty="0"/>
              <a:t> o politice Třetí říše</a:t>
            </a:r>
            <a:r>
              <a:rPr lang="de-DE" dirty="0"/>
              <a:t> (</a:t>
            </a:r>
            <a:r>
              <a:rPr lang="cs-CZ" dirty="0"/>
              <a:t>např</a:t>
            </a:r>
            <a:r>
              <a:rPr lang="de-DE" dirty="0"/>
              <a:t>. Wolfgang Langhoff – </a:t>
            </a:r>
            <a:r>
              <a:rPr lang="de-DE" i="1" dirty="0"/>
              <a:t>Die Moorsoldate</a:t>
            </a:r>
            <a:r>
              <a:rPr lang="cs-CZ" i="1" dirty="0"/>
              <a:t>n</a:t>
            </a:r>
            <a:r>
              <a:rPr lang="de-DE" dirty="0"/>
              <a:t> – </a:t>
            </a:r>
            <a:r>
              <a:rPr lang="cs-CZ" dirty="0"/>
              <a:t>popis koncentračního tábora</a:t>
            </a:r>
            <a:r>
              <a:rPr lang="de-DE" dirty="0"/>
              <a:t>) </a:t>
            </a:r>
            <a:r>
              <a:rPr lang="cs-CZ" dirty="0"/>
              <a:t>a výraz strachu ze smrti a jeho překonávání – např. H</a:t>
            </a:r>
            <a:r>
              <a:rPr lang="de-DE" dirty="0" err="1"/>
              <a:t>aushofer</a:t>
            </a:r>
            <a:r>
              <a:rPr lang="de-DE" dirty="0"/>
              <a:t> – </a:t>
            </a:r>
            <a:r>
              <a:rPr lang="de-DE" i="1" dirty="0"/>
              <a:t>Moabiter Sonette</a:t>
            </a:r>
            <a:r>
              <a:rPr lang="de-DE" dirty="0"/>
              <a:t>)</a:t>
            </a:r>
            <a:endParaRPr lang="cs-CZ" dirty="0"/>
          </a:p>
          <a:p>
            <a:pPr lvl="0" fontAlgn="base" hangingPunct="0"/>
            <a:r>
              <a:rPr lang="de-DE" dirty="0" err="1"/>
              <a:t>Kabaret</a:t>
            </a:r>
            <a:r>
              <a:rPr lang="de-DE" dirty="0"/>
              <a:t> </a:t>
            </a:r>
            <a:r>
              <a:rPr lang="de-DE" i="1" dirty="0"/>
              <a:t>Die Katakombe </a:t>
            </a:r>
            <a:r>
              <a:rPr lang="cs-CZ" dirty="0"/>
              <a:t>do roku </a:t>
            </a:r>
            <a:r>
              <a:rPr lang="de-DE" dirty="0"/>
              <a:t>1939 </a:t>
            </a:r>
            <a:r>
              <a:rPr lang="cs-CZ" dirty="0"/>
              <a:t>v </a:t>
            </a:r>
            <a:r>
              <a:rPr lang="de-DE" dirty="0" err="1"/>
              <a:t>Berl</a:t>
            </a:r>
            <a:r>
              <a:rPr lang="cs-CZ" dirty="0"/>
              <a:t>í</a:t>
            </a:r>
            <a:r>
              <a:rPr lang="de-DE" dirty="0"/>
              <a:t>n</a:t>
            </a:r>
            <a:r>
              <a:rPr lang="cs-CZ" dirty="0"/>
              <a:t>ě</a:t>
            </a:r>
            <a:r>
              <a:rPr lang="de-DE" dirty="0"/>
              <a:t> – Werner Finck – </a:t>
            </a:r>
            <a:r>
              <a:rPr lang="cs-CZ" dirty="0"/>
              <a:t>záměrné narážky na realitu nacistické říše</a:t>
            </a:r>
            <a:r>
              <a:rPr lang="de-DE" dirty="0"/>
              <a:t> – </a:t>
            </a:r>
            <a:r>
              <a:rPr lang="cs-CZ" dirty="0"/>
              <a:t>v roce 1938 vyšla jeho sbírka glos</a:t>
            </a:r>
            <a:r>
              <a:rPr lang="de-DE" dirty="0"/>
              <a:t> </a:t>
            </a:r>
            <a:r>
              <a:rPr lang="de-DE" i="1" dirty="0" err="1"/>
              <a:t>Kautschbrevier</a:t>
            </a:r>
            <a:r>
              <a:rPr lang="cs-CZ" dirty="0"/>
              <a:t>, která byla okamžitě zakázána</a:t>
            </a:r>
            <a:r>
              <a:rPr lang="de-DE" dirty="0"/>
              <a:t>.</a:t>
            </a:r>
            <a:endParaRPr lang="cs-CZ" dirty="0"/>
          </a:p>
          <a:p>
            <a:r>
              <a:rPr lang="de-DE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74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Exilová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Heinrich Mann – </a:t>
            </a:r>
            <a:r>
              <a:rPr lang="cs-CZ" dirty="0"/>
              <a:t>únor</a:t>
            </a:r>
            <a:r>
              <a:rPr lang="de-DE" dirty="0"/>
              <a:t> 1933 (</a:t>
            </a:r>
            <a:r>
              <a:rPr lang="cs-CZ" dirty="0"/>
              <a:t>krátce před požárem Říšského sněmu</a:t>
            </a:r>
            <a:r>
              <a:rPr lang="de-DE" dirty="0"/>
              <a:t>), </a:t>
            </a:r>
            <a:r>
              <a:rPr lang="cs-CZ" dirty="0"/>
              <a:t>v srpnu </a:t>
            </a:r>
            <a:r>
              <a:rPr lang="de-DE" dirty="0"/>
              <a:t> 1933 „ausgebürgert“</a:t>
            </a:r>
            <a:r>
              <a:rPr lang="cs-CZ" dirty="0"/>
              <a:t>, tj. zbaven občanství</a:t>
            </a:r>
          </a:p>
          <a:p>
            <a:r>
              <a:rPr lang="de-DE" dirty="0"/>
              <a:t>Klaus Mann –  </a:t>
            </a:r>
            <a:r>
              <a:rPr lang="cs-CZ" dirty="0"/>
              <a:t>v březnu </a:t>
            </a:r>
            <a:r>
              <a:rPr lang="de-DE" dirty="0"/>
              <a:t>1933, </a:t>
            </a:r>
            <a:r>
              <a:rPr lang="cs-CZ" dirty="0"/>
              <a:t>do Francie</a:t>
            </a:r>
          </a:p>
          <a:p>
            <a:r>
              <a:rPr lang="de-DE" dirty="0"/>
              <a:t>Franz Werfel – </a:t>
            </a:r>
            <a:r>
              <a:rPr lang="cs-CZ" dirty="0"/>
              <a:t>po anšlusu</a:t>
            </a:r>
          </a:p>
          <a:p>
            <a:r>
              <a:rPr lang="de-DE" dirty="0"/>
              <a:t>250 Autor</a:t>
            </a:r>
            <a:r>
              <a:rPr lang="cs-CZ" dirty="0"/>
              <a:t>ů</a:t>
            </a:r>
            <a:r>
              <a:rPr lang="de-DE" dirty="0"/>
              <a:t> </a:t>
            </a:r>
            <a:r>
              <a:rPr lang="cs-CZ" dirty="0"/>
              <a:t>v širokém smyslu slova</a:t>
            </a:r>
            <a:r>
              <a:rPr lang="de-DE" dirty="0"/>
              <a:t>; </a:t>
            </a:r>
            <a:endParaRPr lang="cs-CZ" dirty="0"/>
          </a:p>
          <a:p>
            <a:r>
              <a:rPr lang="de-DE" dirty="0"/>
              <a:t>Goebbels </a:t>
            </a:r>
            <a:r>
              <a:rPr lang="cs-CZ" dirty="0"/>
              <a:t>nazývá e</a:t>
            </a:r>
            <a:r>
              <a:rPr lang="de-DE" dirty="0" err="1"/>
              <a:t>xil</a:t>
            </a:r>
            <a:r>
              <a:rPr lang="cs-CZ" dirty="0" err="1"/>
              <a:t>ové</a:t>
            </a:r>
            <a:r>
              <a:rPr lang="cs-CZ" dirty="0"/>
              <a:t> spisovatele</a:t>
            </a:r>
            <a:r>
              <a:rPr lang="de-DE" dirty="0"/>
              <a:t> </a:t>
            </a:r>
            <a:r>
              <a:rPr lang="cs-CZ" dirty="0"/>
              <a:t> </a:t>
            </a:r>
            <a:r>
              <a:rPr lang="de-DE" dirty="0"/>
              <a:t>„</a:t>
            </a:r>
            <a:r>
              <a:rPr lang="cs-CZ" dirty="0"/>
              <a:t>evropské nebezpečí</a:t>
            </a:r>
            <a:r>
              <a:rPr lang="de-DE" dirty="0"/>
              <a:t>“.</a:t>
            </a:r>
            <a:endParaRPr lang="cs-CZ" dirty="0"/>
          </a:p>
          <a:p>
            <a:endParaRPr lang="cs-CZ" u="sng" dirty="0"/>
          </a:p>
          <a:p>
            <a:r>
              <a:rPr lang="cs-CZ" u="sng" dirty="0"/>
              <a:t>Útěkové trasy</a:t>
            </a:r>
            <a:r>
              <a:rPr lang="de-DE" dirty="0"/>
              <a:t>: </a:t>
            </a:r>
            <a:r>
              <a:rPr lang="cs-CZ" dirty="0"/>
              <a:t>nejprve do sousedních zemí</a:t>
            </a:r>
            <a:r>
              <a:rPr lang="de-DE" dirty="0"/>
              <a:t>(</a:t>
            </a:r>
            <a:r>
              <a:rPr lang="cs-CZ" dirty="0"/>
              <a:t>Rakousko</a:t>
            </a:r>
            <a:r>
              <a:rPr lang="de-DE" dirty="0"/>
              <a:t>: A. </a:t>
            </a:r>
            <a:r>
              <a:rPr lang="de-DE" dirty="0" err="1"/>
              <a:t>Polgar</a:t>
            </a:r>
            <a:r>
              <a:rPr lang="de-DE" dirty="0"/>
              <a:t>, C. Zuckmayer, </a:t>
            </a:r>
            <a:r>
              <a:rPr lang="de-DE" dirty="0" err="1"/>
              <a:t>Horv</a:t>
            </a:r>
            <a:r>
              <a:rPr lang="cs-CZ" dirty="0"/>
              <a:t>á</a:t>
            </a:r>
            <a:r>
              <a:rPr lang="de-DE" dirty="0" err="1"/>
              <a:t>th</a:t>
            </a:r>
            <a:r>
              <a:rPr lang="de-DE" dirty="0"/>
              <a:t>, Canetti, Musil, </a:t>
            </a:r>
            <a:r>
              <a:rPr lang="de-DE" dirty="0" err="1"/>
              <a:t>H.Broch</a:t>
            </a:r>
            <a:r>
              <a:rPr lang="de-DE" dirty="0"/>
              <a:t>, </a:t>
            </a:r>
            <a:r>
              <a:rPr lang="cs-CZ" dirty="0"/>
              <a:t>Švýcarsko</a:t>
            </a:r>
            <a:r>
              <a:rPr lang="de-DE" dirty="0"/>
              <a:t>, </a:t>
            </a:r>
            <a:r>
              <a:rPr lang="cs-CZ" dirty="0"/>
              <a:t>ČSR:</a:t>
            </a:r>
            <a:r>
              <a:rPr lang="de-DE" dirty="0"/>
              <a:t> </a:t>
            </a:r>
            <a:r>
              <a:rPr lang="de-DE" dirty="0" err="1"/>
              <a:t>W.Bredel</a:t>
            </a:r>
            <a:r>
              <a:rPr lang="de-DE" dirty="0"/>
              <a:t>, </a:t>
            </a:r>
            <a:r>
              <a:rPr lang="de-DE" dirty="0" err="1"/>
              <a:t>H.Mann</a:t>
            </a:r>
            <a:r>
              <a:rPr lang="de-DE" dirty="0"/>
              <a:t>, </a:t>
            </a:r>
            <a:r>
              <a:rPr lang="de-DE" dirty="0" err="1"/>
              <a:t>A.Seghers</a:t>
            </a:r>
            <a:r>
              <a:rPr lang="de-DE" dirty="0"/>
              <a:t>), </a:t>
            </a:r>
            <a:r>
              <a:rPr lang="cs-CZ" dirty="0"/>
              <a:t>po jejich obsazení stále dále</a:t>
            </a:r>
            <a:r>
              <a:rPr lang="de-DE" dirty="0"/>
              <a:t> – </a:t>
            </a:r>
            <a:r>
              <a:rPr lang="cs-CZ" dirty="0"/>
              <a:t>směr mimo Evropu</a:t>
            </a:r>
            <a:r>
              <a:rPr lang="de-DE" dirty="0"/>
              <a:t>– USA, Mexiko (</a:t>
            </a:r>
            <a:r>
              <a:rPr lang="de-DE" dirty="0" err="1"/>
              <a:t>A.Seghers</a:t>
            </a:r>
            <a:r>
              <a:rPr lang="de-DE" dirty="0"/>
              <a:t>), </a:t>
            </a:r>
            <a:r>
              <a:rPr lang="cs-CZ" dirty="0"/>
              <a:t>jižní Amerika</a:t>
            </a:r>
            <a:r>
              <a:rPr lang="de-DE" dirty="0"/>
              <a:t>, Indie (Willy Haas), N</a:t>
            </a:r>
            <a:r>
              <a:rPr lang="cs-CZ" dirty="0" err="1"/>
              <a:t>ový</a:t>
            </a:r>
            <a:r>
              <a:rPr lang="cs-CZ" dirty="0"/>
              <a:t> </a:t>
            </a:r>
            <a:r>
              <a:rPr lang="cs-CZ" dirty="0" err="1"/>
              <a:t>Zé</a:t>
            </a:r>
            <a:r>
              <a:rPr lang="de-DE" dirty="0" err="1"/>
              <a:t>land</a:t>
            </a:r>
            <a:r>
              <a:rPr lang="de-DE" dirty="0"/>
              <a:t> (</a:t>
            </a:r>
            <a:r>
              <a:rPr lang="de-DE" dirty="0" err="1"/>
              <a:t>K.Wolfskehl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Fran</a:t>
            </a:r>
            <a:r>
              <a:rPr lang="cs-CZ" dirty="0" err="1"/>
              <a:t>cie</a:t>
            </a:r>
            <a:r>
              <a:rPr lang="de-DE" dirty="0"/>
              <a:t> </a:t>
            </a:r>
            <a:r>
              <a:rPr lang="cs-CZ" dirty="0"/>
              <a:t>do roku</a:t>
            </a:r>
            <a:r>
              <a:rPr lang="de-DE" dirty="0"/>
              <a:t> 1940: Döblin, Anna Seghers, Feuchtwanger</a:t>
            </a:r>
            <a:endParaRPr lang="cs-CZ" dirty="0"/>
          </a:p>
          <a:p>
            <a:r>
              <a:rPr lang="de-DE" dirty="0"/>
              <a:t>USA: Feuchtwanger, </a:t>
            </a:r>
            <a:r>
              <a:rPr lang="de-DE" dirty="0" err="1"/>
              <a:t>Br</a:t>
            </a:r>
            <a:r>
              <a:rPr lang="cs-CZ" dirty="0" err="1"/>
              <a:t>atři</a:t>
            </a:r>
            <a:r>
              <a:rPr lang="de-DE" dirty="0"/>
              <a:t> Mann</a:t>
            </a:r>
            <a:r>
              <a:rPr lang="cs-CZ" dirty="0" err="1"/>
              <a:t>ové</a:t>
            </a:r>
            <a:r>
              <a:rPr lang="de-DE" dirty="0"/>
              <a:t>, Werfel, </a:t>
            </a:r>
            <a:r>
              <a:rPr lang="de-DE" dirty="0" err="1"/>
              <a:t>St.Zweig</a:t>
            </a:r>
            <a:r>
              <a:rPr lang="de-DE" dirty="0"/>
              <a:t>, Brecht, H</a:t>
            </a:r>
            <a:r>
              <a:rPr lang="cs-CZ" dirty="0"/>
              <a:t>.</a:t>
            </a:r>
            <a:r>
              <a:rPr lang="de-DE" dirty="0"/>
              <a:t>Broch</a:t>
            </a:r>
            <a:endParaRPr lang="cs-CZ" dirty="0"/>
          </a:p>
          <a:p>
            <a:r>
              <a:rPr lang="de-DE" dirty="0" err="1"/>
              <a:t>Ni</a:t>
            </a:r>
            <a:r>
              <a:rPr lang="cs-CZ" dirty="0" err="1"/>
              <a:t>zozemí</a:t>
            </a:r>
            <a:r>
              <a:rPr lang="de-DE" dirty="0"/>
              <a:t>: K.</a:t>
            </a:r>
            <a:r>
              <a:rPr lang="cs-CZ" dirty="0"/>
              <a:t> </a:t>
            </a:r>
            <a:r>
              <a:rPr lang="de-DE" dirty="0"/>
              <a:t>Mann </a:t>
            </a:r>
            <a:r>
              <a:rPr lang="cs-CZ" dirty="0"/>
              <a:t>do roku </a:t>
            </a:r>
            <a:r>
              <a:rPr lang="de-DE" dirty="0"/>
              <a:t>1940</a:t>
            </a:r>
            <a:endParaRPr lang="cs-CZ" dirty="0"/>
          </a:p>
          <a:p>
            <a:r>
              <a:rPr lang="de-DE" dirty="0"/>
              <a:t>Brecht – </a:t>
            </a:r>
            <a:r>
              <a:rPr lang="cs-CZ" dirty="0"/>
              <a:t>Švýcarsko</a:t>
            </a:r>
            <a:r>
              <a:rPr lang="de-DE" dirty="0"/>
              <a:t>, D</a:t>
            </a:r>
            <a:r>
              <a:rPr lang="cs-CZ" dirty="0" err="1"/>
              <a:t>ánsko</a:t>
            </a:r>
            <a:r>
              <a:rPr lang="de-DE" dirty="0"/>
              <a:t>, </a:t>
            </a:r>
            <a:r>
              <a:rPr lang="cs-CZ" dirty="0"/>
              <a:t>Švédsko</a:t>
            </a:r>
            <a:r>
              <a:rPr lang="de-DE" dirty="0"/>
              <a:t>, Fin</a:t>
            </a:r>
            <a:r>
              <a:rPr lang="cs-CZ" dirty="0" err="1"/>
              <a:t>sko</a:t>
            </a:r>
            <a:r>
              <a:rPr lang="de-DE" dirty="0"/>
              <a:t>, So</a:t>
            </a:r>
            <a:r>
              <a:rPr lang="cs-CZ" dirty="0" err="1"/>
              <a:t>větský</a:t>
            </a:r>
            <a:r>
              <a:rPr lang="cs-CZ" dirty="0"/>
              <a:t> svaz</a:t>
            </a:r>
            <a:r>
              <a:rPr lang="de-DE" dirty="0"/>
              <a:t>, USA</a:t>
            </a:r>
            <a:endParaRPr lang="cs-CZ" dirty="0"/>
          </a:p>
          <a:p>
            <a:pPr>
              <a:buNone/>
            </a:pPr>
            <a:r>
              <a:rPr lang="de-DE" dirty="0"/>
              <a:t> 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Exilová centra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Amsterdam: </a:t>
            </a:r>
            <a:r>
              <a:rPr lang="de-DE" dirty="0" err="1"/>
              <a:t>G.Bergmann</a:t>
            </a:r>
            <a:r>
              <a:rPr lang="de-DE" dirty="0"/>
              <a:t>-Fischer-Verlag (</a:t>
            </a:r>
            <a:r>
              <a:rPr lang="cs-CZ" dirty="0"/>
              <a:t>potom přes Vídeň do Švédska a </a:t>
            </a:r>
            <a:r>
              <a:rPr lang="de-DE" dirty="0"/>
              <a:t>USA); </a:t>
            </a:r>
            <a:endParaRPr lang="cs-CZ" dirty="0"/>
          </a:p>
          <a:p>
            <a:r>
              <a:rPr lang="de-DE" dirty="0"/>
              <a:t>New York: German-American-</a:t>
            </a:r>
            <a:r>
              <a:rPr lang="de-DE" dirty="0" err="1"/>
              <a:t>Writers</a:t>
            </a:r>
            <a:r>
              <a:rPr lang="de-DE" dirty="0"/>
              <a:t>´-</a:t>
            </a:r>
            <a:r>
              <a:rPr lang="de-DE" dirty="0" err="1"/>
              <a:t>Association</a:t>
            </a:r>
            <a:r>
              <a:rPr lang="de-DE" dirty="0"/>
              <a:t> – </a:t>
            </a:r>
            <a:r>
              <a:rPr lang="cs-CZ" dirty="0"/>
              <a:t>od roku </a:t>
            </a:r>
            <a:r>
              <a:rPr lang="de-DE" dirty="0"/>
              <a:t> 1938 </a:t>
            </a:r>
            <a:r>
              <a:rPr lang="cs-CZ" dirty="0"/>
              <a:t>pod vedením</a:t>
            </a:r>
            <a:r>
              <a:rPr lang="de-DE" dirty="0"/>
              <a:t> Oscar</a:t>
            </a:r>
            <a:r>
              <a:rPr lang="cs-CZ" dirty="0"/>
              <a:t>a</a:t>
            </a:r>
            <a:r>
              <a:rPr lang="de-DE" dirty="0"/>
              <a:t> Maria Graf</a:t>
            </a:r>
            <a:r>
              <a:rPr lang="cs-CZ" dirty="0"/>
              <a:t>a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de-DE" dirty="0"/>
              <a:t>F</a:t>
            </a:r>
            <a:r>
              <a:rPr lang="cs-CZ" dirty="0" err="1"/>
              <a:t>erdinanda</a:t>
            </a:r>
            <a:r>
              <a:rPr lang="cs-CZ" dirty="0"/>
              <a:t> </a:t>
            </a:r>
            <a:r>
              <a:rPr lang="de-DE" dirty="0" err="1"/>
              <a:t>ruckner</a:t>
            </a:r>
            <a:r>
              <a:rPr lang="cs-CZ" dirty="0"/>
              <a:t>a</a:t>
            </a:r>
            <a:r>
              <a:rPr lang="de-DE" dirty="0"/>
              <a:t>;</a:t>
            </a:r>
            <a:r>
              <a:rPr lang="cs-CZ" dirty="0"/>
              <a:t> Graf spolu s dalšími zakládá také nakladatelství Aurora;</a:t>
            </a:r>
            <a:r>
              <a:rPr lang="de-DE" dirty="0"/>
              <a:t> Los Angeles: </a:t>
            </a:r>
            <a:r>
              <a:rPr lang="de-DE" dirty="0" err="1"/>
              <a:t>Fuchtwanger</a:t>
            </a:r>
            <a:endParaRPr lang="cs-CZ" dirty="0"/>
          </a:p>
          <a:p>
            <a:r>
              <a:rPr lang="de-DE" dirty="0"/>
              <a:t>Mexiko: Heinrich-Heine-Club </a:t>
            </a:r>
            <a:r>
              <a:rPr lang="cs-CZ" dirty="0"/>
              <a:t>vedený </a:t>
            </a:r>
            <a:r>
              <a:rPr lang="de-DE" dirty="0"/>
              <a:t>A.</a:t>
            </a:r>
            <a:r>
              <a:rPr lang="cs-CZ" dirty="0"/>
              <a:t> </a:t>
            </a:r>
            <a:r>
              <a:rPr lang="de-DE" dirty="0"/>
              <a:t>Seghers + „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libro</a:t>
            </a:r>
            <a:r>
              <a:rPr lang="de-DE" dirty="0"/>
              <a:t> </a:t>
            </a:r>
            <a:r>
              <a:rPr lang="de-DE" dirty="0" err="1"/>
              <a:t>libre</a:t>
            </a:r>
            <a:r>
              <a:rPr lang="de-DE" dirty="0"/>
              <a:t>“-Verlag; </a:t>
            </a:r>
            <a:endParaRPr lang="cs-CZ" dirty="0"/>
          </a:p>
          <a:p>
            <a:r>
              <a:rPr lang="de-DE" dirty="0"/>
              <a:t>s</a:t>
            </a:r>
            <a:r>
              <a:rPr lang="cs-CZ" dirty="0"/>
              <a:t>od roku </a:t>
            </a:r>
            <a:r>
              <a:rPr lang="de-DE" dirty="0"/>
              <a:t> 1940 </a:t>
            </a:r>
            <a:r>
              <a:rPr lang="cs-CZ" dirty="0"/>
              <a:t>v</a:t>
            </a:r>
            <a:r>
              <a:rPr lang="de-DE" dirty="0"/>
              <a:t> Buenos Aires „Freie deutsche Bühne“ (Jacob, L.</a:t>
            </a:r>
            <a:r>
              <a:rPr lang="cs-CZ" dirty="0"/>
              <a:t> </a:t>
            </a:r>
            <a:r>
              <a:rPr lang="de-DE" dirty="0"/>
              <a:t>Reger); </a:t>
            </a:r>
            <a:endParaRPr lang="cs-CZ" dirty="0"/>
          </a:p>
          <a:p>
            <a:r>
              <a:rPr lang="cs-CZ" dirty="0"/>
              <a:t>od roku </a:t>
            </a:r>
            <a:r>
              <a:rPr lang="de-DE" dirty="0"/>
              <a:t> 1931 </a:t>
            </a:r>
            <a:r>
              <a:rPr lang="cs-CZ" dirty="0"/>
              <a:t>v</a:t>
            </a:r>
            <a:r>
              <a:rPr lang="de-DE" dirty="0"/>
              <a:t> </a:t>
            </a:r>
            <a:r>
              <a:rPr lang="de-DE" dirty="0" err="1"/>
              <a:t>Mosk</a:t>
            </a:r>
            <a:r>
              <a:rPr lang="cs-CZ" dirty="0" err="1"/>
              <a:t>vě</a:t>
            </a:r>
            <a:r>
              <a:rPr lang="de-DE" dirty="0"/>
              <a:t> „Internationale Literatur“ – </a:t>
            </a:r>
            <a:r>
              <a:rPr lang="cs-CZ" dirty="0"/>
              <a:t>časopis, který od roku </a:t>
            </a:r>
            <a:r>
              <a:rPr lang="de-DE" dirty="0"/>
              <a:t> 1937 </a:t>
            </a:r>
            <a:r>
              <a:rPr lang="cs-CZ" dirty="0"/>
              <a:t>vedl J. R. </a:t>
            </a:r>
            <a:r>
              <a:rPr lang="de-DE" dirty="0"/>
              <a:t>Becher </a:t>
            </a:r>
            <a:r>
              <a:rPr lang="cs-CZ" dirty="0"/>
              <a:t>a</a:t>
            </a:r>
            <a:r>
              <a:rPr lang="de-DE" dirty="0"/>
              <a:t> 1936-9 „Das Wort“ – </a:t>
            </a:r>
            <a:r>
              <a:rPr lang="cs-CZ" dirty="0" err="1"/>
              <a:t>ed</a:t>
            </a:r>
            <a:r>
              <a:rPr lang="de-DE" dirty="0"/>
              <a:t>. Brecht, Feuchtwanger, Willi </a:t>
            </a:r>
            <a:r>
              <a:rPr lang="de-DE" dirty="0" err="1"/>
              <a:t>Bredel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znamená exil?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ztrátu domova, ztrátu občanství</a:t>
            </a:r>
            <a:r>
              <a:rPr lang="de-DE" dirty="0"/>
              <a:t>, </a:t>
            </a:r>
            <a:r>
              <a:rPr lang="cs-CZ" dirty="0"/>
              <a:t>zbavení občanských práv</a:t>
            </a:r>
            <a:r>
              <a:rPr lang="de-DE" dirty="0"/>
              <a:t>, </a:t>
            </a:r>
            <a:r>
              <a:rPr lang="cs-CZ" dirty="0"/>
              <a:t>finanční potíže</a:t>
            </a:r>
            <a:r>
              <a:rPr lang="de-DE" dirty="0"/>
              <a:t>, </a:t>
            </a:r>
            <a:r>
              <a:rPr lang="cs-CZ" dirty="0"/>
              <a:t>jazykové problémy</a:t>
            </a:r>
            <a:r>
              <a:rPr lang="de-DE" dirty="0"/>
              <a:t>, </a:t>
            </a:r>
            <a:r>
              <a:rPr lang="cs-CZ" dirty="0"/>
              <a:t>zoufalství</a:t>
            </a:r>
            <a:r>
              <a:rPr lang="de-DE" dirty="0"/>
              <a:t>... </a:t>
            </a:r>
            <a:r>
              <a:rPr lang="cs-CZ" dirty="0"/>
              <a:t>Zpočátku přesto převládá naděje na brzký pád nacistického režimu</a:t>
            </a:r>
            <a:r>
              <a:rPr lang="de-DE" dirty="0"/>
              <a:t> – </a:t>
            </a:r>
            <a:r>
              <a:rPr lang="cs-CZ" dirty="0"/>
              <a:t>politické snahy exilových spisovatelů o vytvoření jednotné fronty proti nacismu</a:t>
            </a:r>
            <a:r>
              <a:rPr lang="de-DE" dirty="0"/>
              <a:t> – </a:t>
            </a:r>
            <a:r>
              <a:rPr lang="cs-CZ" dirty="0"/>
              <a:t>diskuse na toto </a:t>
            </a:r>
            <a:r>
              <a:rPr lang="cs-CZ" dirty="0" err="1"/>
              <a:t>tém</a:t>
            </a:r>
            <a:r>
              <a:rPr lang="cs-CZ" dirty="0"/>
              <a:t> se vedly nejméně do roku </a:t>
            </a:r>
            <a:r>
              <a:rPr lang="de-DE" dirty="0"/>
              <a:t> </a:t>
            </a:r>
            <a:r>
              <a:rPr lang="cs-CZ" dirty="0"/>
              <a:t>1935 v exilových časopisech</a:t>
            </a:r>
            <a:r>
              <a:rPr lang="de-DE" dirty="0"/>
              <a:t> </a:t>
            </a:r>
            <a:r>
              <a:rPr lang="de-DE" i="1" dirty="0"/>
              <a:t>Neue Deutsche Blätter</a:t>
            </a:r>
            <a:r>
              <a:rPr lang="de-DE" dirty="0"/>
              <a:t> (Oskar Maria Graf, Anna Seghers, Wieland </a:t>
            </a:r>
            <a:r>
              <a:rPr lang="de-DE" dirty="0" err="1"/>
              <a:t>Hertfelder</a:t>
            </a:r>
            <a:r>
              <a:rPr lang="de-DE" dirty="0"/>
              <a:t> </a:t>
            </a:r>
            <a:r>
              <a:rPr lang="cs-CZ" dirty="0"/>
              <a:t>a</a:t>
            </a:r>
            <a:r>
              <a:rPr lang="de-DE" dirty="0"/>
              <a:t> Jan Petersen</a:t>
            </a:r>
            <a:r>
              <a:rPr lang="cs-CZ" dirty="0"/>
              <a:t>)</a:t>
            </a:r>
            <a:r>
              <a:rPr lang="de-DE" dirty="0"/>
              <a:t>, </a:t>
            </a:r>
            <a:r>
              <a:rPr lang="cs-CZ" dirty="0"/>
              <a:t>září</a:t>
            </a:r>
            <a:r>
              <a:rPr lang="de-DE" dirty="0"/>
              <a:t> 1933-</a:t>
            </a:r>
            <a:r>
              <a:rPr lang="cs-CZ" dirty="0"/>
              <a:t>srpen</a:t>
            </a:r>
            <a:r>
              <a:rPr lang="de-DE" dirty="0"/>
              <a:t> 1935 </a:t>
            </a:r>
            <a:r>
              <a:rPr lang="cs-CZ" dirty="0"/>
              <a:t>v Praze</a:t>
            </a:r>
            <a:r>
              <a:rPr lang="de-DE" dirty="0"/>
              <a:t>), </a:t>
            </a:r>
            <a:r>
              <a:rPr lang="de-DE" i="1" dirty="0"/>
              <a:t>Die Sammlung</a:t>
            </a:r>
            <a:r>
              <a:rPr lang="de-DE" dirty="0"/>
              <a:t> (</a:t>
            </a:r>
            <a:r>
              <a:rPr lang="cs-CZ" dirty="0" err="1"/>
              <a:t>ed</a:t>
            </a:r>
            <a:r>
              <a:rPr lang="de-DE" dirty="0"/>
              <a:t>. Klaus Mann, </a:t>
            </a:r>
            <a:r>
              <a:rPr lang="cs-CZ" dirty="0"/>
              <a:t>září</a:t>
            </a:r>
            <a:r>
              <a:rPr lang="de-DE" dirty="0"/>
              <a:t> 1933-</a:t>
            </a:r>
            <a:r>
              <a:rPr lang="cs-CZ" dirty="0"/>
              <a:t>srpen</a:t>
            </a:r>
            <a:r>
              <a:rPr lang="de-DE" dirty="0"/>
              <a:t> 1935) </a:t>
            </a:r>
            <a:r>
              <a:rPr lang="de-DE" i="1" dirty="0"/>
              <a:t>Das Wort</a:t>
            </a:r>
            <a:r>
              <a:rPr lang="de-DE" dirty="0"/>
              <a:t>.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2665</Words>
  <Application>Microsoft Office PowerPoint</Application>
  <PresentationFormat>Předvádění na obrazovce (4:3)</PresentationFormat>
  <Paragraphs>162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Motiv sady Office</vt:lpstr>
      <vt:lpstr>Německá literatura 20. stol.</vt:lpstr>
      <vt:lpstr>Tonio Kröger</vt:lpstr>
      <vt:lpstr>Thomas Mann proti nacismu</vt:lpstr>
      <vt:lpstr>Bratři Mannové v tváří tvář nacismu</vt:lpstr>
      <vt:lpstr>Možné odpovědi literatury na (nacistickou) diktaturu</vt:lpstr>
      <vt:lpstr>Odboj proti nacismu</vt:lpstr>
      <vt:lpstr>Exilová literatura</vt:lpstr>
      <vt:lpstr>Exilová centra literatury</vt:lpstr>
      <vt:lpstr>Co znamená exil?</vt:lpstr>
      <vt:lpstr>Mezinárodní solidarita</vt:lpstr>
      <vt:lpstr>Literární debaty exilových autorů</vt:lpstr>
      <vt:lpstr>Německá literatura v exilu</vt:lpstr>
      <vt:lpstr>Klaus Mann(1906-1949) </vt:lpstr>
      <vt:lpstr>Literární díla v období nacismu   1. historické romány</vt:lpstr>
      <vt:lpstr>Literární díla v období nacismu   2. dobové a sociální romány</vt:lpstr>
      <vt:lpstr>Další literární odpovědi na nacismus: Brecht</vt:lpstr>
      <vt:lpstr>Vnitřní emigrace</vt:lpstr>
      <vt:lpstr>Díla řazená pod pojem vnitřní emigrace</vt:lpstr>
      <vt:lpstr>Ernst Jünger  (1895 – 1998)</vt:lpstr>
      <vt:lpstr>Prorežimní literatura v době nacismu</vt:lpstr>
      <vt:lpstr>Díla NS - literatury</vt:lpstr>
      <vt:lpstr>Prorežimní literatura v době nacismu</vt:lpstr>
      <vt:lpstr>Sakrální  prvky v kultuře nacismu</vt:lpstr>
      <vt:lpstr>Umění ve službách Vůdce a válečné propagandy</vt:lpstr>
      <vt:lpstr>Prorežimní literatura v době nacismu – Blut und Boden</vt:lpstr>
      <vt:lpstr>Prezentace aplikace PowerPoint</vt:lpstr>
      <vt:lpstr>Prezentace aplikace PowerPoint</vt:lpstr>
      <vt:lpstr>Prezentace aplikace PowerPoint</vt:lpstr>
      <vt:lpstr>Obraz války – expresionismus a NS umění</vt:lpstr>
      <vt:lpstr>Prezentace aplikace PowerPoint</vt:lpstr>
      <vt:lpstr>Koeppen: Skleník</vt:lpstr>
      <vt:lpstr>Böll:  Hodina v rodném městě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Německá literatura 20. stol.</dc:title>
  <dc:creator>Alena Zelená</dc:creator>
  <cp:lastModifiedBy>Alena Zelená</cp:lastModifiedBy>
  <cp:revision>29</cp:revision>
  <dcterms:created xsi:type="dcterms:W3CDTF">2020-03-20T15:12:06Z</dcterms:created>
  <dcterms:modified xsi:type="dcterms:W3CDTF">2021-03-15T12:56:49Z</dcterms:modified>
</cp:coreProperties>
</file>