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892" autoAdjust="0"/>
  </p:normalViewPr>
  <p:slideViewPr>
    <p:cSldViewPr>
      <p:cViewPr varScale="1">
        <p:scale>
          <a:sx n="50" d="100"/>
          <a:sy n="50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24A74-52BA-482C-BAEA-A2B5962EEAF2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86517-21B3-424C-B91F-E81A65318A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závislost:</a:t>
            </a:r>
            <a:r>
              <a:rPr lang="cs-CZ" baseline="0" dirty="0" smtClean="0"/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silná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touha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 látce;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zhoršená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při užívání látky;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somatický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odvykací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syndrom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r>
              <a:rPr lang="cs-CZ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růst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tolerance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účinek látky;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zaměření na užívání látky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zanedbávání jiných zájmů;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užívání i přes jasný škodlivý vliv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látky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6517-21B3-424C-B91F-E81A65318A68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riskují</a:t>
            </a:r>
            <a:r>
              <a:rPr lang="cs-CZ" baseline="0" dirty="0" smtClean="0"/>
              <a:t> </a:t>
            </a:r>
            <a:r>
              <a:rPr lang="cs-CZ" sz="1200" dirty="0" smtClean="0"/>
              <a:t>→ pod vlivem látky snadněji dojdou k úrazu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6517-21B3-424C-B91F-E81A65318A68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genetika</a:t>
            </a:r>
          </a:p>
          <a:p>
            <a:r>
              <a:rPr lang="cs-CZ" dirty="0" smtClean="0"/>
              <a:t>osobnost </a:t>
            </a:r>
            <a:r>
              <a:rPr lang="cs-CZ" sz="1200" dirty="0" smtClean="0"/>
              <a:t>– nezdrženlivost, impulzivita</a:t>
            </a:r>
          </a:p>
          <a:p>
            <a:r>
              <a:rPr lang="cs-CZ" sz="1200" dirty="0" smtClean="0"/>
              <a:t>učení – nápodoba v rodině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6517-21B3-424C-B91F-E81A65318A68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RT </a:t>
            </a:r>
            <a:r>
              <a:rPr lang="cs-CZ" baseline="0" dirty="0" smtClean="0"/>
              <a:t> - </a:t>
            </a:r>
            <a:r>
              <a:rPr lang="cs-CZ" dirty="0" smtClean="0"/>
              <a:t>děti bývají na rodičích citově a materiálně závislé,</a:t>
            </a:r>
            <a:r>
              <a:rPr lang="cs-CZ" baseline="0" dirty="0" smtClean="0"/>
              <a:t> </a:t>
            </a:r>
            <a:r>
              <a:rPr lang="cs-CZ" dirty="0" smtClean="0"/>
              <a:t>vrací se po léčbě do rodiny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často je potřeba, aby rodiče s dětmi trávili více času – někde ve vzniku závislosti hraje roli </a:t>
            </a:r>
            <a:r>
              <a:rPr lang="cs-CZ" sz="2400" b="1" dirty="0" err="1" smtClean="0"/>
              <a:t>subdeprivace</a:t>
            </a:r>
            <a:endParaRPr lang="cs-CZ" sz="240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6517-21B3-424C-B91F-E81A65318A68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C6D0AD-83F1-49D1-A81C-BEE7034B3B5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FCE886-C7A9-4DD3-B69E-D28BE276AD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Poruchy způsobené užíváním psychoaktivních látek v dětství a dospívání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poruchy způsobené návykovými látkami:</a:t>
            </a:r>
          </a:p>
          <a:p>
            <a:pPr lvl="1"/>
            <a:r>
              <a:rPr lang="cs-CZ" sz="2400" b="1" dirty="0" smtClean="0"/>
              <a:t>akutní</a:t>
            </a:r>
            <a:r>
              <a:rPr lang="cs-CZ" sz="2400" dirty="0" smtClean="0"/>
              <a:t> </a:t>
            </a:r>
            <a:r>
              <a:rPr lang="cs-CZ" sz="2400" b="1" dirty="0" smtClean="0"/>
              <a:t>intoxikace</a:t>
            </a:r>
            <a:endParaRPr lang="cs-CZ" sz="2400" dirty="0" smtClean="0"/>
          </a:p>
          <a:p>
            <a:pPr lvl="1"/>
            <a:r>
              <a:rPr lang="cs-CZ" sz="2400" b="1" dirty="0" smtClean="0"/>
              <a:t>škodlivé</a:t>
            </a:r>
            <a:r>
              <a:rPr lang="cs-CZ" sz="2400" dirty="0" smtClean="0"/>
              <a:t> </a:t>
            </a:r>
            <a:r>
              <a:rPr lang="cs-CZ" sz="2400" b="1" dirty="0" smtClean="0"/>
              <a:t>užívání</a:t>
            </a:r>
            <a:endParaRPr lang="cs-CZ" sz="2400" dirty="0" smtClean="0"/>
          </a:p>
          <a:p>
            <a:pPr lvl="1"/>
            <a:r>
              <a:rPr lang="cs-CZ" sz="2400" b="1" dirty="0" smtClean="0"/>
              <a:t>závislost</a:t>
            </a:r>
          </a:p>
          <a:p>
            <a:pPr lvl="1"/>
            <a:r>
              <a:rPr lang="cs-CZ" sz="2400" b="1" dirty="0" smtClean="0"/>
              <a:t>odvykací syndrom</a:t>
            </a:r>
            <a:endParaRPr lang="cs-CZ" dirty="0" smtClean="0"/>
          </a:p>
          <a:p>
            <a:pPr lvl="1"/>
            <a:r>
              <a:rPr lang="cs-CZ" sz="2400" b="1" dirty="0" smtClean="0"/>
              <a:t>odvykací</a:t>
            </a:r>
            <a:r>
              <a:rPr lang="cs-CZ" sz="2400" dirty="0" smtClean="0"/>
              <a:t> </a:t>
            </a:r>
            <a:r>
              <a:rPr lang="cs-CZ" sz="2400" b="1" dirty="0" smtClean="0"/>
              <a:t>syndrom</a:t>
            </a:r>
            <a:r>
              <a:rPr lang="cs-CZ" sz="2400" dirty="0" smtClean="0"/>
              <a:t> </a:t>
            </a:r>
            <a:r>
              <a:rPr lang="cs-CZ" sz="2400" b="1" dirty="0" smtClean="0"/>
              <a:t>s deliriem</a:t>
            </a:r>
            <a:endParaRPr lang="cs-CZ" sz="2400" dirty="0" smtClean="0"/>
          </a:p>
          <a:p>
            <a:pPr lvl="1"/>
            <a:r>
              <a:rPr lang="cs-CZ" sz="2400" b="1" dirty="0" smtClean="0"/>
              <a:t>psychotické porucha podmíněná psychotropními</a:t>
            </a:r>
            <a:r>
              <a:rPr lang="cs-CZ" sz="2400" dirty="0" smtClean="0"/>
              <a:t> </a:t>
            </a:r>
            <a:r>
              <a:rPr lang="cs-CZ" sz="2400" b="1" dirty="0" smtClean="0"/>
              <a:t>látkami</a:t>
            </a:r>
            <a:endParaRPr lang="cs-CZ" sz="2400" dirty="0" smtClean="0"/>
          </a:p>
          <a:p>
            <a:pPr lvl="1"/>
            <a:r>
              <a:rPr lang="cs-CZ" sz="2400" b="1" dirty="0" smtClean="0"/>
              <a:t>amnestický</a:t>
            </a:r>
            <a:r>
              <a:rPr lang="cs-CZ" sz="2400" dirty="0" smtClean="0"/>
              <a:t> </a:t>
            </a:r>
            <a:r>
              <a:rPr lang="cs-CZ" sz="2400" b="1" dirty="0" smtClean="0"/>
              <a:t>syndrom</a:t>
            </a:r>
            <a:endParaRPr lang="cs-CZ" sz="2400" dirty="0" smtClean="0"/>
          </a:p>
          <a:p>
            <a:pPr lvl="1"/>
            <a:r>
              <a:rPr lang="cs-CZ" sz="2400" b="1" dirty="0" smtClean="0"/>
              <a:t>reziduální</a:t>
            </a:r>
            <a:r>
              <a:rPr lang="cs-CZ" sz="2400" dirty="0" smtClean="0"/>
              <a:t> </a:t>
            </a:r>
            <a:r>
              <a:rPr lang="cs-CZ" sz="2400" b="1" dirty="0" smtClean="0"/>
              <a:t>stav</a:t>
            </a:r>
            <a:r>
              <a:rPr lang="cs-CZ" sz="2400" dirty="0" smtClean="0"/>
              <a:t> a </a:t>
            </a:r>
            <a:r>
              <a:rPr lang="cs-CZ" sz="2400" b="1" dirty="0" smtClean="0"/>
              <a:t>psychotická</a:t>
            </a:r>
            <a:r>
              <a:rPr lang="cs-CZ" sz="2400" dirty="0" smtClean="0"/>
              <a:t> </a:t>
            </a:r>
            <a:r>
              <a:rPr lang="cs-CZ" sz="2400" b="1" dirty="0" smtClean="0"/>
              <a:t>porucha</a:t>
            </a:r>
            <a:r>
              <a:rPr lang="cs-CZ" sz="2400" dirty="0" smtClean="0"/>
              <a:t> </a:t>
            </a:r>
            <a:r>
              <a:rPr lang="cs-CZ" sz="2400" b="1" dirty="0" smtClean="0"/>
              <a:t>s pozdním začátkem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specifika u dětí a dospívajících</a:t>
            </a:r>
          </a:p>
          <a:p>
            <a:pPr lvl="1"/>
            <a:r>
              <a:rPr lang="cs-CZ" sz="2400" dirty="0" smtClean="0"/>
              <a:t>vyšší riziko těžkých otrav</a:t>
            </a:r>
          </a:p>
          <a:p>
            <a:pPr lvl="1"/>
            <a:r>
              <a:rPr lang="cs-CZ" sz="2400" dirty="0" smtClean="0"/>
              <a:t>rychleji se vytváří závislost</a:t>
            </a:r>
          </a:p>
          <a:p>
            <a:pPr lvl="1"/>
            <a:r>
              <a:rPr lang="cs-CZ" sz="2400" dirty="0" smtClean="0"/>
              <a:t>rychleji dojde k poškození kognitivních funkcí</a:t>
            </a:r>
          </a:p>
          <a:p>
            <a:pPr lvl="1"/>
            <a:r>
              <a:rPr lang="cs-CZ" sz="2400" dirty="0" smtClean="0"/>
              <a:t>při prevenci a terapii je nutné více brát v úvahu rodinné interakce, pracovat i s rodinou</a:t>
            </a:r>
          </a:p>
          <a:p>
            <a:pPr lvl="1"/>
            <a:r>
              <a:rPr lang="cs-CZ" sz="2400" dirty="0" smtClean="0"/>
              <a:t>u dospívajících je typické testování hranic, </a:t>
            </a:r>
            <a:r>
              <a:rPr lang="cs-CZ" sz="2400" dirty="0" smtClean="0"/>
              <a:t>riskování</a:t>
            </a:r>
            <a:endParaRPr lang="cs-CZ" sz="2400" dirty="0" smtClean="0"/>
          </a:p>
          <a:p>
            <a:pPr lvl="1"/>
            <a:r>
              <a:rPr lang="cs-CZ" sz="2400" dirty="0" smtClean="0"/>
              <a:t>zneužívání látek se může upravit se zráním dospívajícího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příčiny:</a:t>
            </a:r>
          </a:p>
          <a:p>
            <a:pPr lvl="1"/>
            <a:r>
              <a:rPr lang="cs-CZ" sz="2400" dirty="0" smtClean="0"/>
              <a:t>únik ze zátěžové situace, od problémů</a:t>
            </a:r>
          </a:p>
          <a:p>
            <a:pPr lvl="1"/>
            <a:r>
              <a:rPr lang="cs-CZ" sz="2400" dirty="0" smtClean="0"/>
              <a:t>uvolnění zábran</a:t>
            </a:r>
          </a:p>
          <a:p>
            <a:pPr lvl="1"/>
            <a:r>
              <a:rPr lang="cs-CZ" sz="2400" dirty="0" smtClean="0"/>
              <a:t>dosáhnout uspokojení</a:t>
            </a:r>
          </a:p>
          <a:p>
            <a:pPr lvl="1"/>
            <a:r>
              <a:rPr lang="cs-CZ" sz="2400" dirty="0" smtClean="0"/>
              <a:t>únik ze stereotypu</a:t>
            </a:r>
          </a:p>
          <a:p>
            <a:pPr lvl="1"/>
            <a:r>
              <a:rPr lang="cs-CZ" sz="2400" dirty="0" smtClean="0"/>
              <a:t>potřeba být akceptován skupinou</a:t>
            </a:r>
          </a:p>
          <a:p>
            <a:r>
              <a:rPr lang="cs-CZ" dirty="0" smtClean="0"/>
              <a:t>riziko vzniku závislosti:</a:t>
            </a:r>
          </a:p>
          <a:p>
            <a:pPr lvl="1"/>
            <a:r>
              <a:rPr lang="cs-CZ" sz="2400" b="1" dirty="0" smtClean="0"/>
              <a:t>genetická dispozice</a:t>
            </a:r>
            <a:r>
              <a:rPr lang="cs-CZ" sz="2400" dirty="0" smtClean="0"/>
              <a:t> – alkohol a jiné látky přinášejí pozitivní prožitky (typ metabolického zpracování)</a:t>
            </a:r>
          </a:p>
          <a:p>
            <a:pPr lvl="1"/>
            <a:r>
              <a:rPr lang="cs-CZ" sz="2400" b="1" dirty="0" smtClean="0"/>
              <a:t>osobnostní </a:t>
            </a:r>
            <a:r>
              <a:rPr lang="cs-CZ" sz="2400" b="1" dirty="0" smtClean="0"/>
              <a:t>rysy</a:t>
            </a:r>
            <a:endParaRPr lang="cs-CZ" sz="2400" dirty="0" smtClean="0"/>
          </a:p>
          <a:p>
            <a:pPr lvl="1"/>
            <a:r>
              <a:rPr lang="cs-CZ" sz="2400" b="1" dirty="0" smtClean="0"/>
              <a:t>faktory </a:t>
            </a:r>
            <a:r>
              <a:rPr lang="cs-CZ" sz="2400" b="1" dirty="0" smtClean="0"/>
              <a:t>učení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cs-CZ" dirty="0" smtClean="0"/>
              <a:t>léčba:</a:t>
            </a:r>
          </a:p>
          <a:p>
            <a:pPr lvl="1"/>
            <a:r>
              <a:rPr lang="cs-CZ" sz="2400" dirty="0" smtClean="0"/>
              <a:t>formy: nemocnice, ambulance, komunita</a:t>
            </a:r>
            <a:endParaRPr lang="cs-CZ" sz="2400" dirty="0" smtClean="0"/>
          </a:p>
          <a:p>
            <a:pPr lvl="1"/>
            <a:r>
              <a:rPr lang="cs-CZ" sz="2400" dirty="0" smtClean="0"/>
              <a:t>rodinná terapie</a:t>
            </a:r>
          </a:p>
          <a:p>
            <a:pPr lvl="1"/>
            <a:r>
              <a:rPr lang="cs-CZ" sz="2400" dirty="0" smtClean="0"/>
              <a:t>učit </a:t>
            </a:r>
            <a:r>
              <a:rPr lang="cs-CZ" sz="2400" dirty="0" smtClean="0"/>
              <a:t>děti různé dovednosti – řešení problémů, zvládání zátěže, studijní a pracovní návyky, odpočinek, řešení konfliktů, komunikační dovednosti, zvládání negativních emocí)</a:t>
            </a:r>
          </a:p>
          <a:p>
            <a:pPr lvl="1"/>
            <a:r>
              <a:rPr lang="cs-CZ" sz="2400" dirty="0" smtClean="0"/>
              <a:t>úprava životního stylu a sítě sociálních vztahů</a:t>
            </a:r>
          </a:p>
          <a:p>
            <a:pPr lvl="1"/>
            <a:r>
              <a:rPr lang="cs-CZ" sz="2400" dirty="0" smtClean="0"/>
              <a:t>psychoterapie v různých podobách (individuální, skupinová, relaxační techniky)</a:t>
            </a:r>
          </a:p>
          <a:p>
            <a:pPr lvl="1"/>
            <a:r>
              <a:rPr lang="cs-CZ" sz="2400" dirty="0" smtClean="0"/>
              <a:t>farmakoterapie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299</Words>
  <Application>Microsoft Office PowerPoint</Application>
  <PresentationFormat>Předvádění na obrazovce (4:3)</PresentationFormat>
  <Paragraphs>48</Paragraphs>
  <Slides>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Poruchy způsobené užíváním psychoaktivních látek v dětství a dospívání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způsobené užíváním psychoaktivních látek v dětství a dospívání</dc:title>
  <dc:creator>Jana Adámková</dc:creator>
  <cp:lastModifiedBy>Jana Adámková</cp:lastModifiedBy>
  <cp:revision>3</cp:revision>
  <dcterms:created xsi:type="dcterms:W3CDTF">2021-05-03T18:42:18Z</dcterms:created>
  <dcterms:modified xsi:type="dcterms:W3CDTF">2021-05-03T19:34:45Z</dcterms:modified>
</cp:coreProperties>
</file>