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  <p:sldMasterId id="2147483840" r:id="rId2"/>
  </p:sldMasterIdLst>
  <p:sldIdLst>
    <p:sldId id="256" r:id="rId3"/>
    <p:sldId id="264" r:id="rId4"/>
    <p:sldId id="257" r:id="rId5"/>
    <p:sldId id="258" r:id="rId6"/>
    <p:sldId id="259" r:id="rId7"/>
    <p:sldId id="261" r:id="rId8"/>
    <p:sldId id="274" r:id="rId9"/>
    <p:sldId id="260" r:id="rId10"/>
    <p:sldId id="262" r:id="rId11"/>
    <p:sldId id="263" r:id="rId12"/>
    <p:sldId id="265" r:id="rId13"/>
    <p:sldId id="272" r:id="rId14"/>
    <p:sldId id="266" r:id="rId15"/>
    <p:sldId id="267" r:id="rId16"/>
    <p:sldId id="268" r:id="rId17"/>
    <p:sldId id="269" r:id="rId18"/>
    <p:sldId id="270" r:id="rId19"/>
    <p:sldId id="271" r:id="rId20"/>
    <p:sldId id="277" r:id="rId21"/>
    <p:sldId id="276" r:id="rId22"/>
    <p:sldId id="286" r:id="rId23"/>
    <p:sldId id="280" r:id="rId24"/>
    <p:sldId id="282" r:id="rId25"/>
    <p:sldId id="283" r:id="rId26"/>
    <p:sldId id="284" r:id="rId27"/>
    <p:sldId id="285" r:id="rId28"/>
    <p:sldId id="287" r:id="rId29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2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ma@seznam.cz" userId="b17be0faf9b3bfc4" providerId="LiveId" clId="{E335CBF8-8044-4946-82F7-C438CE89871D}"/>
    <pc:docChg chg="undo custSel delSld modSld">
      <pc:chgData name="rachelma@seznam.cz" userId="b17be0faf9b3bfc4" providerId="LiveId" clId="{E335CBF8-8044-4946-82F7-C438CE89871D}" dt="2020-11-22T20:53:38.192" v="2134" actId="20577"/>
      <pc:docMkLst>
        <pc:docMk/>
      </pc:docMkLst>
      <pc:sldChg chg="modSp mod">
        <pc:chgData name="rachelma@seznam.cz" userId="b17be0faf9b3bfc4" providerId="LiveId" clId="{E335CBF8-8044-4946-82F7-C438CE89871D}" dt="2020-11-22T20:53:38.192" v="2134" actId="20577"/>
        <pc:sldMkLst>
          <pc:docMk/>
          <pc:sldMk cId="3215397266" sldId="256"/>
        </pc:sldMkLst>
        <pc:spChg chg="mod">
          <ac:chgData name="rachelma@seznam.cz" userId="b17be0faf9b3bfc4" providerId="LiveId" clId="{E335CBF8-8044-4946-82F7-C438CE89871D}" dt="2020-11-22T20:53:38.192" v="2134" actId="20577"/>
          <ac:spMkLst>
            <pc:docMk/>
            <pc:sldMk cId="3215397266" sldId="256"/>
            <ac:spMk id="3" creationId="{3C53FEEF-6AD1-441B-A0F6-DA6C908E0B8B}"/>
          </ac:spMkLst>
        </pc:spChg>
      </pc:sldChg>
      <pc:sldChg chg="modSp mod">
        <pc:chgData name="rachelma@seznam.cz" userId="b17be0faf9b3bfc4" providerId="LiveId" clId="{E335CBF8-8044-4946-82F7-C438CE89871D}" dt="2020-11-19T16:57:44.494" v="514" actId="20577"/>
        <pc:sldMkLst>
          <pc:docMk/>
          <pc:sldMk cId="738793238" sldId="257"/>
        </pc:sldMkLst>
        <pc:spChg chg="mod">
          <ac:chgData name="rachelma@seznam.cz" userId="b17be0faf9b3bfc4" providerId="LiveId" clId="{E335CBF8-8044-4946-82F7-C438CE89871D}" dt="2020-11-19T16:57:44.494" v="514" actId="20577"/>
          <ac:spMkLst>
            <pc:docMk/>
            <pc:sldMk cId="738793238" sldId="257"/>
            <ac:spMk id="3" creationId="{FF9E36C4-AFD5-47CA-936A-5AF04D98AAEC}"/>
          </ac:spMkLst>
        </pc:spChg>
      </pc:sldChg>
      <pc:sldChg chg="modSp mod">
        <pc:chgData name="rachelma@seznam.cz" userId="b17be0faf9b3bfc4" providerId="LiveId" clId="{E335CBF8-8044-4946-82F7-C438CE89871D}" dt="2020-11-19T17:02:40.675" v="694" actId="20577"/>
        <pc:sldMkLst>
          <pc:docMk/>
          <pc:sldMk cId="669782333" sldId="258"/>
        </pc:sldMkLst>
        <pc:spChg chg="mod">
          <ac:chgData name="rachelma@seznam.cz" userId="b17be0faf9b3bfc4" providerId="LiveId" clId="{E335CBF8-8044-4946-82F7-C438CE89871D}" dt="2020-11-19T17:02:40.675" v="694" actId="20577"/>
          <ac:spMkLst>
            <pc:docMk/>
            <pc:sldMk cId="669782333" sldId="258"/>
            <ac:spMk id="3" creationId="{260A1793-02EA-4C22-A1AC-9BF2268D9482}"/>
          </ac:spMkLst>
        </pc:spChg>
      </pc:sldChg>
      <pc:sldChg chg="modSp mod">
        <pc:chgData name="rachelma@seznam.cz" userId="b17be0faf9b3bfc4" providerId="LiveId" clId="{E335CBF8-8044-4946-82F7-C438CE89871D}" dt="2020-11-22T20:37:36.074" v="1991" actId="20577"/>
        <pc:sldMkLst>
          <pc:docMk/>
          <pc:sldMk cId="1967829222" sldId="259"/>
        </pc:sldMkLst>
        <pc:spChg chg="mod">
          <ac:chgData name="rachelma@seznam.cz" userId="b17be0faf9b3bfc4" providerId="LiveId" clId="{E335CBF8-8044-4946-82F7-C438CE89871D}" dt="2020-11-22T20:37:36.074" v="1991" actId="20577"/>
          <ac:spMkLst>
            <pc:docMk/>
            <pc:sldMk cId="1967829222" sldId="259"/>
            <ac:spMk id="3" creationId="{992DA860-5DFA-4D53-84DD-2CA65429B24E}"/>
          </ac:spMkLst>
        </pc:spChg>
      </pc:sldChg>
      <pc:sldChg chg="modSp mod">
        <pc:chgData name="rachelma@seznam.cz" userId="b17be0faf9b3bfc4" providerId="LiveId" clId="{E335CBF8-8044-4946-82F7-C438CE89871D}" dt="2020-11-22T20:38:07.208" v="2054" actId="20577"/>
        <pc:sldMkLst>
          <pc:docMk/>
          <pc:sldMk cId="831934570" sldId="261"/>
        </pc:sldMkLst>
        <pc:spChg chg="mod">
          <ac:chgData name="rachelma@seznam.cz" userId="b17be0faf9b3bfc4" providerId="LiveId" clId="{E335CBF8-8044-4946-82F7-C438CE89871D}" dt="2020-11-22T20:38:07.208" v="2054" actId="20577"/>
          <ac:spMkLst>
            <pc:docMk/>
            <pc:sldMk cId="831934570" sldId="261"/>
            <ac:spMk id="3" creationId="{8BC05BD7-A541-41A8-9440-F3C0D75E371A}"/>
          </ac:spMkLst>
        </pc:spChg>
      </pc:sldChg>
      <pc:sldChg chg="modSp mod">
        <pc:chgData name="rachelma@seznam.cz" userId="b17be0faf9b3bfc4" providerId="LiveId" clId="{E335CBF8-8044-4946-82F7-C438CE89871D}" dt="2020-11-22T20:36:33.489" v="1942" actId="20577"/>
        <pc:sldMkLst>
          <pc:docMk/>
          <pc:sldMk cId="2672925774" sldId="264"/>
        </pc:sldMkLst>
        <pc:spChg chg="mod">
          <ac:chgData name="rachelma@seznam.cz" userId="b17be0faf9b3bfc4" providerId="LiveId" clId="{E335CBF8-8044-4946-82F7-C438CE89871D}" dt="2020-11-19T16:51:32.649" v="6" actId="20577"/>
          <ac:spMkLst>
            <pc:docMk/>
            <pc:sldMk cId="2672925774" sldId="264"/>
            <ac:spMk id="2" creationId="{14C22F21-C397-4474-B88A-9D14C0381A9A}"/>
          </ac:spMkLst>
        </pc:spChg>
        <pc:spChg chg="mod">
          <ac:chgData name="rachelma@seznam.cz" userId="b17be0faf9b3bfc4" providerId="LiveId" clId="{E335CBF8-8044-4946-82F7-C438CE89871D}" dt="2020-11-22T20:36:33.489" v="1942" actId="20577"/>
          <ac:spMkLst>
            <pc:docMk/>
            <pc:sldMk cId="2672925774" sldId="264"/>
            <ac:spMk id="3" creationId="{ABADB055-BCAC-4DFE-BC29-D0E24B944822}"/>
          </ac:spMkLst>
        </pc:spChg>
      </pc:sldChg>
      <pc:sldChg chg="modSp mod">
        <pc:chgData name="rachelma@seznam.cz" userId="b17be0faf9b3bfc4" providerId="LiveId" clId="{E335CBF8-8044-4946-82F7-C438CE89871D}" dt="2020-11-22T20:50:14.677" v="2061" actId="20577"/>
        <pc:sldMkLst>
          <pc:docMk/>
          <pc:sldMk cId="2571119627" sldId="269"/>
        </pc:sldMkLst>
        <pc:spChg chg="mod">
          <ac:chgData name="rachelma@seznam.cz" userId="b17be0faf9b3bfc4" providerId="LiveId" clId="{E335CBF8-8044-4946-82F7-C438CE89871D}" dt="2020-11-22T20:50:14.677" v="2061" actId="20577"/>
          <ac:spMkLst>
            <pc:docMk/>
            <pc:sldMk cId="2571119627" sldId="269"/>
            <ac:spMk id="3" creationId="{E9D15D1F-2F6D-46CF-854A-28D16A78B256}"/>
          </ac:spMkLst>
        </pc:spChg>
      </pc:sldChg>
      <pc:sldChg chg="del">
        <pc:chgData name="rachelma@seznam.cz" userId="b17be0faf9b3bfc4" providerId="LiveId" clId="{E335CBF8-8044-4946-82F7-C438CE89871D}" dt="2020-11-19T17:09:55.237" v="1635" actId="2696"/>
        <pc:sldMkLst>
          <pc:docMk/>
          <pc:sldMk cId="933951620" sldId="273"/>
        </pc:sldMkLst>
      </pc:sldChg>
      <pc:sldChg chg="modSp mod">
        <pc:chgData name="rachelma@seznam.cz" userId="b17be0faf9b3bfc4" providerId="LiveId" clId="{E335CBF8-8044-4946-82F7-C438CE89871D}" dt="2020-11-19T17:17:46.474" v="1881" actId="20577"/>
        <pc:sldMkLst>
          <pc:docMk/>
          <pc:sldMk cId="4162878310" sldId="276"/>
        </pc:sldMkLst>
        <pc:spChg chg="mod">
          <ac:chgData name="rachelma@seznam.cz" userId="b17be0faf9b3bfc4" providerId="LiveId" clId="{E335CBF8-8044-4946-82F7-C438CE89871D}" dt="2020-11-19T17:17:46.474" v="1881" actId="20577"/>
          <ac:spMkLst>
            <pc:docMk/>
            <pc:sldMk cId="4162878310" sldId="276"/>
            <ac:spMk id="3" creationId="{B92736C2-B887-45EF-8D64-3AA55D6B4A04}"/>
          </ac:spMkLst>
        </pc:spChg>
      </pc:sldChg>
      <pc:sldChg chg="modSp mod">
        <pc:chgData name="rachelma@seznam.cz" userId="b17be0faf9b3bfc4" providerId="LiveId" clId="{E335CBF8-8044-4946-82F7-C438CE89871D}" dt="2020-11-22T20:43:04.323" v="2055" actId="20577"/>
        <pc:sldMkLst>
          <pc:docMk/>
          <pc:sldMk cId="3840750637" sldId="280"/>
        </pc:sldMkLst>
        <pc:spChg chg="mod">
          <ac:chgData name="rachelma@seznam.cz" userId="b17be0faf9b3bfc4" providerId="LiveId" clId="{E335CBF8-8044-4946-82F7-C438CE89871D}" dt="2020-11-22T20:43:04.323" v="2055" actId="20577"/>
          <ac:spMkLst>
            <pc:docMk/>
            <pc:sldMk cId="3840750637" sldId="280"/>
            <ac:spMk id="2" creationId="{A45C5190-95E0-4CD4-9AE6-CD448C29C859}"/>
          </ac:spMkLst>
        </pc:spChg>
      </pc:sldChg>
      <pc:sldChg chg="modSp mod">
        <pc:chgData name="rachelma@seznam.cz" userId="b17be0faf9b3bfc4" providerId="LiveId" clId="{E335CBF8-8044-4946-82F7-C438CE89871D}" dt="2020-11-19T17:19:18.449" v="1904" actId="20577"/>
        <pc:sldMkLst>
          <pc:docMk/>
          <pc:sldMk cId="2023797881" sldId="286"/>
        </pc:sldMkLst>
        <pc:spChg chg="mod">
          <ac:chgData name="rachelma@seznam.cz" userId="b17be0faf9b3bfc4" providerId="LiveId" clId="{E335CBF8-8044-4946-82F7-C438CE89871D}" dt="2020-11-19T17:19:18.449" v="1904" actId="20577"/>
          <ac:spMkLst>
            <pc:docMk/>
            <pc:sldMk cId="2023797881" sldId="286"/>
            <ac:spMk id="3" creationId="{0EB36B8F-20DC-48B1-80F8-9EEE97C67C4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0505-B124-4A99-B22E-5D023664A3C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0664-D7E0-4A0E-B0C1-80FFCAC9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763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0505-B124-4A99-B22E-5D023664A3C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0664-D7E0-4A0E-B0C1-80FFCAC9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330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0505-B124-4A99-B22E-5D023664A3C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0664-D7E0-4A0E-B0C1-80FFCAC92A57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739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0505-B124-4A99-B22E-5D023664A3C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0664-D7E0-4A0E-B0C1-80FFCAC9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973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0505-B124-4A99-B22E-5D023664A3C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0664-D7E0-4A0E-B0C1-80FFCAC92A5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675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0505-B124-4A99-B22E-5D023664A3C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0664-D7E0-4A0E-B0C1-80FFCAC9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993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0505-B124-4A99-B22E-5D023664A3C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0664-D7E0-4A0E-B0C1-80FFCAC9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1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0505-B124-4A99-B22E-5D023664A3C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0664-D7E0-4A0E-B0C1-80FFCAC9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831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7951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6333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85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0505-B124-4A99-B22E-5D023664A3C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0664-D7E0-4A0E-B0C1-80FFCAC9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9524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1907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415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5109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9654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3203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11/22/2020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3995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246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02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0505-B124-4A99-B22E-5D023664A3C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0664-D7E0-4A0E-B0C1-80FFCAC9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01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0505-B124-4A99-B22E-5D023664A3C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0664-D7E0-4A0E-B0C1-80FFCAC9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8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0505-B124-4A99-B22E-5D023664A3C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0664-D7E0-4A0E-B0C1-80FFCAC9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19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0505-B124-4A99-B22E-5D023664A3C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0664-D7E0-4A0E-B0C1-80FFCAC9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95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0505-B124-4A99-B22E-5D023664A3C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0664-D7E0-4A0E-B0C1-80FFCAC9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21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0505-B124-4A99-B22E-5D023664A3C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0664-D7E0-4A0E-B0C1-80FFCAC9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84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0505-B124-4A99-B22E-5D023664A3C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0664-D7E0-4A0E-B0C1-80FFCAC9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629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B0505-B124-4A99-B22E-5D023664A3CF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FEC0664-D7E0-4A0E-B0C1-80FFCAC9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882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  <p:sldLayoutId id="2147483836" r:id="rId13"/>
    <p:sldLayoutId id="2147483837" r:id="rId14"/>
    <p:sldLayoutId id="2147483838" r:id="rId15"/>
    <p:sldLayoutId id="21474838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39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file/48550/download/" TargetMode="External"/><Relationship Id="rId2" Type="http://schemas.openxmlformats.org/officeDocument/2006/relationships/hyperlink" Target="http://www.msmt.cz/dokumenty-3/skolsky-zakon" TargetMode="Externa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://www.msmt.cz/file/38850/" TargetMode="External"/><Relationship Id="rId4" Type="http://schemas.openxmlformats.org/officeDocument/2006/relationships/hyperlink" Target="http://www.msmt.cz/file/38850_1_1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treaties.un.org/doc/Treaties/1990/09/19900902%2003-14%20AM/Ch_IV_11p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AAB611-A675-4E84-AA39-B68D17BF84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Pedagogika volného času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53FEEF-6AD1-441B-A0F6-DA6C908E0B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Ráchel </a:t>
            </a:r>
            <a:r>
              <a:rPr lang="cs-CZ" dirty="0" err="1"/>
              <a:t>Mazúchová</a:t>
            </a:r>
            <a:endParaRPr lang="cs-CZ" dirty="0"/>
          </a:p>
          <a:p>
            <a:r>
              <a:rPr lang="cs-CZ" sz="1400" dirty="0"/>
              <a:t>(Legislativa – slide 22-26 </a:t>
            </a:r>
            <a:r>
              <a:rPr lang="cs-CZ" sz="1400"/>
              <a:t>– Z. </a:t>
            </a:r>
            <a:r>
              <a:rPr lang="cs-CZ" sz="1400" dirty="0"/>
              <a:t>Hanková)</a:t>
            </a:r>
          </a:p>
        </p:txBody>
      </p:sp>
    </p:spTree>
    <p:extLst>
      <p:ext uri="{BB962C8B-B14F-4D97-AF65-F5344CB8AC3E}">
        <p14:creationId xmlns:p14="http://schemas.microsoft.com/office/powerpoint/2010/main" val="3215397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C17DA-8CE1-4B6C-846D-CF92DC0B5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výchovy ve volném čase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D15144-976D-41DA-8586-9D9EB127F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výchovně-vzdělávací</a:t>
            </a:r>
          </a:p>
          <a:p>
            <a:pPr lvl="0"/>
            <a:r>
              <a:rPr lang="cs-CZ" dirty="0"/>
              <a:t>zdravotní</a:t>
            </a:r>
          </a:p>
          <a:p>
            <a:pPr lvl="0"/>
            <a:r>
              <a:rPr lang="cs-CZ" dirty="0"/>
              <a:t>sociální</a:t>
            </a:r>
          </a:p>
          <a:p>
            <a:r>
              <a:rPr lang="cs-CZ" dirty="0"/>
              <a:t>preventivní</a:t>
            </a:r>
          </a:p>
        </p:txBody>
      </p:sp>
    </p:spTree>
    <p:extLst>
      <p:ext uri="{BB962C8B-B14F-4D97-AF65-F5344CB8AC3E}">
        <p14:creationId xmlns:p14="http://schemas.microsoft.com/office/powerpoint/2010/main" val="1105013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2359F-4747-4430-A85C-C8D702DC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výchovy ve volném čase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275D35-EAAA-4DC9-BA1A-EE18736E4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Obecný cíl výchovy ve volném čase</a:t>
            </a:r>
            <a:r>
              <a:rPr lang="cs-CZ" dirty="0"/>
              <a:t> - naučit jedince hospodařit s volným časem, rozumně ho využívat a oceňovat volný čas jako významnou životní hodnotu</a:t>
            </a:r>
          </a:p>
          <a:p>
            <a:r>
              <a:rPr lang="cs-CZ" b="1" dirty="0"/>
              <a:t>Dílčí cíle:</a:t>
            </a:r>
            <a:r>
              <a:rPr lang="cs-CZ" dirty="0"/>
              <a:t> </a:t>
            </a:r>
          </a:p>
          <a:p>
            <a:pPr lvl="1"/>
            <a:r>
              <a:rPr lang="cs-CZ" sz="1700" dirty="0"/>
              <a:t>Naučit jedince efektivně odpočívat</a:t>
            </a:r>
          </a:p>
          <a:p>
            <a:pPr lvl="1"/>
            <a:r>
              <a:rPr lang="cs-CZ" sz="1700" dirty="0"/>
              <a:t>Umět volit účinné formy rekreace</a:t>
            </a:r>
          </a:p>
          <a:p>
            <a:pPr lvl="1"/>
            <a:r>
              <a:rPr lang="cs-CZ" sz="1700" dirty="0"/>
              <a:t>Objevovat a rozvíjet specifické schopnosti</a:t>
            </a:r>
          </a:p>
          <a:p>
            <a:pPr lvl="1"/>
            <a:r>
              <a:rPr lang="cs-CZ" sz="1700" dirty="0"/>
              <a:t>Uspokojovat a kultivovat potřeby</a:t>
            </a:r>
          </a:p>
          <a:p>
            <a:pPr lvl="1"/>
            <a:r>
              <a:rPr lang="cs-CZ" sz="1700" dirty="0"/>
              <a:t>Rozvíjet a podporovat zájmy</a:t>
            </a:r>
          </a:p>
          <a:p>
            <a:pPr lvl="1"/>
            <a:r>
              <a:rPr lang="cs-CZ" sz="1700" dirty="0"/>
              <a:t>Vést k celoživotnímu vzdělávání</a:t>
            </a:r>
          </a:p>
          <a:p>
            <a:r>
              <a:rPr lang="cs-CZ" b="1" dirty="0"/>
              <a:t>Konkrétní cíle </a:t>
            </a:r>
            <a:r>
              <a:rPr lang="cs-CZ" dirty="0"/>
              <a:t>- formulovat co nejpřesněji (např. naučit, vést, vytvořit, vytvořit pozitivní vztah, upevnit, rozvíjet, ukázat…)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241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CF9B2-FBA7-4E35-B068-CDFF74DFD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Podmínky, metody, formy výchovy ve volném čase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70C317-63D1-48D7-87DD-8BE55CD59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087811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PODMÍNKY</a:t>
            </a:r>
          </a:p>
          <a:p>
            <a:pPr lvl="1">
              <a:spcBef>
                <a:spcPts val="600"/>
              </a:spcBef>
            </a:pPr>
            <a:r>
              <a:rPr lang="cs-CZ" sz="1700" b="1" dirty="0"/>
              <a:t>vnější</a:t>
            </a:r>
            <a:r>
              <a:rPr lang="cs-CZ" sz="1700" dirty="0"/>
              <a:t> – materiální prostředí (vybavenost osvětlení, hlučnost), vlivy sociálního prostředí (vliv společnosti, postoje rodičů)</a:t>
            </a:r>
          </a:p>
          <a:p>
            <a:pPr lvl="1">
              <a:spcBef>
                <a:spcPts val="600"/>
              </a:spcBef>
            </a:pPr>
            <a:r>
              <a:rPr lang="cs-CZ" sz="1700" b="1" dirty="0"/>
              <a:t>vnitřní </a:t>
            </a:r>
            <a:r>
              <a:rPr lang="cs-CZ" sz="1700" dirty="0"/>
              <a:t>- motivace, rysy osobnosti, vědomosti, dovednosti, vůle, dosavadní zkušenosti, individuální zvláštnosti, sebevědomí jedince, věkové zvláštnosti</a:t>
            </a:r>
          </a:p>
          <a:p>
            <a:r>
              <a:rPr lang="cs-CZ" dirty="0"/>
              <a:t>METODY (způsob dosahování cílů, předávání poznatků)</a:t>
            </a:r>
          </a:p>
          <a:p>
            <a:pPr lvl="1">
              <a:spcBef>
                <a:spcPts val="600"/>
              </a:spcBef>
            </a:pPr>
            <a:r>
              <a:rPr lang="cs-CZ" b="1" dirty="0"/>
              <a:t>slovní - </a:t>
            </a:r>
            <a:r>
              <a:rPr lang="cs-CZ" dirty="0"/>
              <a:t>monologické (vyprávění, výklad, přednáška) a dialogické (rozhovor)</a:t>
            </a:r>
          </a:p>
          <a:p>
            <a:pPr lvl="1">
              <a:spcBef>
                <a:spcPts val="600"/>
              </a:spcBef>
            </a:pPr>
            <a:r>
              <a:rPr lang="cs-CZ" b="1" dirty="0"/>
              <a:t>názorné</a:t>
            </a:r>
            <a:r>
              <a:rPr lang="cs-CZ" dirty="0"/>
              <a:t> –pozorování, předvádění (např. skutečného předmětu)</a:t>
            </a:r>
          </a:p>
          <a:p>
            <a:pPr lvl="1">
              <a:spcBef>
                <a:spcPts val="600"/>
              </a:spcBef>
            </a:pPr>
            <a:r>
              <a:rPr lang="cs-CZ" b="1" dirty="0"/>
              <a:t>metody praktických činností </a:t>
            </a:r>
            <a:r>
              <a:rPr lang="cs-CZ" dirty="0"/>
              <a:t>–děti samy provozují činnost</a:t>
            </a:r>
          </a:p>
          <a:p>
            <a:r>
              <a:rPr lang="cs-CZ" dirty="0"/>
              <a:t>FORMY</a:t>
            </a:r>
          </a:p>
          <a:p>
            <a:pPr lvl="1">
              <a:spcBef>
                <a:spcPts val="600"/>
              </a:spcBef>
            </a:pPr>
            <a:r>
              <a:rPr lang="cs-CZ" sz="1700" b="1" dirty="0"/>
              <a:t>dle počtu </a:t>
            </a:r>
            <a:r>
              <a:rPr lang="cs-CZ" sz="1700" dirty="0"/>
              <a:t>– individuální, skupinové, hromadné, spontánní</a:t>
            </a:r>
          </a:p>
          <a:p>
            <a:pPr lvl="1">
              <a:spcBef>
                <a:spcPts val="600"/>
              </a:spcBef>
            </a:pPr>
            <a:r>
              <a:rPr lang="cs-CZ" sz="1700" b="1" dirty="0"/>
              <a:t>dle pravidelnosti </a:t>
            </a:r>
            <a:r>
              <a:rPr lang="cs-CZ" sz="1700" dirty="0"/>
              <a:t>– pravidelné, příležitostné</a:t>
            </a:r>
          </a:p>
          <a:p>
            <a:pPr lvl="1">
              <a:spcBef>
                <a:spcPts val="600"/>
              </a:spcBef>
            </a:pPr>
            <a:r>
              <a:rPr lang="cs-CZ" sz="1700" b="1" dirty="0"/>
              <a:t>dle organizovanosti </a:t>
            </a:r>
            <a:r>
              <a:rPr lang="cs-CZ" sz="1700" dirty="0"/>
              <a:t>– organizované, spontánní</a:t>
            </a:r>
          </a:p>
          <a:p>
            <a:pPr lvl="1">
              <a:spcBef>
                <a:spcPts val="600"/>
              </a:spcBef>
            </a:pPr>
            <a:r>
              <a:rPr lang="cs-CZ" sz="1700" b="1" dirty="0"/>
              <a:t>kurz, oddíl, soubor, klub, soutěž, vycházka, exkurze, výlet…</a:t>
            </a:r>
          </a:p>
        </p:txBody>
      </p:sp>
    </p:spTree>
    <p:extLst>
      <p:ext uri="{BB962C8B-B14F-4D97-AF65-F5344CB8AC3E}">
        <p14:creationId xmlns:p14="http://schemas.microsoft.com/office/powerpoint/2010/main" val="2670880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D14F6C-C7D3-4761-B1C4-A5F9ABAB5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dirty="0"/>
              <a:t>Požadavky na výchovu ve volném čase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97FE43-EA79-4B6A-A625-7BE14793B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142"/>
            <a:ext cx="8596668" cy="4436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Požadavek:</a:t>
            </a:r>
          </a:p>
          <a:p>
            <a:r>
              <a:rPr lang="cs-CZ" dirty="0"/>
              <a:t>pedagogického ovlivňování volného času</a:t>
            </a:r>
          </a:p>
          <a:p>
            <a:r>
              <a:rPr lang="cs-CZ" dirty="0"/>
              <a:t>jednoty a specifičnosti vyučování a výchovy mimo vyučování</a:t>
            </a:r>
          </a:p>
          <a:p>
            <a:r>
              <a:rPr lang="cs-CZ" dirty="0"/>
              <a:t>dobrovolnosti</a:t>
            </a:r>
          </a:p>
          <a:p>
            <a:r>
              <a:rPr lang="cs-CZ" dirty="0"/>
              <a:t>aktivity - podporovat iniciativu, nápaditost a samostatnost</a:t>
            </a:r>
          </a:p>
          <a:p>
            <a:r>
              <a:rPr lang="cs-CZ" dirty="0"/>
              <a:t>seberealizace</a:t>
            </a:r>
          </a:p>
          <a:p>
            <a:r>
              <a:rPr lang="cs-CZ" dirty="0"/>
              <a:t>pestrosti, zajímavosti a přitažlivosti</a:t>
            </a:r>
          </a:p>
          <a:p>
            <a:r>
              <a:rPr lang="cs-CZ" dirty="0"/>
              <a:t>odpočinkového a rekreačního zaměření (regenerace)</a:t>
            </a:r>
          </a:p>
          <a:p>
            <a:r>
              <a:rPr lang="cs-CZ" dirty="0"/>
              <a:t>zájmového zaměření</a:t>
            </a:r>
          </a:p>
          <a:p>
            <a:r>
              <a:rPr lang="cs-CZ" dirty="0"/>
              <a:t>citlivosti a citovosti</a:t>
            </a:r>
          </a:p>
          <a:p>
            <a:r>
              <a:rPr lang="cs-CZ" dirty="0"/>
              <a:t>sociálního kontaktu</a:t>
            </a:r>
          </a:p>
        </p:txBody>
      </p:sp>
    </p:spTree>
    <p:extLst>
      <p:ext uri="{BB962C8B-B14F-4D97-AF65-F5344CB8AC3E}">
        <p14:creationId xmlns:p14="http://schemas.microsoft.com/office/powerpoint/2010/main" val="321270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F2C361-A17C-4D00-B2D0-F5301DC6A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Výchova mimo vyučování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0728F3-D75F-491F-AAE0-E26DAF0D7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Vše, co souvisí s výchovou dětí v období základní a střední školní docházky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od výchovy ve volném čase se liší cílovou skupinou – zahrnuje oblast dětských povinností (sebeobsluha, příprava na vyučování)</a:t>
            </a:r>
          </a:p>
          <a:p>
            <a:r>
              <a:rPr lang="cs-CZ" dirty="0"/>
              <a:t>Funkce výchovy mimo vyučování: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VÝCHOVNÁ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ZDRAVOTNÍ - VMV přispívá k usměrňování režimu dne po stránce tělesné i duševní, střídání činností, výživa a životospráva, radost z činnosti.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SOCIÁLNÍ - péče o děti zbavuje rodiče do jisté míry starostí v době, kdy mají zaměstnání či jiné povinnosti-podílí se na utváření soc. vztahů, vyrovnávají se nestejnoměrné materiální podmínky v rodinách</a:t>
            </a:r>
          </a:p>
        </p:txBody>
      </p:sp>
    </p:spTree>
    <p:extLst>
      <p:ext uri="{BB962C8B-B14F-4D97-AF65-F5344CB8AC3E}">
        <p14:creationId xmlns:p14="http://schemas.microsoft.com/office/powerpoint/2010/main" val="2508900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12B9EA-F4F1-4263-9483-00AAA784A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Nejvýznamnější zařízení pro VMV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6392AF-6B18-4FAC-A464-6D3C05F0F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02505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cs-CZ" dirty="0"/>
              <a:t>ŠKOLNÍ DRUŽINY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práce s mladšími dětmi, co nejpestřejší struktura zájmových činností</a:t>
            </a:r>
          </a:p>
          <a:p>
            <a:pPr>
              <a:spcBef>
                <a:spcPts val="600"/>
              </a:spcBef>
            </a:pPr>
            <a:r>
              <a:rPr lang="cs-CZ" dirty="0"/>
              <a:t>ŠKOLNÍ KLUBY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2.stupeň ZŠ, na principu dobrovolnosti</a:t>
            </a:r>
          </a:p>
          <a:p>
            <a:pPr>
              <a:spcBef>
                <a:spcPts val="600"/>
              </a:spcBef>
            </a:pPr>
            <a:r>
              <a:rPr lang="cs-CZ" dirty="0"/>
              <a:t>STŘEDISKA PRO VOLNÝ ČAS DĚTÍ A MLÁDEŽE (DDM, SZČ)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realizace specifických zájmových činností pod odborným vedením, pravidelná zájmová činnost, účast pro širokou veřejnost</a:t>
            </a:r>
          </a:p>
          <a:p>
            <a:pPr>
              <a:spcBef>
                <a:spcPts val="600"/>
              </a:spcBef>
            </a:pPr>
            <a:r>
              <a:rPr lang="cs-CZ" dirty="0"/>
              <a:t>DOMOVY MLÁDEŽE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výchovná péče, ubytování, strava pro studenty SŠ, kteří mají vzdálené bydliště</a:t>
            </a:r>
          </a:p>
          <a:p>
            <a:pPr>
              <a:spcBef>
                <a:spcPts val="600"/>
              </a:spcBef>
            </a:pPr>
            <a:r>
              <a:rPr lang="cs-CZ" dirty="0"/>
              <a:t>DĚTSKÉ DOMOVY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zařízení ústavní výchovy, mezi volnočasovými institucemi má specifické postavení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pro děti od 3 do 18-ti let, o které se rodina nechce či nemůže starat</a:t>
            </a:r>
          </a:p>
          <a:p>
            <a:pPr>
              <a:spcBef>
                <a:spcPts val="600"/>
              </a:spcBef>
            </a:pPr>
            <a:r>
              <a:rPr lang="cs-CZ" dirty="0"/>
              <a:t>ZÁJMOVÁ VZDĚLÁVÁNÍ: ZUŠ, Jazykové školy, TJ, kulturní zařízení, náboženská společenství</a:t>
            </a:r>
          </a:p>
        </p:txBody>
      </p:sp>
    </p:spTree>
    <p:extLst>
      <p:ext uri="{BB962C8B-B14F-4D97-AF65-F5344CB8AC3E}">
        <p14:creationId xmlns:p14="http://schemas.microsoft.com/office/powerpoint/2010/main" val="3638878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D4127-674E-4CB8-87F1-7095BC82C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výchovy mimo vyučování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D15D1F-2F6D-46CF-854A-28D16A78B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58140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odpočinkové činnosti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nenáročné psychicky i fyzicky, vedoucí k odstranění únavy</a:t>
            </a:r>
          </a:p>
          <a:p>
            <a:r>
              <a:rPr lang="cs-CZ" b="1" dirty="0"/>
              <a:t>rekreační činnosti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pohybové aktivity, pohybové hry s míčem, štafety, turistika, spojení hudby a pohybu, rekreační formy učení –např. aerobik, zumba, spinning, ...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dětské diskotéky, všechny druhy sportů v rekreační formě (ne v podobě zájmové činnosti)</a:t>
            </a:r>
          </a:p>
          <a:p>
            <a:r>
              <a:rPr lang="cs-CZ" b="1" dirty="0"/>
              <a:t>zájmové činnosti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rozdělení zájmových činností dle obsahu –společensko-vědní, přírodovědné, esteticko-výchovné (hudební, výtvarné, literárně dramatické, hudebně pohybové), pohybové</a:t>
            </a:r>
          </a:p>
          <a:p>
            <a:r>
              <a:rPr lang="cs-CZ" b="1" dirty="0"/>
              <a:t>veřejně prospěšné činnost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děti dělají dobrovolnou činnost bez nároku na materiální hodnocení, příležitostné akce</a:t>
            </a:r>
          </a:p>
          <a:p>
            <a:r>
              <a:rPr lang="cs-CZ" b="1" dirty="0"/>
              <a:t>příprava na vyučování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splnění zadaných úkolů (v odpoledních hodinách), didaktické hry</a:t>
            </a:r>
          </a:p>
        </p:txBody>
      </p:sp>
    </p:spTree>
    <p:extLst>
      <p:ext uri="{BB962C8B-B14F-4D97-AF65-F5344CB8AC3E}">
        <p14:creationId xmlns:p14="http://schemas.microsoft.com/office/powerpoint/2010/main" val="2571119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A8B71D-63F8-4E09-91EE-F05BB6A3B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subjektů, které se podílejí na výchově ve volném čase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1E4078-EDF4-4BC6-8546-6D611F992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Rodina</a:t>
            </a:r>
          </a:p>
          <a:p>
            <a:r>
              <a:rPr lang="cs-CZ" dirty="0"/>
              <a:t>Škola</a:t>
            </a:r>
          </a:p>
          <a:p>
            <a:r>
              <a:rPr lang="cs-CZ" b="1" dirty="0"/>
              <a:t>Školská zařízení </a:t>
            </a:r>
          </a:p>
          <a:p>
            <a:r>
              <a:rPr lang="cs-CZ" dirty="0"/>
              <a:t>Nestátní neziskové organizace</a:t>
            </a:r>
          </a:p>
          <a:p>
            <a:r>
              <a:rPr lang="cs-CZ" dirty="0"/>
              <a:t>Církve, obce, nízkoprahová zařízení pro děti a mládež, hnutí dobrovolníků, živnostenské podnikání</a:t>
            </a:r>
          </a:p>
        </p:txBody>
      </p:sp>
    </p:spTree>
    <p:extLst>
      <p:ext uri="{BB962C8B-B14F-4D97-AF65-F5344CB8AC3E}">
        <p14:creationId xmlns:p14="http://schemas.microsoft.com/office/powerpoint/2010/main" val="1517025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88A0D0-C7EE-4E8B-82BF-0EEAAA0EF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Školská výchovná zařízení, jež se podílí na pedagogickém ovlivňování volného času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C36CBD-1364-42A1-87C5-DF16F604B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ŠKOLSKÁ VÝCHOVNÁ ZAŘÍZENÍ </a:t>
            </a:r>
            <a:r>
              <a:rPr lang="cs-CZ" dirty="0"/>
              <a:t>PRO ZÁJMOVÉ VZDĚLÁVÁNÍ</a:t>
            </a:r>
          </a:p>
          <a:p>
            <a:pPr lvl="1"/>
            <a:r>
              <a:rPr lang="cs-CZ" dirty="0"/>
              <a:t>SVČ (DDM, SZČ), školní družiny a školní kluby)</a:t>
            </a:r>
          </a:p>
          <a:p>
            <a:r>
              <a:rPr lang="cs-CZ" dirty="0"/>
              <a:t>ŠKOLSKÁ VÝCHOVNÁ A UBYTOVACÍ ZAŘÍZENÍ</a:t>
            </a:r>
          </a:p>
          <a:p>
            <a:pPr lvl="1"/>
            <a:r>
              <a:rPr lang="cs-CZ" dirty="0"/>
              <a:t>domovy mládeže, internáty a školy v přírodě </a:t>
            </a:r>
          </a:p>
          <a:p>
            <a:pPr marL="457200" lvl="1" indent="0">
              <a:buNone/>
            </a:pPr>
            <a:r>
              <a:rPr lang="cs-CZ" dirty="0"/>
              <a:t>(hlavním znakem je to, že zřizují dlouhodobou výchovu s ubytováním)</a:t>
            </a:r>
          </a:p>
          <a:p>
            <a:r>
              <a:rPr lang="cs-CZ" dirty="0"/>
              <a:t>ZAŘÍZENÍ PRO ÚSTAVNÍ A OCHRANNOU VÝCHOVU</a:t>
            </a:r>
          </a:p>
          <a:p>
            <a:pPr lvl="1"/>
            <a:r>
              <a:rPr lang="cs-CZ" dirty="0"/>
              <a:t>diagnostické ústavy, dětské domovy, dětské domovy se školou, výchovné ústavy</a:t>
            </a:r>
          </a:p>
        </p:txBody>
      </p:sp>
    </p:spTree>
    <p:extLst>
      <p:ext uri="{BB962C8B-B14F-4D97-AF65-F5344CB8AC3E}">
        <p14:creationId xmlns:p14="http://schemas.microsoft.com/office/powerpoint/2010/main" val="2135178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6BD736-FC3D-4013-A755-72316A1C3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Zájmové činnosti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2AE14-19E1-44C2-83B9-E9CB7A0CC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Zájmová činnost - obsah nabídky školských zařízení zájmového vzdělávání i dalších subjektů, jež naplňují volný čas</a:t>
            </a:r>
          </a:p>
          <a:p>
            <a:r>
              <a:rPr lang="cs-CZ" dirty="0"/>
              <a:t>Pravidelná zájmová činnost – organizována v </a:t>
            </a:r>
            <a:r>
              <a:rPr lang="cs-CZ" b="1" dirty="0"/>
              <a:t>zájmových útvarech</a:t>
            </a:r>
            <a:r>
              <a:rPr lang="cs-CZ" dirty="0"/>
              <a:t>:</a:t>
            </a:r>
          </a:p>
          <a:p>
            <a:pPr lvl="1"/>
            <a:r>
              <a:rPr lang="cs-CZ" u="sng" dirty="0"/>
              <a:t>Kroužek</a:t>
            </a:r>
            <a:r>
              <a:rPr lang="cs-CZ" dirty="0"/>
              <a:t> – menší zájmová útvar, činnost směřuje k vnitřnímu obohacení členů (rybářský, modelářský)</a:t>
            </a:r>
          </a:p>
          <a:p>
            <a:pPr lvl="1"/>
            <a:r>
              <a:rPr lang="cs-CZ" u="sng" dirty="0"/>
              <a:t>Soubor</a:t>
            </a:r>
            <a:r>
              <a:rPr lang="cs-CZ" dirty="0"/>
              <a:t> – činnost směřuje k veřejné produkci výsledků činnosti (pěvecký, taneční, divadelní)</a:t>
            </a:r>
          </a:p>
          <a:p>
            <a:pPr lvl="1"/>
            <a:r>
              <a:rPr lang="cs-CZ" u="sng" dirty="0"/>
              <a:t>Klub </a:t>
            </a:r>
            <a:r>
              <a:rPr lang="cs-CZ" dirty="0"/>
              <a:t>– zájmový útvar s volnější organizační strukturou s možnou převažující receptivní činností členů (filmový klub, klub mladého diváka, fankluby)</a:t>
            </a:r>
          </a:p>
          <a:p>
            <a:pPr lvl="1"/>
            <a:r>
              <a:rPr lang="cs-CZ" b="1" dirty="0"/>
              <a:t>Oddíl</a:t>
            </a:r>
            <a:r>
              <a:rPr lang="cs-CZ" dirty="0"/>
              <a:t> – zpravidla sportovní či turistické útvary – pojem označuje, že útvar je součástí většího organizačního celku a má charakter kroužku</a:t>
            </a:r>
          </a:p>
          <a:p>
            <a:pPr lvl="1"/>
            <a:r>
              <a:rPr lang="cs-CZ" i="1" u="sng" dirty="0"/>
              <a:t>Kurz</a:t>
            </a:r>
            <a:r>
              <a:rPr lang="cs-CZ" dirty="0"/>
              <a:t> – útvar s omezenou délkou trvání, zpravidla kratší než jeden rok; činnost směřuje k osvojení určitých vědomostí či dovedností (kurz PC, drhání, vaření)</a:t>
            </a:r>
          </a:p>
        </p:txBody>
      </p:sp>
    </p:spTree>
    <p:extLst>
      <p:ext uri="{BB962C8B-B14F-4D97-AF65-F5344CB8AC3E}">
        <p14:creationId xmlns:p14="http://schemas.microsoft.com/office/powerpoint/2010/main" val="660475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C22F21-C397-4474-B88A-9D14C0381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PVČ - samostatná vědní disciplína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ADB055-BCAC-4DFE-BC29-D0E24B944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vznik - 2.pol.19.st./1.pol. 20.st.</a:t>
            </a:r>
          </a:p>
          <a:p>
            <a:r>
              <a:rPr lang="cs-CZ" dirty="0"/>
              <a:t>„disciplína pedagogiky zaměřená na výchovné a vzdělávací prostředky napomáhající autonomnímu a smysluplnému využívání volného času dětí, dospívajících i dospělých“ (Průcha, Walterová, Mareš, 2003, s. 162)</a:t>
            </a:r>
          </a:p>
          <a:p>
            <a:r>
              <a:rPr lang="cs-CZ" dirty="0"/>
              <a:t>aplikovaná disciplína</a:t>
            </a:r>
          </a:p>
          <a:p>
            <a:r>
              <a:rPr lang="cs-CZ" dirty="0"/>
              <a:t>interdisciplinární: poznatky z </a:t>
            </a:r>
            <a:r>
              <a:rPr lang="cs-CZ" b="1" dirty="0"/>
              <a:t>psychologie, andragogiky,</a:t>
            </a:r>
            <a:r>
              <a:rPr lang="cs-CZ" dirty="0"/>
              <a:t> </a:t>
            </a:r>
            <a:r>
              <a:rPr lang="cs-CZ" b="1" dirty="0"/>
              <a:t>sociologie</a:t>
            </a:r>
            <a:r>
              <a:rPr lang="cs-CZ" dirty="0"/>
              <a:t>, </a:t>
            </a:r>
            <a:r>
              <a:rPr lang="cs-CZ" b="1" dirty="0"/>
              <a:t>sociální patologie</a:t>
            </a:r>
            <a:r>
              <a:rPr lang="cs-CZ" dirty="0"/>
              <a:t>, </a:t>
            </a:r>
            <a:r>
              <a:rPr lang="cs-CZ" b="1" dirty="0"/>
              <a:t>sociální pedagogiky, rekreologie, kriminologie</a:t>
            </a:r>
            <a:endParaRPr lang="cs-CZ" dirty="0"/>
          </a:p>
          <a:p>
            <a:r>
              <a:rPr lang="cs-CZ" dirty="0"/>
              <a:t>aspekty sociologické, filozofické, politologické, zdravotnické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29257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42AEE1-7172-4EAB-9554-DC3061863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lidské činnosti na volnočasových aktivitách – </a:t>
            </a:r>
            <a:r>
              <a:rPr lang="cs-CZ" u="sng" dirty="0"/>
              <a:t>hra</a:t>
            </a:r>
            <a:r>
              <a:rPr lang="cs-CZ" dirty="0"/>
              <a:t>, učení,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2736C2-B887-45EF-8D64-3AA55D6B4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Hra</a:t>
            </a:r>
          </a:p>
          <a:p>
            <a:pPr lvl="1"/>
            <a:r>
              <a:rPr lang="cs-CZ" dirty="0"/>
              <a:t>důležitý průběh</a:t>
            </a:r>
          </a:p>
          <a:p>
            <a:pPr lvl="1"/>
            <a:r>
              <a:rPr lang="cs-CZ" dirty="0"/>
              <a:t>poskytuje pozitivní prožitky, radost ze hry; relaxaci, nenásilné, bezděčné učení</a:t>
            </a:r>
          </a:p>
          <a:p>
            <a:pPr lvl="1"/>
            <a:r>
              <a:rPr lang="cs-CZ" dirty="0"/>
              <a:t>dominantní činnost u dětí předškolního věku, v ostatních životních fázích – mění se charakter hry a přístup k ní</a:t>
            </a:r>
          </a:p>
          <a:p>
            <a:pPr lvl="1"/>
            <a:r>
              <a:rPr lang="cs-CZ" dirty="0"/>
              <a:t>hry složitější (zájmové činnosti, osobní zájmy)</a:t>
            </a:r>
          </a:p>
          <a:p>
            <a:pPr lvl="1"/>
            <a:r>
              <a:rPr lang="cs-CZ" dirty="0"/>
              <a:t>dělení her podle spontánnosti, podle počtu účastníků, podle organizovanosti</a:t>
            </a:r>
          </a:p>
          <a:p>
            <a:pPr lvl="1"/>
            <a:r>
              <a:rPr lang="cs-CZ" dirty="0"/>
              <a:t>pro pedagoga VČ nezbytností </a:t>
            </a:r>
            <a:r>
              <a:rPr lang="cs-CZ" b="1" dirty="0"/>
              <a:t>znalost rozmanitých druhů her</a:t>
            </a:r>
            <a:r>
              <a:rPr lang="cs-CZ" dirty="0"/>
              <a:t>, ale i dovednost je řídit, hravost; hrou zaujmout, oslovit</a:t>
            </a:r>
          </a:p>
        </p:txBody>
      </p:sp>
    </p:spTree>
    <p:extLst>
      <p:ext uri="{BB962C8B-B14F-4D97-AF65-F5344CB8AC3E}">
        <p14:creationId xmlns:p14="http://schemas.microsoft.com/office/powerpoint/2010/main" val="4162878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F27DF-9A34-4E0B-8263-C5F6F4D82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Děti a mládež – právo na volný čas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B36B8F-20DC-48B1-80F8-9EEE97C67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Úmluva  o právech dítěte </a:t>
            </a:r>
            <a:r>
              <a:rPr lang="cs-CZ" dirty="0"/>
              <a:t>(1989, čl. 1) – ČR r. 1991:</a:t>
            </a:r>
          </a:p>
          <a:p>
            <a:pPr marL="0" indent="0">
              <a:buNone/>
            </a:pPr>
            <a:r>
              <a:rPr lang="cs-CZ" dirty="0"/>
              <a:t> „se </a:t>
            </a:r>
            <a:r>
              <a:rPr lang="cs-CZ" b="1" dirty="0"/>
              <a:t>dítětem</a:t>
            </a:r>
            <a:r>
              <a:rPr lang="cs-CZ" dirty="0"/>
              <a:t> rozumí každá lidská bytost mladší osmnácti let, pokud podle právního řádu, jenž se na dítě vztahuje, není zletilosti dosaženo dříve“. </a:t>
            </a:r>
          </a:p>
          <a:p>
            <a:r>
              <a:rPr lang="cs-CZ" dirty="0"/>
              <a:t>Dětem přiznáváno právo na zvláštní ochranu, jež se týká různých oblastí života dítěte; jednou z nich </a:t>
            </a:r>
            <a:r>
              <a:rPr lang="cs-CZ" b="1" dirty="0"/>
              <a:t>volný čas - právo dětí na volný čas a přístup k volnočasovým aktivitám </a:t>
            </a:r>
            <a:r>
              <a:rPr lang="cs-CZ" dirty="0"/>
              <a:t>(1989, čl. 31):</a:t>
            </a:r>
          </a:p>
          <a:p>
            <a:pPr marL="0" indent="0">
              <a:buNone/>
            </a:pPr>
            <a:r>
              <a:rPr lang="cs-CZ" dirty="0"/>
              <a:t>„Státy, které jsou smluvní stranou úmluvy, uznávají právo dítěte na odpočinek a volný čas, na účast ve hře a oddechové činnosti odpovídající jeho věku, jakož i na svobodnou účast v kulturním životě a umělecké činnosti. Státy, které jsou smluvní stranou úmluvy, uznávají a zabezpečují právo dítěte na všestrannou účast v kulturním a uměleckém životě a napomáhají k tomu, aby dětem byly poskytovány odpovídající a rovné možnosti v oblasti kulturní, umělecké, oddechové činnosti a využívání volného času.“</a:t>
            </a:r>
          </a:p>
        </p:txBody>
      </p:sp>
    </p:spTree>
    <p:extLst>
      <p:ext uri="{BB962C8B-B14F-4D97-AF65-F5344CB8AC3E}">
        <p14:creationId xmlns:p14="http://schemas.microsoft.com/office/powerpoint/2010/main" val="20237978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5C5190-95E0-4CD4-9AE6-CD448C29C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Legislativní rámec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F0A12C-9C61-40FC-8F0E-E5822FB09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Školský zákon č. 561/2004 Sb. </a:t>
            </a:r>
            <a:r>
              <a:rPr lang="cs-CZ" dirty="0"/>
              <a:t>(aktuální znění zákona) </a:t>
            </a:r>
          </a:p>
          <a:p>
            <a:pPr marL="0" indent="0">
              <a:buNone/>
            </a:pPr>
            <a:r>
              <a:rPr lang="cs-CZ" b="1" dirty="0">
                <a:hlinkClick r:id="rId2"/>
              </a:rPr>
              <a:t>http://www.msmt.cz/dokumenty-3/skolsky-zakon</a:t>
            </a:r>
            <a:endParaRPr lang="cs-CZ" b="1" dirty="0"/>
          </a:p>
          <a:p>
            <a:endParaRPr lang="cs-CZ" dirty="0"/>
          </a:p>
          <a:p>
            <a:r>
              <a:rPr lang="cs-CZ" b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Vyhláška č. 74/2005 Sb., o zájmovém vzdělávání, ve znění účinném od 1. 9. 2018</a:t>
            </a:r>
            <a:endParaRPr lang="cs-CZ" b="1" dirty="0"/>
          </a:p>
          <a:p>
            <a:pPr marL="0" indent="0">
              <a:buNone/>
            </a:pPr>
            <a:r>
              <a:rPr lang="cs-CZ" b="1" u="sng" dirty="0">
                <a:hlinkClick r:id="rId4" tooltip="zákon o pedagogických pracovnících.pdf"/>
              </a:rPr>
              <a:t>http://www.msmt.cz/dokumenty-3/vyhlasky-ke-skolskemu-zakonu</a:t>
            </a:r>
          </a:p>
          <a:p>
            <a:endParaRPr lang="cs-CZ" b="1" u="sng" dirty="0">
              <a:hlinkClick r:id="rId4" tooltip="zákon o pedagogických pracovnících.pdf"/>
            </a:endParaRPr>
          </a:p>
          <a:p>
            <a:r>
              <a:rPr lang="cs-CZ" b="1" dirty="0">
                <a:hlinkClick r:id="rId4" tooltip="zákon o pedagogických pracovnících.pdf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Zákon o pedagogických pracovnících č.563/2004 Sb.</a:t>
            </a:r>
          </a:p>
          <a:p>
            <a:pPr marL="0" indent="0">
              <a:buNone/>
            </a:pPr>
            <a:r>
              <a:rPr lang="cs-CZ" b="1" u="sng" dirty="0">
                <a:hlinkClick r:id="rId4" tooltip="zákon o pedagogických pracovnících.pdf"/>
              </a:rPr>
              <a:t>zákon o pedagogických pracovnících.pdf </a:t>
            </a:r>
            <a:endParaRPr lang="cs-CZ" b="1" u="sng" dirty="0"/>
          </a:p>
          <a:p>
            <a:pPr marL="0" indent="0">
              <a:buNone/>
            </a:pPr>
            <a:r>
              <a:rPr lang="cs-CZ" b="1" dirty="0">
                <a:hlinkClick r:id="rId5"/>
              </a:rPr>
              <a:t>http://www.msmt.cz/file/38850/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7506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82E56B-7E9E-4427-8145-07F6A0976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FC6EBC1-19D8-407D-BE7F-2B493B0556DF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endParaRPr lang="cs-CZ" b="1" dirty="0">
              <a:solidFill>
                <a:schemeClr val="accent2"/>
              </a:solidFill>
            </a:endParaRPr>
          </a:p>
          <a:p>
            <a:r>
              <a:rPr lang="cs-CZ" sz="3200" dirty="0">
                <a:solidFill>
                  <a:schemeClr val="accent2"/>
                </a:solidFill>
              </a:rPr>
              <a:t>Účastník zájmového </a:t>
            </a:r>
            <a:r>
              <a:rPr lang="cs-CZ" sz="3200" dirty="0">
                <a:ln w="3175" cmpd="sng">
                  <a:noFill/>
                </a:ln>
                <a:solidFill>
                  <a:schemeClr val="accent2"/>
                </a:solidFill>
              </a:rPr>
              <a:t>vzdělávání (§ 1)</a:t>
            </a:r>
          </a:p>
          <a:p>
            <a:r>
              <a:rPr lang="cs-CZ" sz="3200" dirty="0">
                <a:ln w="3175" cmpd="sng">
                  <a:noFill/>
                </a:ln>
                <a:solidFill>
                  <a:schemeClr val="accent2"/>
                </a:solidFill>
              </a:rPr>
              <a:t>Vzdělávací činnost v zájmovém vzdělávání (§ 2)</a:t>
            </a:r>
          </a:p>
          <a:p>
            <a:r>
              <a:rPr lang="cs-CZ" sz="3200" dirty="0">
                <a:solidFill>
                  <a:schemeClr val="accent2"/>
                </a:solidFill>
              </a:rPr>
              <a:t>Školská zařízení pro zájmové vzdělávání </a:t>
            </a:r>
            <a:r>
              <a:rPr lang="cs-CZ" sz="3200" dirty="0">
                <a:ln w="3175" cmpd="sng">
                  <a:noFill/>
                </a:ln>
                <a:solidFill>
                  <a:schemeClr val="accent2"/>
                </a:solidFill>
              </a:rPr>
              <a:t>(§ 3, 4)</a:t>
            </a:r>
            <a:endParaRPr lang="cs-CZ" sz="32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sz="3200" dirty="0">
                <a:solidFill>
                  <a:schemeClr val="accent2"/>
                </a:solidFill>
              </a:rPr>
              <a:t>a) </a:t>
            </a:r>
            <a:r>
              <a:rPr lang="cs-CZ" sz="3200" dirty="0">
                <a:ln w="3175" cmpd="sng">
                  <a:noFill/>
                </a:ln>
                <a:solidFill>
                  <a:schemeClr val="accent2"/>
                </a:solidFill>
              </a:rPr>
              <a:t>středisko volného času</a:t>
            </a:r>
            <a:r>
              <a:rPr lang="pl-PL" sz="3200" dirty="0">
                <a:solidFill>
                  <a:schemeClr val="accent2"/>
                </a:solidFill>
              </a:rPr>
              <a:t> </a:t>
            </a:r>
            <a:r>
              <a:rPr lang="pl-PL" sz="3200" dirty="0"/>
              <a:t>(</a:t>
            </a:r>
            <a:r>
              <a:rPr lang="cs-CZ" sz="3200" dirty="0"/>
              <a:t>dům dětí a mládeže; stanice zájmových činností)</a:t>
            </a:r>
            <a:endParaRPr lang="pl-PL" sz="3200" dirty="0"/>
          </a:p>
          <a:p>
            <a:pPr marL="0" indent="0">
              <a:buNone/>
            </a:pPr>
            <a:r>
              <a:rPr lang="pl-PL" sz="3200" dirty="0">
                <a:solidFill>
                  <a:schemeClr val="accent2"/>
                </a:solidFill>
              </a:rPr>
              <a:t>b) školní klub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2"/>
                </a:solidFill>
              </a:rPr>
              <a:t>c) školní družina</a:t>
            </a:r>
            <a:r>
              <a:rPr lang="pl-PL" sz="3200" dirty="0">
                <a:solidFill>
                  <a:schemeClr val="accent2"/>
                </a:solidFill>
              </a:rPr>
              <a:t> </a:t>
            </a:r>
            <a:endParaRPr lang="cs-CZ" sz="3200" dirty="0">
              <a:solidFill>
                <a:schemeClr val="accent2"/>
              </a:solidFill>
            </a:endParaRPr>
          </a:p>
          <a:p>
            <a:endParaRPr lang="cs-CZ" b="1" dirty="0">
              <a:ln w="3175" cmpd="sng">
                <a:noFill/>
              </a:ln>
              <a:solidFill>
                <a:schemeClr val="accent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67434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4F9B26DF-E48D-4347-81F9-B8E286C8E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Zájmové vzdělávání dle školského zákona ve znění vyhlášky Č. 74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448A51B-A0E1-4E96-A7DC-9A540CB44AEE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cs-CZ" sz="3600" b="1" dirty="0">
                <a:solidFill>
                  <a:schemeClr val="accent2"/>
                </a:solidFill>
              </a:rPr>
              <a:t>Účastník zájmového </a:t>
            </a:r>
            <a:r>
              <a:rPr lang="cs-CZ" sz="3600" b="1" dirty="0">
                <a:ln w="3175" cmpd="sng">
                  <a:noFill/>
                </a:ln>
                <a:solidFill>
                  <a:schemeClr val="accent2"/>
                </a:solidFill>
              </a:rPr>
              <a:t>vzdělávání (§ 1)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sz="2800" dirty="0"/>
              <a:t>Účastníky zájmového vzdělávání jsou děti, žáci a studenti; účastníky mohou být také pedagogičtí pracovníci, zákonní zástupci nezletilých účastníků, popřípadě další fyzické osoby. </a:t>
            </a:r>
          </a:p>
          <a:p>
            <a:r>
              <a:rPr lang="cs-CZ" sz="3600" b="1" dirty="0">
                <a:ln w="3175" cmpd="sng">
                  <a:noFill/>
                </a:ln>
                <a:solidFill>
                  <a:schemeClr val="accent2"/>
                </a:solidFill>
              </a:rPr>
              <a:t>Vzdělávací činnost v zájmovém vzdělávání (§ 2)</a:t>
            </a:r>
            <a:endParaRPr lang="cs-CZ" sz="36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sz="2900" dirty="0"/>
              <a:t>a) pravidelnou zájmovou, výchovnou, rekreační nebo vzdělávací činností včetně možnosti přípravy na vyučování, </a:t>
            </a:r>
          </a:p>
          <a:p>
            <a:pPr marL="0" indent="0">
              <a:buNone/>
            </a:pPr>
            <a:r>
              <a:rPr lang="cs-CZ" sz="2900" dirty="0"/>
              <a:t>b) příležitostnou zájmovou, výchovnou, rekreační nebo vzdělávací činností včetně možnosti přípravy na vyučování, </a:t>
            </a:r>
          </a:p>
          <a:p>
            <a:pPr marL="0" indent="0">
              <a:buNone/>
            </a:pPr>
            <a:r>
              <a:rPr lang="cs-CZ" sz="2900" dirty="0"/>
              <a:t>c) táborovou činností a další obdobnou činností, </a:t>
            </a:r>
          </a:p>
          <a:p>
            <a:pPr marL="0" indent="0">
              <a:buNone/>
            </a:pPr>
            <a:r>
              <a:rPr lang="cs-CZ" sz="2900" dirty="0"/>
              <a:t>d) osvětovou činností včetně shromažďování a poskytování informací pro děti, žáky a studenty, popřípadě i další osoby, a činností vedoucí k prevenci rizikového chování a výchovou k dobrovolnictví, </a:t>
            </a:r>
          </a:p>
          <a:p>
            <a:pPr marL="0" indent="0">
              <a:buNone/>
            </a:pPr>
            <a:r>
              <a:rPr lang="cs-CZ" sz="2900" dirty="0"/>
              <a:t>e) individuální prací, zejména vytvářením podmínek pro rozvoj nadání dětí, žáků a studentů, </a:t>
            </a:r>
          </a:p>
          <a:p>
            <a:pPr marL="0" indent="0">
              <a:buNone/>
            </a:pPr>
            <a:r>
              <a:rPr lang="cs-CZ" sz="2900" dirty="0"/>
              <a:t>f) využitím otevřené nabídky spontánních činností, </a:t>
            </a:r>
          </a:p>
          <a:p>
            <a:pPr marL="0" indent="0">
              <a:buNone/>
            </a:pPr>
            <a:r>
              <a:rPr lang="cs-CZ" sz="2900" dirty="0"/>
              <a:t>g) vzdělávacími programy navazujícími na rámcové vzdělávací programy škol.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7357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DD41DD-5CF1-4491-B56C-E5CC12F55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>
                <a:ln w="3175" cmpd="sng">
                  <a:noFill/>
                </a:ln>
                <a:solidFill>
                  <a:schemeClr val="tx1"/>
                </a:solidFill>
              </a:rPr>
            </a:br>
            <a:r>
              <a:rPr lang="cs-CZ" dirty="0">
                <a:ln w="3175" cmpd="sng">
                  <a:noFill/>
                </a:ln>
                <a:solidFill>
                  <a:schemeClr val="tx1"/>
                </a:solidFill>
              </a:rPr>
              <a:t>Školská zařízení pro zájmové vzdělávání (§ 3, 4)</a:t>
            </a:r>
            <a:br>
              <a:rPr lang="cs-CZ" b="1" dirty="0">
                <a:ln w="3175" cmpd="sng">
                  <a:noFill/>
                </a:ln>
                <a:solidFill>
                  <a:schemeClr val="accent2"/>
                </a:solidFill>
              </a:rPr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914229-04E2-4FCF-BC5F-AAC811981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br>
              <a:rPr lang="cs-CZ" sz="2400" dirty="0">
                <a:solidFill>
                  <a:srgbClr val="3F3F3F"/>
                </a:solidFill>
              </a:rPr>
            </a:br>
            <a:r>
              <a:rPr lang="cs-CZ" sz="2400" dirty="0">
                <a:solidFill>
                  <a:schemeClr val="accent2"/>
                </a:solidFill>
              </a:rPr>
              <a:t>a) </a:t>
            </a:r>
            <a:r>
              <a:rPr lang="cs-CZ" sz="2400" b="1" dirty="0">
                <a:ln w="3175" cmpd="sng">
                  <a:noFill/>
                </a:ln>
                <a:solidFill>
                  <a:schemeClr val="accent2"/>
                </a:solidFill>
              </a:rPr>
              <a:t>středisko volného času </a:t>
            </a:r>
            <a:r>
              <a:rPr lang="cs-CZ" sz="1700" dirty="0"/>
              <a:t>(dále jen "středisko„):</a:t>
            </a:r>
          </a:p>
          <a:p>
            <a:pPr marL="342900" indent="-342900"/>
            <a:r>
              <a:rPr lang="cs-CZ" sz="1700" b="1" dirty="0"/>
              <a:t>dům dětí a mládeže</a:t>
            </a:r>
            <a:r>
              <a:rPr lang="cs-CZ" sz="1700" dirty="0"/>
              <a:t>, který uskutečňuje činnost ve více oblastech zájmového vzdělávání; </a:t>
            </a:r>
          </a:p>
          <a:p>
            <a:pPr marL="342900" indent="-342900"/>
            <a:r>
              <a:rPr lang="cs-CZ" sz="1700" b="1" dirty="0"/>
              <a:t>stanice zájmových činností </a:t>
            </a:r>
            <a:r>
              <a:rPr lang="cs-CZ" sz="1700" dirty="0"/>
              <a:t>zaměřená na jednu oblast zájmového vzdělávání. </a:t>
            </a:r>
          </a:p>
          <a:p>
            <a:pPr marL="0" indent="0">
              <a:buNone/>
            </a:pPr>
            <a:r>
              <a:rPr lang="cs-CZ" sz="1700" dirty="0"/>
              <a:t>Činnost střediska se uskutečňuje ve více oblastech zájmového vzdělávání nebo se zaměřuje na konkrétní oblast zájmového vzdělávání</a:t>
            </a:r>
            <a:r>
              <a:rPr lang="cs-CZ" sz="1700" b="1" dirty="0"/>
              <a:t>, a to i mimo místo, kde se uskutečňuje vzdělávání podle školského zákona. </a:t>
            </a:r>
            <a:r>
              <a:rPr lang="cs-CZ" sz="1700" dirty="0"/>
              <a:t>Podmínkou pro přijetí uchazeče k činnosti střediska uvedené v § 2 odst. 1 písm. a) nebo c) je písemná přihláška. </a:t>
            </a:r>
          </a:p>
          <a:p>
            <a:pPr marL="0" indent="0">
              <a:buNone/>
            </a:pPr>
            <a:r>
              <a:rPr lang="pl-PL" sz="2400" b="1" dirty="0">
                <a:solidFill>
                  <a:schemeClr val="accent2"/>
                </a:solidFill>
              </a:rPr>
              <a:t>b) školní klub </a:t>
            </a:r>
            <a:r>
              <a:rPr lang="pl-PL" sz="1700" dirty="0"/>
              <a:t>(dále jen "klub")</a:t>
            </a:r>
          </a:p>
          <a:p>
            <a:pPr marL="0" indent="0">
              <a:buNone/>
            </a:pPr>
            <a:r>
              <a:rPr lang="cs-CZ" sz="1700" dirty="0"/>
              <a:t>pro žáky druhého stupně základní školy, žáky nižšího stupně šestiletého nebo osmiletého gymnázia nebo odpovídajících ročníků osmiletého vzdělávacího programu konzervatoře </a:t>
            </a:r>
            <a:r>
              <a:rPr lang="cs-CZ" sz="1700" b="1" dirty="0"/>
              <a:t>přihlášené k pravidelné denní docházce nebo pravidelné docházce</a:t>
            </a:r>
            <a:r>
              <a:rPr lang="cs-CZ" sz="1700" dirty="0"/>
              <a:t>. Podmínkou pro přijetí uchazeče k činnosti klubu uvedené v § 2 odst. 1 písm. a) nebo c) je písemná přihláška. </a:t>
            </a:r>
            <a:endParaRPr lang="pl-PL" sz="1700" dirty="0"/>
          </a:p>
          <a:p>
            <a:pPr marL="0" indent="0">
              <a:buNone/>
            </a:pPr>
            <a:r>
              <a:rPr lang="cs-CZ" sz="2400" b="1" dirty="0">
                <a:solidFill>
                  <a:schemeClr val="accent2"/>
                </a:solidFill>
              </a:rPr>
              <a:t>c) školní družina </a:t>
            </a:r>
            <a:r>
              <a:rPr lang="cs-CZ" sz="1700" dirty="0"/>
              <a:t>(dále jen "družina"). </a:t>
            </a:r>
          </a:p>
          <a:p>
            <a:pPr marL="0" indent="0">
              <a:buNone/>
            </a:pPr>
            <a:r>
              <a:rPr lang="cs-CZ" sz="1700" dirty="0"/>
              <a:t>přednostně pro žáky prvního stupně základní školy </a:t>
            </a:r>
            <a:r>
              <a:rPr lang="cs-CZ" sz="1700" b="1" dirty="0"/>
              <a:t>přihlášené k pravidelné denní docházce</a:t>
            </a:r>
            <a:r>
              <a:rPr lang="cs-CZ" sz="1700" dirty="0"/>
              <a:t>. Podmínkou pro přijetí uchazeče k činnosti družiny uvedené v § 2 odst. 1 písm. a) nebo c) je písemná přihláška. Součásti přihlášky k činnosti družiny uvedené v § 2 odst. 1 písm. a) je písemné sdělení o rozsahu docházky a způsobu odchodu účastníka z družiny.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3605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61FFD-674A-4680-850E-9F137E61F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Zákon o pedagogických pracovnících </a:t>
            </a:r>
            <a:br>
              <a:rPr lang="cs-CZ" dirty="0"/>
            </a:br>
            <a:r>
              <a:rPr lang="cs-CZ" dirty="0"/>
              <a:t>č. </a:t>
            </a:r>
            <a:r>
              <a:rPr lang="cs-CZ" b="1" dirty="0"/>
              <a:t>563/2004 </a:t>
            </a:r>
            <a:r>
              <a:rPr lang="cs-CZ" sz="4000" b="1" dirty="0"/>
              <a:t>§ 17 </a:t>
            </a:r>
            <a:r>
              <a:rPr lang="cs-CZ" sz="4000" b="1" u="sng" dirty="0">
                <a:solidFill>
                  <a:schemeClr val="accent2"/>
                </a:solidFill>
              </a:rPr>
              <a:t>Pedagog volného času </a:t>
            </a:r>
            <a:r>
              <a:rPr lang="cs-CZ" sz="4000" dirty="0"/>
              <a:t>	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4E5BD5-8143-44EB-99CF-0F0EFB104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251960"/>
          </a:xfrm>
          <a:ln w="19050">
            <a:solidFill>
              <a:schemeClr val="accent1"/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7200" i="1" dirty="0"/>
              <a:t>(1) </a:t>
            </a:r>
            <a:r>
              <a:rPr lang="cs-CZ" sz="7200" dirty="0"/>
              <a:t>Pedagog volného času, který vykonává komplexní přímou pedagogickou činnost v zájmovém vzdělávání ve školách a školských zařízeních pro zájmové vzdělávání, získává</a:t>
            </a:r>
            <a:r>
              <a:rPr lang="cs-CZ" sz="7200" b="1" dirty="0"/>
              <a:t> </a:t>
            </a:r>
            <a:r>
              <a:rPr lang="cs-CZ" sz="7200" b="1" dirty="0">
                <a:solidFill>
                  <a:schemeClr val="accent2"/>
                </a:solidFill>
              </a:rPr>
              <a:t>odbornou kvalifikaci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5600" i="1" dirty="0"/>
              <a:t>a) </a:t>
            </a:r>
            <a:r>
              <a:rPr lang="cs-CZ" sz="5600" dirty="0"/>
              <a:t>vysokoškolským vzděláním získaným studiem v akreditovaném studijním programu v oblasti pedagogických věd,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5600" i="1" dirty="0"/>
              <a:t>b) </a:t>
            </a:r>
            <a:r>
              <a:rPr lang="cs-CZ" sz="5600" dirty="0"/>
              <a:t>vysokoškolským vzděláním získaným ukončením jiného akreditovaného studijního programu než podle písmene a) 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5600" dirty="0"/>
              <a:t>1. vzděláním v programu celoživotního vzdělávání </a:t>
            </a:r>
            <a:r>
              <a:rPr lang="cs-CZ" sz="5600" u="sng" dirty="0"/>
              <a:t>uskutečňovaném vysokou školou </a:t>
            </a:r>
            <a:r>
              <a:rPr lang="cs-CZ" sz="5600" dirty="0"/>
              <a:t>a zaměřeném na pedagogiku, nebo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5600" dirty="0"/>
              <a:t>2. studiem pedagogiky, </a:t>
            </a:r>
          </a:p>
          <a:p>
            <a:r>
              <a:rPr lang="cs-CZ" sz="5600" dirty="0"/>
              <a:t>A DÁLE OBDOBNĚ ve smyslu vzdělání VOŠ, SŠ (maturita i UŠ s výučním listem) 	</a:t>
            </a:r>
          </a:p>
          <a:p>
            <a:r>
              <a:rPr lang="cs-CZ" sz="5600" b="1" dirty="0"/>
              <a:t>Zaměstnanci, </a:t>
            </a:r>
            <a:r>
              <a:rPr lang="cs-CZ" sz="5600" dirty="0"/>
              <a:t>který je výkonným umělcem7), výtvarným umělcem nebo který má odbornou kvalifikaci podle § 10 odst. 1 nebo § 21, může ředitel školy písemně uznat předpoklad odborné </a:t>
            </a:r>
            <a:r>
              <a:rPr lang="cs-CZ" sz="5600" u="sng" dirty="0"/>
              <a:t>kvalifikace pedagoga volného času pro aktivity zájmového vzdělávání odpovídající uměleckému zaměření nebo odborné kvalifikaci zaměstnance za splněný, pokud týdenní pracovní doba tohoto zaměstnance u právnické osoby vykonávající činnost školy nepřesahuje polovinu stanovené týdenní pracovní doby a pokud tento zaměstnanec mimo pracovněprávní vztah k právnické osobě vykonávající činnost školy provádí </a:t>
            </a:r>
            <a:r>
              <a:rPr lang="cs-CZ" sz="5600" u="sng" dirty="0" err="1"/>
              <a:t>uměleckévýkony</a:t>
            </a:r>
            <a:r>
              <a:rPr lang="cs-CZ" sz="5600" u="sng" dirty="0"/>
              <a:t>, vytváří umělecká díla nebo vykonává činnost, pro niž splňuje odbornou kvalifikaci podle § 10 </a:t>
            </a:r>
            <a:r>
              <a:rPr lang="cs-CZ" sz="5600" dirty="0"/>
              <a:t>odst. 1 nebo § 21. Uznání splnění předpokladu odborné kvalifikace platí pro účely tohoto zákona po dobu, po kterou zaměstnanec splňuje podmínky podle věty první. 	</a:t>
            </a:r>
          </a:p>
          <a:p>
            <a:pPr marL="0" indent="0">
              <a:buNone/>
            </a:pPr>
            <a:r>
              <a:rPr lang="cs-CZ" sz="7200" b="1" dirty="0">
                <a:solidFill>
                  <a:schemeClr val="accent2"/>
                </a:solidFill>
              </a:rPr>
              <a:t>+ bezúhonnost, český jazyk, zdravotní způsobilost</a:t>
            </a:r>
            <a:r>
              <a:rPr lang="cs-CZ" sz="5600" u="sng" dirty="0">
                <a:solidFill>
                  <a:schemeClr val="accent2"/>
                </a:solidFill>
              </a:rPr>
              <a:t> </a:t>
            </a:r>
            <a:r>
              <a:rPr lang="cs-CZ" sz="5600" dirty="0">
                <a:solidFill>
                  <a:schemeClr val="accent2"/>
                </a:solidFill>
              </a:rPr>
              <a:t>	</a:t>
            </a:r>
          </a:p>
          <a:p>
            <a:pPr marL="0" indent="0">
              <a:buNone/>
            </a:pPr>
            <a:r>
              <a:rPr lang="cs-CZ" sz="5600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46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097135-05C0-466F-A1ED-F2B801350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6467537" cy="708212"/>
          </a:xfrm>
        </p:spPr>
        <p:txBody>
          <a:bodyPr>
            <a:normAutofit/>
          </a:bodyPr>
          <a:lstStyle/>
          <a:p>
            <a:r>
              <a:rPr lang="cs-CZ" sz="2400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85F77D-2F52-41F5-8A57-07D96F085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494804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HÁJEK, Bedřich, HOFBAUER, Břetislav, PÁVKOVÁ, Jiřina. Pedagogické ovlivňování volného času: trendy pedagogiky volného času. Praha: Portál, 2008. ISBN 978-80-7367-473-1.</a:t>
            </a:r>
          </a:p>
          <a:p>
            <a:r>
              <a:rPr lang="cs-CZ" dirty="0"/>
              <a:t>KRATOCHVÍLOVÁ, Emília. Pedagogika </a:t>
            </a:r>
            <a:r>
              <a:rPr lang="cs-CZ" dirty="0" err="1"/>
              <a:t>voľného</a:t>
            </a:r>
            <a:r>
              <a:rPr lang="cs-CZ" dirty="0"/>
              <a:t> času: výchova v čase mimo </a:t>
            </a:r>
            <a:r>
              <a:rPr lang="cs-CZ" dirty="0" err="1"/>
              <a:t>vyučovania</a:t>
            </a:r>
            <a:r>
              <a:rPr lang="cs-CZ" dirty="0"/>
              <a:t> v </a:t>
            </a:r>
            <a:r>
              <a:rPr lang="cs-CZ" dirty="0" err="1"/>
              <a:t>pedagogickej</a:t>
            </a:r>
            <a:r>
              <a:rPr lang="cs-CZ" dirty="0"/>
              <a:t> </a:t>
            </a:r>
            <a:r>
              <a:rPr lang="cs-CZ" dirty="0" err="1"/>
              <a:t>teórii</a:t>
            </a:r>
            <a:r>
              <a:rPr lang="cs-CZ" dirty="0"/>
              <a:t> a v praxi. Bratislava: Univerzita Komenského, 2004. ISBN 80-223-1930-9.</a:t>
            </a:r>
          </a:p>
          <a:p>
            <a:r>
              <a:rPr lang="cs-CZ" dirty="0"/>
              <a:t>KRAUS, Blahoslav, POLÁČKOVÁ, Věra. Člověk -prostředí -výchova: k otázkám sociální pedagogiky. Brno: </a:t>
            </a:r>
            <a:r>
              <a:rPr lang="cs-CZ" dirty="0" err="1"/>
              <a:t>Paido</a:t>
            </a:r>
            <a:r>
              <a:rPr lang="cs-CZ" dirty="0"/>
              <a:t>, 2001. ISBN 80-7315-004-2.</a:t>
            </a:r>
          </a:p>
          <a:p>
            <a:r>
              <a:rPr lang="cs-CZ" dirty="0"/>
              <a:t>PÁVKOVÁ, Jiřina, HÁJEK, Bedřich, HOFBAUER, Břetislav aj. Pedagogika volného času: teorie, praxe a perspektivy mimoškolní výchovy a zařízení volného času. 2. vyd. Praha: Portál, 2001. ISBN 80-7178-569-5.</a:t>
            </a:r>
          </a:p>
          <a:p>
            <a:r>
              <a:rPr lang="cs-CZ" dirty="0"/>
              <a:t>PRŮCHA, Jan, WALTEROVÁ, Eliška, MAREŠ, Jiří. Pedagogický slovník.4. </a:t>
            </a:r>
            <a:r>
              <a:rPr lang="cs-CZ" dirty="0" err="1"/>
              <a:t>aktualiz</a:t>
            </a:r>
            <a:r>
              <a:rPr lang="cs-CZ" dirty="0"/>
              <a:t>. vyd. Praha: Portál, 2003. ISBN 80-7178-772-8.</a:t>
            </a:r>
          </a:p>
          <a:p>
            <a:r>
              <a:rPr lang="cs-CZ" dirty="0"/>
              <a:t>VÁŽANSKÝ, Mojmír. Základy pedagogiky volného času. 2. dopl. vyd. Brno: </a:t>
            </a:r>
            <a:r>
              <a:rPr lang="cs-CZ" dirty="0" err="1"/>
              <a:t>Print-Typia</a:t>
            </a:r>
            <a:r>
              <a:rPr lang="cs-CZ" dirty="0"/>
              <a:t>, 2001. ISBN 80-86384-00-4.</a:t>
            </a:r>
          </a:p>
          <a:p>
            <a:r>
              <a:rPr lang="cs-CZ" dirty="0"/>
              <a:t>Úmluva o právech dítěte. Dostupné z: </a:t>
            </a:r>
            <a:r>
              <a:rPr lang="cs-CZ" dirty="0">
                <a:hlinkClick r:id="rId2"/>
              </a:rPr>
              <a:t>https://treaties.un.org/doc/Treaties/1990/09/19900902%2003-14%20AM/Ch_IV_11p.pdf</a:t>
            </a:r>
            <a:r>
              <a:rPr lang="cs-CZ" dirty="0"/>
              <a:t> </a:t>
            </a:r>
          </a:p>
          <a:p>
            <a:r>
              <a:rPr lang="cs-CZ" dirty="0"/>
              <a:t>VYHNÁLKOVÁ, Pavla. Výchova a volný čas. In KANTOROVÁ, Jana aj. Vybrané kapitoly z obecné pedagogiky </a:t>
            </a:r>
            <a:r>
              <a:rPr lang="cs-CZ" dirty="0" err="1"/>
              <a:t>II.Olomouc</a:t>
            </a:r>
            <a:r>
              <a:rPr lang="cs-CZ" dirty="0"/>
              <a:t>: </a:t>
            </a:r>
            <a:r>
              <a:rPr lang="cs-CZ" dirty="0" err="1"/>
              <a:t>Hanex</a:t>
            </a:r>
            <a:r>
              <a:rPr lang="cs-CZ" dirty="0"/>
              <a:t>, 2010, s. 159-182.ISBN 978-80-7409-030-1.</a:t>
            </a:r>
          </a:p>
          <a:p>
            <a:r>
              <a:rPr lang="cs-CZ" dirty="0"/>
              <a:t>VYHNÁLKOVÁ, Pavla. Základy pedagogiky volného času. Olomouc: Agentura </a:t>
            </a:r>
            <a:r>
              <a:rPr lang="cs-CZ" dirty="0" err="1"/>
              <a:t>Gewak</a:t>
            </a:r>
            <a:r>
              <a:rPr lang="cs-CZ" dirty="0"/>
              <a:t>, 2013. ISBN 978-80-86768-73-1.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7641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D90A82-6F68-4CE9-B804-205BAABD0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Čas 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9E36C4-AFD5-47CA-936A-5AF04D98A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3 časové bloky (Hájek a kolektiv, 2008, s. 10) </a:t>
            </a:r>
          </a:p>
          <a:p>
            <a:r>
              <a:rPr lang="cs-CZ" b="1" dirty="0"/>
              <a:t>čas pracovní 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návštěva školy, výdělečná činnost</a:t>
            </a:r>
            <a:endParaRPr lang="cs-CZ" dirty="0">
              <a:effectLst/>
            </a:endParaRPr>
          </a:p>
          <a:p>
            <a:r>
              <a:rPr lang="cs-CZ" b="1" dirty="0"/>
              <a:t>čas vázaný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fyziologické potřeby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péče o chod rodiny a provoz domácnosti, příprava na vyučování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dojíždění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další nutné povinnosti</a:t>
            </a:r>
          </a:p>
          <a:p>
            <a:r>
              <a:rPr lang="cs-CZ" b="1" dirty="0"/>
              <a:t>čas volný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doba, která zbývá po splnění povinností a po uspokojení základních životních potřeb (Hájek, Hofbauer, Pávková, 2008, s.10)</a:t>
            </a:r>
          </a:p>
        </p:txBody>
      </p:sp>
    </p:spTree>
    <p:extLst>
      <p:ext uri="{BB962C8B-B14F-4D97-AF65-F5344CB8AC3E}">
        <p14:creationId xmlns:p14="http://schemas.microsoft.com/office/powerpoint/2010/main" val="738793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679459-35EA-4C0A-8696-3D20CEF22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Volný čas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0A1793-02EA-4C22-A1AC-9BF2268D9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/>
              <a:t>pozitivní (obsahové) vymezení </a:t>
            </a:r>
            <a:r>
              <a:rPr lang="cs-CZ" dirty="0"/>
              <a:t>(Vážanský, 2001, s. 29-30) - doba, „v níž se individuum může nezávisle na jakýchkoli povinnostech výhradně svobodně realizovat a dělat to či ono, k čemu je nikdo nenutí a k čemu také není ani podvědomě nuceno“; svoboda, svobodná volba, dobrovolnost </a:t>
            </a:r>
          </a:p>
          <a:p>
            <a:pPr lvl="1"/>
            <a:r>
              <a:rPr lang="cs-CZ" dirty="0"/>
              <a:t>podobně Kratochvílová (2004, s. 79) - čas na oddych, rekreaci, regeneraci fyzických a psychických sil, uvolnění po práci, studiu, na společenská setkání, na poznávání světa, života, na seberealizaci v aktivitách, činnosti podle vlastních potřeb a zájmů, představ, tužeb, aspirací a hodnot</a:t>
            </a:r>
            <a:endParaRPr lang="cs-CZ" b="1" dirty="0"/>
          </a:p>
          <a:p>
            <a:r>
              <a:rPr lang="cs-CZ" dirty="0"/>
              <a:t>čím, jakými aktivitami bude vyplněn</a:t>
            </a:r>
          </a:p>
        </p:txBody>
      </p:sp>
    </p:spTree>
    <p:extLst>
      <p:ext uri="{BB962C8B-B14F-4D97-AF65-F5344CB8AC3E}">
        <p14:creationId xmlns:p14="http://schemas.microsoft.com/office/powerpoint/2010/main" val="669782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62924D-7F80-43AA-85DE-F67E35542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dirty="0"/>
              <a:t>Funkce volného času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2DA860-5DFA-4D53-84DD-2CA65429B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600" dirty="0"/>
              <a:t>Dle H. </a:t>
            </a:r>
            <a:r>
              <a:rPr lang="cs-CZ" sz="1600" dirty="0" err="1"/>
              <a:t>Opaschowski</a:t>
            </a:r>
            <a:r>
              <a:rPr lang="cs-CZ" sz="1600" dirty="0"/>
              <a:t> (in Vážanský, 2001, s. 36-38)</a:t>
            </a:r>
          </a:p>
          <a:p>
            <a:pPr>
              <a:spcBef>
                <a:spcPts val="600"/>
              </a:spcBef>
            </a:pPr>
            <a:r>
              <a:rPr lang="cs-CZ" sz="1600" b="1" dirty="0"/>
              <a:t>rekreace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b="1" dirty="0"/>
              <a:t>kompenzace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b="1" dirty="0"/>
              <a:t>edukace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b="1" dirty="0"/>
              <a:t>kontemplace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b="1" dirty="0"/>
              <a:t>komunikace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b="1" dirty="0"/>
              <a:t>integrace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b="1" dirty="0"/>
              <a:t>participace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b="1" dirty="0"/>
              <a:t>enkulturace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67829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9E30BD-6BC1-4120-ACAA-88F89334F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Funkce volného času </a:t>
            </a:r>
            <a:r>
              <a:rPr lang="cs-CZ" sz="2700" dirty="0"/>
              <a:t>(Emílie Kratochvílová)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C05BD7-A541-41A8-9440-F3C0D75E3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zaměřeno více pedagogicky, důraz na edukační dimenzi volného času</a:t>
            </a:r>
            <a:endParaRPr lang="cs-CZ" b="1" dirty="0"/>
          </a:p>
          <a:p>
            <a:r>
              <a:rPr lang="cs-CZ" b="1" dirty="0"/>
              <a:t>zdravotně hygienická </a:t>
            </a:r>
            <a:r>
              <a:rPr lang="cs-CZ" dirty="0"/>
              <a:t>- kompenzace zátěže, odpočinek a rekreace</a:t>
            </a:r>
          </a:p>
          <a:p>
            <a:r>
              <a:rPr lang="cs-CZ" b="1" dirty="0"/>
              <a:t>seberealizační </a:t>
            </a:r>
            <a:r>
              <a:rPr lang="cs-CZ" dirty="0"/>
              <a:t>- rozvíjení zájmů, předpokladů, schopností</a:t>
            </a:r>
          </a:p>
          <a:p>
            <a:r>
              <a:rPr lang="cs-CZ" b="1" dirty="0"/>
              <a:t>formativně výchovná </a:t>
            </a:r>
            <a:r>
              <a:rPr lang="cs-CZ" dirty="0"/>
              <a:t>- prostor pro formování osobnosti člověka</a:t>
            </a:r>
          </a:p>
          <a:p>
            <a:r>
              <a:rPr lang="cs-CZ" b="1" dirty="0"/>
              <a:t>socializační (společenská) </a:t>
            </a:r>
            <a:r>
              <a:rPr lang="cs-CZ" dirty="0"/>
              <a:t>- navazování sociálních kontaktů a vztahů</a:t>
            </a:r>
          </a:p>
          <a:p>
            <a:r>
              <a:rPr lang="cs-CZ" b="1" dirty="0"/>
              <a:t>preventivní </a:t>
            </a:r>
            <a:r>
              <a:rPr lang="cs-CZ" dirty="0"/>
              <a:t>- předcházení vzniku sociálně patologických jevů</a:t>
            </a:r>
          </a:p>
        </p:txBody>
      </p:sp>
    </p:spTree>
    <p:extLst>
      <p:ext uri="{BB962C8B-B14F-4D97-AF65-F5344CB8AC3E}">
        <p14:creationId xmlns:p14="http://schemas.microsoft.com/office/powerpoint/2010/main" val="831934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A84B74-530B-4302-A22B-AA270F97C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Endogenní a exogenní determinanty trávení volného času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573062-CC48-4179-AFEF-422CB9C15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Činitelé vnitřní </a:t>
            </a:r>
            <a:r>
              <a:rPr lang="cs-CZ" dirty="0"/>
              <a:t>vycházejí z charakteristik naší osobnosti:</a:t>
            </a:r>
          </a:p>
          <a:p>
            <a:pPr lvl="1"/>
            <a:r>
              <a:rPr lang="cs-CZ" sz="1700" dirty="0"/>
              <a:t>demografické charakteristiky (věk a pohlaví)</a:t>
            </a:r>
          </a:p>
          <a:p>
            <a:pPr lvl="1"/>
            <a:r>
              <a:rPr lang="cs-CZ" sz="1700" dirty="0"/>
              <a:t>zdravotní stav a fyzické možnosti</a:t>
            </a:r>
          </a:p>
          <a:p>
            <a:pPr lvl="1">
              <a:spcAft>
                <a:spcPts val="600"/>
              </a:spcAft>
            </a:pPr>
            <a:r>
              <a:rPr lang="cs-CZ" sz="1700" dirty="0"/>
              <a:t>psychické charakteristiky (inteligence, paměť, pozornost, představivost, tvořivost. emocionální stav, vůle, motivace (zájmy!), charakter, temperament, hodnotová orientace</a:t>
            </a:r>
          </a:p>
          <a:p>
            <a:r>
              <a:rPr lang="cs-CZ" b="1" dirty="0"/>
              <a:t>Vnější činitelé </a:t>
            </a:r>
            <a:r>
              <a:rPr lang="cs-CZ" dirty="0"/>
              <a:t>souvisí s prostředími, v nichž žijeme:</a:t>
            </a:r>
          </a:p>
          <a:p>
            <a:pPr lvl="1"/>
            <a:r>
              <a:rPr lang="cs-CZ" sz="1700" dirty="0"/>
              <a:t>rodina</a:t>
            </a:r>
          </a:p>
          <a:p>
            <a:pPr lvl="1"/>
            <a:r>
              <a:rPr lang="cs-CZ" sz="1700" dirty="0"/>
              <a:t>vrstevnická skupina</a:t>
            </a:r>
          </a:p>
          <a:p>
            <a:pPr lvl="1"/>
            <a:r>
              <a:rPr lang="cs-CZ" sz="1700" dirty="0"/>
              <a:t>místo bydliště</a:t>
            </a:r>
          </a:p>
          <a:p>
            <a:pPr lvl="1"/>
            <a:r>
              <a:rPr lang="cs-CZ" sz="1700" dirty="0"/>
              <a:t>celospolečenské podmínky (stát podporuje x opomíjí)</a:t>
            </a:r>
          </a:p>
          <a:p>
            <a:pPr lvl="1"/>
            <a:r>
              <a:rPr lang="cs-CZ" sz="1700" dirty="0"/>
              <a:t>masmédia, informační a komunikační technologie</a:t>
            </a:r>
          </a:p>
        </p:txBody>
      </p:sp>
    </p:spTree>
    <p:extLst>
      <p:ext uri="{BB962C8B-B14F-4D97-AF65-F5344CB8AC3E}">
        <p14:creationId xmlns:p14="http://schemas.microsoft.com/office/powerpoint/2010/main" val="1043392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C63C8A-0629-4C04-A3D3-D9B014F36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 pojmy PVČ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485CB4-164C-4E4D-A911-0F93D0A8A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výchova ve volném čase </a:t>
            </a:r>
            <a:r>
              <a:rPr lang="cs-CZ" dirty="0"/>
              <a:t>(nelimitováno věkem)</a:t>
            </a:r>
          </a:p>
          <a:p>
            <a:r>
              <a:rPr lang="cs-CZ" b="1" dirty="0"/>
              <a:t>výchova mimo vyučování</a:t>
            </a:r>
            <a:r>
              <a:rPr lang="cs-CZ" dirty="0"/>
              <a:t>; (</a:t>
            </a:r>
            <a:r>
              <a:rPr lang="cs-CZ" dirty="0" err="1"/>
              <a:t>pův</a:t>
            </a:r>
            <a:r>
              <a:rPr lang="cs-CZ" dirty="0"/>
              <a:t>. mimotřídní a mimoškolní výchova) </a:t>
            </a:r>
          </a:p>
          <a:p>
            <a:pPr lvl="1"/>
            <a:r>
              <a:rPr lang="cs-CZ" dirty="0"/>
              <a:t>žáci ZŠ a SŠ – dobrovolné aktivity i povinnosti (školní povinnosti, sebeobsluha jako součást režimu dne ve ŠD, DD)</a:t>
            </a:r>
          </a:p>
          <a:p>
            <a:pPr lvl="1"/>
            <a:r>
              <a:rPr lang="cs-CZ" dirty="0"/>
              <a:t>převážně ve volném čase</a:t>
            </a:r>
          </a:p>
          <a:p>
            <a:pPr lvl="1"/>
            <a:r>
              <a:rPr lang="cs-CZ" dirty="0"/>
              <a:t>zajišťováno institucionálně</a:t>
            </a:r>
          </a:p>
          <a:p>
            <a:pPr lvl="1"/>
            <a:r>
              <a:rPr lang="cs-CZ" dirty="0"/>
              <a:t>mimo bezprostřední vliv rodiny</a:t>
            </a:r>
          </a:p>
          <a:p>
            <a:r>
              <a:rPr lang="cs-CZ" b="1" dirty="0"/>
              <a:t>výchova formální </a:t>
            </a:r>
            <a:r>
              <a:rPr lang="cs-CZ" dirty="0"/>
              <a:t>(působení školy)</a:t>
            </a:r>
          </a:p>
          <a:p>
            <a:r>
              <a:rPr lang="cs-CZ" b="1" dirty="0"/>
              <a:t>výchova informální  </a:t>
            </a:r>
            <a:r>
              <a:rPr lang="cs-CZ" dirty="0"/>
              <a:t>(záměrné i zcela nahodilé formování osobnosti – „rozptýlená výchova“ – bez institucionálního začlenění)</a:t>
            </a:r>
          </a:p>
          <a:p>
            <a:r>
              <a:rPr lang="cs-CZ" b="1" dirty="0"/>
              <a:t>výchova neformální </a:t>
            </a:r>
            <a:r>
              <a:rPr lang="cs-CZ" dirty="0"/>
              <a:t>– cílevědomost, systematičnost &amp; dobrovolnost, přitažlivost, zajímavost; nejblíže k výchově ve volném čase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557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7DCCB7-5136-49B7-8381-135CBEF87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7041278" cy="1320800"/>
          </a:xfrm>
        </p:spPr>
        <p:txBody>
          <a:bodyPr/>
          <a:lstStyle/>
          <a:p>
            <a:r>
              <a:rPr lang="cs-CZ" dirty="0"/>
              <a:t>Pedagogičtí pracovníci výchovy ve volném čase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2AD3A7-F609-40D0-84F3-522F68289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Pedagog volného času </a:t>
            </a:r>
            <a:r>
              <a:rPr lang="cs-CZ" dirty="0"/>
              <a:t>– střediska volného času</a:t>
            </a:r>
          </a:p>
          <a:p>
            <a:r>
              <a:rPr lang="cs-CZ" b="1" dirty="0"/>
              <a:t>Vychovatel </a:t>
            </a:r>
            <a:r>
              <a:rPr lang="cs-CZ" dirty="0"/>
              <a:t>– ŠD, </a:t>
            </a:r>
            <a:r>
              <a:rPr lang="cs-CZ" dirty="0" err="1"/>
              <a:t>ŠKlub</a:t>
            </a:r>
            <a:r>
              <a:rPr lang="cs-CZ" dirty="0"/>
              <a:t>, domovy mládeže, zařízení pro ústavní a ochrannou výchovu, zařízení sociální péče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00567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1164</TotalTime>
  <Words>2785</Words>
  <Application>Microsoft Office PowerPoint</Application>
  <PresentationFormat>Širokoúhlá obrazovka</PresentationFormat>
  <Paragraphs>232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35" baseType="lpstr">
      <vt:lpstr>Arial</vt:lpstr>
      <vt:lpstr>Rockwell</vt:lpstr>
      <vt:lpstr>Rockwell Condensed</vt:lpstr>
      <vt:lpstr>Trebuchet MS</vt:lpstr>
      <vt:lpstr>Wingdings</vt:lpstr>
      <vt:lpstr>Wingdings 3</vt:lpstr>
      <vt:lpstr>Fazeta</vt:lpstr>
      <vt:lpstr>Dřevo</vt:lpstr>
      <vt:lpstr>Pedagogika volného času</vt:lpstr>
      <vt:lpstr>PVČ - samostatná vědní disciplína</vt:lpstr>
      <vt:lpstr>Čas   </vt:lpstr>
      <vt:lpstr>Volný čas</vt:lpstr>
      <vt:lpstr>Funkce volného času</vt:lpstr>
      <vt:lpstr>Funkce volného času (Emílie Kratochvílová)</vt:lpstr>
      <vt:lpstr>Endogenní a exogenní determinanty trávení volného času</vt:lpstr>
      <vt:lpstr>Důležité pojmy PVČ</vt:lpstr>
      <vt:lpstr>Pedagogičtí pracovníci výchovy ve volném čase</vt:lpstr>
      <vt:lpstr>Funkce výchovy ve volném čase</vt:lpstr>
      <vt:lpstr>Cíle výchovy ve volném čase</vt:lpstr>
      <vt:lpstr>Podmínky, metody, formy výchovy ve volném čase</vt:lpstr>
      <vt:lpstr>Požadavky na výchovu ve volném čase</vt:lpstr>
      <vt:lpstr>Výchova mimo vyučování</vt:lpstr>
      <vt:lpstr>Nejvýznamnější zařízení pro VMV</vt:lpstr>
      <vt:lpstr>Obsah výchovy mimo vyučování</vt:lpstr>
      <vt:lpstr>Přehled subjektů, které se podílejí na výchově ve volném čase</vt:lpstr>
      <vt:lpstr>Školská výchovná zařízení, jež se podílí na pedagogickém ovlivňování volného času</vt:lpstr>
      <vt:lpstr>Zájmové činnosti</vt:lpstr>
      <vt:lpstr>Základní lidské činnosti na volnočasových aktivitách – hra, učení, práce</vt:lpstr>
      <vt:lpstr>Děti a mládež – právo na volný čas</vt:lpstr>
      <vt:lpstr>Legislativní rámec </vt:lpstr>
      <vt:lpstr>Základní pojmy zájmového vzdělávání</vt:lpstr>
      <vt:lpstr>Zájmové vzdělávání dle školského zákona ve znění vyhlášky Č. 74</vt:lpstr>
      <vt:lpstr> Školská zařízení pro zájmové vzdělávání (§ 3, 4) </vt:lpstr>
      <vt:lpstr> Zákon o pedagogických pracovnících  č. 563/2004 § 17 Pedagog volného času   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Pedagogika volného času</dc:title>
  <dc:creator>Ráchel Mazúchová</dc:creator>
  <cp:lastModifiedBy>rachelma@seznam.cz</cp:lastModifiedBy>
  <cp:revision>56</cp:revision>
  <cp:lastPrinted>2019-11-23T10:22:45Z</cp:lastPrinted>
  <dcterms:created xsi:type="dcterms:W3CDTF">2019-11-20T17:28:22Z</dcterms:created>
  <dcterms:modified xsi:type="dcterms:W3CDTF">2020-11-22T20:53:44Z</dcterms:modified>
</cp:coreProperties>
</file>