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0" r:id="rId11"/>
    <p:sldId id="266" r:id="rId12"/>
    <p:sldId id="265" r:id="rId13"/>
    <p:sldId id="267" r:id="rId14"/>
    <p:sldId id="268" r:id="rId15"/>
    <p:sldId id="26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C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235BD8-8662-C34B-9873-AB7AE555B22C}" type="datetimeFigureOut">
              <a:rPr lang="ru-CZ" smtClean="0"/>
              <a:t>12.03.2026</a:t>
            </a:fld>
            <a:endParaRPr lang="ru-C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C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C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C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02021F-C297-9640-A921-7B42D1333D6C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501940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02021F-C297-9640-A921-7B42D1333D6C}" type="slidenum">
              <a:rPr lang="ru-CZ" smtClean="0"/>
              <a:t>6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105815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02021F-C297-9640-A921-7B42D1333D6C}" type="slidenum">
              <a:rPr lang="ru-CZ" smtClean="0"/>
              <a:t>7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407235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D51C693-4B62-AF47-8AE2-6554473CBB12}" type="datetimeFigureOut">
              <a:rPr lang="ru-CZ" smtClean="0"/>
              <a:t>12.03.2026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0C64A34-B2BF-9F49-9C39-48DCA45B90E3}" type="slidenum">
              <a:rPr lang="ru-CZ" smtClean="0"/>
              <a:t>‹#›</a:t>
            </a:fld>
            <a:endParaRPr lang="ru-CZ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CZ"/>
            </a:p>
          </p:txBody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CZ"/>
            </a:p>
          </p:txBody>
        </p:sp>
      </p:grpSp>
    </p:spTree>
    <p:extLst>
      <p:ext uri="{BB962C8B-B14F-4D97-AF65-F5344CB8AC3E}">
        <p14:creationId xmlns:p14="http://schemas.microsoft.com/office/powerpoint/2010/main" val="3399416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C693-4B62-AF47-8AE2-6554473CBB12}" type="datetimeFigureOut">
              <a:rPr lang="ru-CZ" smtClean="0"/>
              <a:t>12.03.2026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64A34-B2BF-9F49-9C39-48DCA45B90E3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527546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C693-4B62-AF47-8AE2-6554473CBB12}" type="datetimeFigureOut">
              <a:rPr lang="ru-CZ" smtClean="0"/>
              <a:t>12.03.2026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64A34-B2BF-9F49-9C39-48DCA45B90E3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453363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C693-4B62-AF47-8AE2-6554473CBB12}" type="datetimeFigureOut">
              <a:rPr lang="ru-CZ" smtClean="0"/>
              <a:t>12.03.2026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64A34-B2BF-9F49-9C39-48DCA45B90E3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416778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D51C693-4B62-AF47-8AE2-6554473CBB12}" type="datetimeFigureOut">
              <a:rPr lang="ru-CZ" smtClean="0"/>
              <a:t>12.03.2026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0C64A34-B2BF-9F49-9C39-48DCA45B90E3}" type="slidenum">
              <a:rPr lang="ru-CZ" smtClean="0"/>
              <a:t>‹#›</a:t>
            </a:fld>
            <a:endParaRPr lang="ru-CZ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6202155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C693-4B62-AF47-8AE2-6554473CBB12}" type="datetimeFigureOut">
              <a:rPr lang="ru-CZ" smtClean="0"/>
              <a:t>12.03.2026</a:t>
            </a:fld>
            <a:endParaRPr lang="ru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64A34-B2BF-9F49-9C39-48DCA45B90E3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2466682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C693-4B62-AF47-8AE2-6554473CBB12}" type="datetimeFigureOut">
              <a:rPr lang="ru-CZ" smtClean="0"/>
              <a:t>12.03.2026</a:t>
            </a:fld>
            <a:endParaRPr lang="ru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64A34-B2BF-9F49-9C39-48DCA45B90E3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2144904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C693-4B62-AF47-8AE2-6554473CBB12}" type="datetimeFigureOut">
              <a:rPr lang="ru-CZ" smtClean="0"/>
              <a:t>12.03.2026</a:t>
            </a:fld>
            <a:endParaRPr lang="ru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64A34-B2BF-9F49-9C39-48DCA45B90E3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796765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C693-4B62-AF47-8AE2-6554473CBB12}" type="datetimeFigureOut">
              <a:rPr lang="ru-CZ" smtClean="0"/>
              <a:t>12.03.2026</a:t>
            </a:fld>
            <a:endParaRPr lang="ru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64A34-B2BF-9F49-9C39-48DCA45B90E3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57612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D51C693-4B62-AF47-8AE2-6554473CBB12}" type="datetimeFigureOut">
              <a:rPr lang="ru-CZ" smtClean="0"/>
              <a:t>12.03.2026</a:t>
            </a:fld>
            <a:endParaRPr lang="ru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0C64A34-B2BF-9F49-9C39-48DCA45B90E3}" type="slidenum">
              <a:rPr lang="ru-CZ" smtClean="0"/>
              <a:t>‹#›</a:t>
            </a:fld>
            <a:endParaRPr lang="ru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00952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D51C693-4B62-AF47-8AE2-6554473CBB12}" type="datetimeFigureOut">
              <a:rPr lang="ru-CZ" smtClean="0"/>
              <a:t>12.03.2026</a:t>
            </a:fld>
            <a:endParaRPr lang="ru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0C64A34-B2BF-9F49-9C39-48DCA45B90E3}" type="slidenum">
              <a:rPr lang="ru-CZ" smtClean="0"/>
              <a:t>‹#›</a:t>
            </a:fld>
            <a:endParaRPr lang="ru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52977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FD51C693-4B62-AF47-8AE2-6554473CBB12}" type="datetimeFigureOut">
              <a:rPr lang="ru-CZ" smtClean="0"/>
              <a:t>12.03.2026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50C64A34-B2BF-9F49-9C39-48DCA45B90E3}" type="slidenum">
              <a:rPr lang="ru-CZ" smtClean="0"/>
              <a:t>‹#›</a:t>
            </a:fld>
            <a:endParaRPr lang="ru-CZ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206065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rirucka.ujc.cas.cz/?id=601" TargetMode="External"/><Relationship Id="rId2" Type="http://schemas.openxmlformats.org/officeDocument/2006/relationships/hyperlink" Target="https://gramota.ru/biblioteka/spravochniki/russkij-yazyk-kratkij-teoreticheskij-kurs-dlya-shkolnikov/osobennosti-soglasovaniya-skazuemogo-s-podlezhashchim-nesoglasovannoe-skazuemoe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680C30-269D-FB03-5378-4DD72F1CF6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Главные члены предложения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1D5E21B-7A7E-359F-6252-879640DF02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№ 4</a:t>
            </a:r>
          </a:p>
        </p:txBody>
      </p:sp>
    </p:spTree>
    <p:extLst>
      <p:ext uri="{BB962C8B-B14F-4D97-AF65-F5344CB8AC3E}">
        <p14:creationId xmlns:p14="http://schemas.microsoft.com/office/powerpoint/2010/main" val="9803857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5BB386-8EBE-EF25-E68F-58944900F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Определите тип сказуемого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90702D-C4C1-7999-2EBB-54A743D9D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3697"/>
            <a:ext cx="9601200" cy="4143703"/>
          </a:xfrm>
        </p:spPr>
        <p:txBody>
          <a:bodyPr>
            <a:normAutofit lnSpcReduction="10000"/>
          </a:bodyPr>
          <a:lstStyle/>
          <a:p>
            <a:pPr marL="457200" indent="-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не сможем выступить на концерте.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Ирина Ивановна была молодым врачом.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Девочка перестала плакать.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крепко привязали наши палатки.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Ее глазки были полны слез, лицо становилось бледней и бледней. 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Проснулось эхо гулкое, пошло гулять-погуливать 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Дамы махали платками, заставляли мужчин аплодировать.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Она бросилась бежать.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ведь этого лекаря чуть не прибил.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Вдруг из лесу выскочили несколько человек и стали отчаянно махать руками.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Сейчас он отдыхал после обеда и был сильно не в духе.</a:t>
            </a:r>
          </a:p>
          <a:p>
            <a:pPr marL="457200" indent="-457200">
              <a:buFont typeface="+mj-lt"/>
              <a:buAutoNum type="arabicPeriod"/>
            </a:pP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796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2FDFDC-E279-E3F0-20F3-B8EB53455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Согласование подлежащего и сказуемого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224AFBF-CA05-BFF1-349B-D692675FC3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Согласование сказуемого с подлежащим осуществляется в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числе, роде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(для сказуемых, выраженных формами, имеющими родовую характеристику), в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(при подлежащих, выраженных личными местоимениями и сказуемых в настоящем / будущем времени и повелительном наклонении), а также в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падеже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 случае составного именного сказуемого).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согласования РЯ: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https://gramota.ru/biblioteka/spravochniki/russkij-yazyk-kratkij-teoreticheskij-kurs-dlya-shkolnikov/osobennosti-soglasovaniya-skazuemogo-s-podlezhashchim-nesoglasovannoe-skazuemoe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согласования ЧЯ: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https://prirucka.ujc.cas.cz/?id=601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Несогласованное сказуемое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характерно для разговорной речи: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Повелительное наклонение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(приди я вовремя, ничего бы не случилось);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Глагольная форма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значении «имеется»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цветы есть, конфеты тоже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Инфинитив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она вскочила и бежать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Междометие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он прыг в воду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93025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253153-B83A-8C8D-9BCE-28E0F872F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Подлежащее: 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823800E-08D9-C6E4-F6D2-DF03DA134D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76552"/>
            <a:ext cx="9601200" cy="4595648"/>
          </a:xfrm>
        </p:spPr>
        <p:txBody>
          <a:bodyPr>
            <a:normAutofit fontScale="85000" lnSpcReduction="10000"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РЯ структура с невыраженным подлежащим возможна, но менее частотна и более маркирована, чем для ЧЯ.</a:t>
            </a:r>
          </a:p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РЯ есть структуры, в которых опущение личного местоимения нормально и даже обязательно: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стиль «дневниковой прозы»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 на рынке, купил мясо, поехал домой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рассказы о прошлом в «настоящем историческом»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выхожу на балкон, вижу, на балконе справа стоит сосед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84048" lvl="1">
              <a:spcBef>
                <a:spcPts val="1000"/>
              </a:spcBef>
              <a:buFont typeface="Franklin Gothic Book" panose="020B0503020102020204" pitchFamily="34" charset="0"/>
              <a:buChar char="■"/>
            </a:pP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ЧЯ: </a:t>
            </a:r>
            <a:r>
              <a:rPr lang="cs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podmět vyjádřený, nevyjádřený 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 обоих случаях речь идет о двусоставном предложении!</a:t>
            </a:r>
          </a:p>
          <a:p>
            <a:pPr marL="384048" lvl="1">
              <a:spcBef>
                <a:spcPts val="1000"/>
              </a:spcBef>
              <a:buFont typeface="Franklin Gothic Book" panose="020B0503020102020204" pitchFamily="34" charset="0"/>
              <a:buChar char="■"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 чешской структуры, имеющей в составе невыраженное подлежащее, представляет собой односоставное предложение в РЯ;</a:t>
            </a:r>
          </a:p>
          <a:p>
            <a:pPr marL="384048" lvl="1">
              <a:spcBef>
                <a:spcPts val="1000"/>
              </a:spcBef>
              <a:buFont typeface="Franklin Gothic Book" panose="020B0503020102020204" pitchFamily="34" charset="0"/>
              <a:buChar char="■"/>
            </a:pPr>
            <a:r>
              <a:rPr lang="cs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Podmět všeobecný – 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случай двусоставного предложения в ЧЯ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 dávají dnes v kině?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РЯ аналогичная структура предложения относится к разряду односоставных.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ЧЯ,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акцентации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в целях однозначности, также может употребляться местоименное подлежащее (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Já to tušil, že to takhle dopadne. Vy jste tam byl? </a:t>
            </a:r>
            <a:r>
              <a:rPr lang="fi-FI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on se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měl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ozvat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To já nevím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ЧЯ также есть т. наз.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podmět neosobní (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hodinách (</a:t>
            </a:r>
            <a:r>
              <a:rPr lang="cs-CZ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hrklo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формальный аналог которого в РЯ отсутствует.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7225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B38F5-9D67-0DEF-72B8-E1DE4D857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08C819-6E28-19A0-6B22-364CB819E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Сказуемое: 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E036DD-70EB-6CAC-BC8A-1AD16C4885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76552"/>
            <a:ext cx="9601200" cy="4595648"/>
          </a:xfrm>
        </p:spPr>
        <p:txBody>
          <a:bodyPr>
            <a:normAutofit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Синтаксическая связка «быть», эксплицитно выраженная в ЧЯ и имплицитно (очень редко – эксплицитно) в РЯ (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– врач, Бог есть любовь + суть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мн.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ч.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Экзистенциальное сказуемое «есть», эксплицитно выраженное в ЧЯ и РЯ (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нашем селе есть врач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Přísudek jmenný beze spony –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составное именное сказуемое с нулевой связкой (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ученье – свет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2077810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82A7E9-B2AE-455D-7066-63DD405F5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24AA47-2094-81E9-327F-8956D4F6C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Согласование: 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06D37E-2467-2F4B-D6E7-ACA8E2DD37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76552"/>
            <a:ext cx="9601200" cy="4595648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При однородных подлежащих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РЯ предикат чаще, чем в ЧЯ, употребляется во мн. ч. 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Отец и мать вернулись.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Otec a matka se vrátili.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Снаружи были слышны вой и лай.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Bylo slyšet vytí a štěkot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 nepronikne světlo ani horko.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Bylo vidět pluky dragounů a moderně vyzbrojenou a dobře vycvičenou žoldnéřskou pěchotu. 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Bylo slyšet jenom bzukot vosy topící se v karafě s vodou a šumění lip.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однородных членах типа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мать с дочерью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согласование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РЯ зависит от смысла, но предикат чаще стоит во мн. ч.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Мать с ребенком ждут в приемной.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Мать с ребенком ждет в приемной. (творительный сопутствующий)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ЧЯ грамматически допускает обе возможности.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Dívky s chlapci tančili až do rána.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Divoká prasata s bažanty se řítila na návštěvníky lesa.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если подлежащее находится в постпозиции, преобладает согласование с сущ., которое находится ближе к предикату.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 jabloní stálo (i stáli) děvče s bernardýnem.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Ulicemi se řítila (i řítily) auta s motocykly.</a:t>
            </a:r>
          </a:p>
        </p:txBody>
      </p:sp>
    </p:spTree>
    <p:extLst>
      <p:ext uri="{BB962C8B-B14F-4D97-AF65-F5344CB8AC3E}">
        <p14:creationId xmlns:p14="http://schemas.microsoft.com/office/powerpoint/2010/main" val="14564982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3E2BFF-064D-14E1-15BA-E2ED10222B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6E6039-CCB1-F09D-FCC9-6300768D0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Согласование: 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3D515A-F931-821D-AB03-D25B0C7B10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76552"/>
            <a:ext cx="9601200" cy="4595648"/>
          </a:xfrm>
        </p:spPr>
        <p:txBody>
          <a:bodyPr>
            <a:normAutofit lnSpcReduction="10000"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При обращении </a:t>
            </a:r>
            <a:r>
              <a:rPr lang="ru-RU" u="sng">
                <a:latin typeface="Times New Roman" panose="02020603050405020304" pitchFamily="18" charset="0"/>
                <a:cs typeface="Times New Roman" panose="02020603050405020304" pitchFamily="18" charset="0"/>
              </a:rPr>
              <a:t>на «вы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в РЯ происходит согласование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форме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ЧЯ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смыслу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сказали, чтобы я взял сотрудницу. Какую роль вы ей отводите? </a:t>
            </a:r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Pane Pospíšile, to co jste řekl o Prezidentu Zemanovi, co se týče Číny a Moskvy je diskriminace EU.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Исключения: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употребление с полным прилагательным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строгий.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употребление с местоимением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один: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здесь один?</a:t>
            </a:r>
          </a:p>
          <a:p>
            <a:pPr marL="530352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Со счетными оборотами в РЯ употребляется как ед., так и мн. ч., в ЧЯ число зависит от конкретного числительного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Употребление мн. ч. в РЯ обязательно, если у счетного оборота присутствует определение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Последние пять изделий оказались бракованными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ЧЯ в случае числительных 2, 3, 4 – ед. или мн. ч., но в случае 5+ и сочетаний, содержащих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několik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т. п., обязательно употребление ед. ч. (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pět/několik chlapců odešlo, 23 chlapci odešli/chlapců odešlo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 РЯ возможно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студентов пришло/пришли на семинар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203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B9CF00-90F5-F082-A34B-2B6E2E349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43303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E9DCD53-CD8B-1D42-4BD4-A31E5AB532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29103"/>
            <a:ext cx="9601200" cy="4238297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ru-RU" b="1" u="sng" dirty="0">
                <a:latin typeface="Times New Roman"/>
                <a:cs typeface="Times New Roman"/>
              </a:rPr>
              <a:t>Член предложения</a:t>
            </a:r>
            <a:r>
              <a:rPr lang="ru-RU" dirty="0">
                <a:latin typeface="Times New Roman"/>
                <a:cs typeface="Times New Roman"/>
              </a:rPr>
              <a:t> – словоформы или словосочетания, соединенные синтаксическими отношениями и формальными связями;</a:t>
            </a:r>
            <a:endParaRPr lang="ru-RU" dirty="0"/>
          </a:p>
          <a:p>
            <a:pPr lvl="1">
              <a:defRPr/>
            </a:pPr>
            <a:r>
              <a:rPr lang="ru-RU" b="1" i="0" u="sng" dirty="0">
                <a:latin typeface="Times New Roman"/>
                <a:cs typeface="Times New Roman"/>
              </a:rPr>
              <a:t>Главные члены предложения</a:t>
            </a:r>
            <a:r>
              <a:rPr lang="ru-RU" b="1" i="0" dirty="0">
                <a:latin typeface="Times New Roman"/>
                <a:cs typeface="Times New Roman"/>
              </a:rPr>
              <a:t> </a:t>
            </a:r>
            <a:r>
              <a:rPr lang="ru-RU" i="0" dirty="0">
                <a:latin typeface="Times New Roman"/>
                <a:cs typeface="Times New Roman"/>
              </a:rPr>
              <a:t>– образуют формальный, смысловой и конструктивный центр предложения.</a:t>
            </a:r>
            <a:endParaRPr lang="ru-RU" dirty="0"/>
          </a:p>
          <a:p>
            <a:pPr lvl="2">
              <a:defRPr/>
            </a:pPr>
            <a:r>
              <a:rPr lang="ru-RU" sz="2000" b="1" u="sng" dirty="0">
                <a:latin typeface="Times New Roman"/>
                <a:cs typeface="Times New Roman"/>
              </a:rPr>
              <a:t>Подлежащее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dirty="0"/>
              <a:t>– </a:t>
            </a:r>
            <a:r>
              <a:rPr lang="ru-RU" sz="2000" dirty="0">
                <a:latin typeface="Times New Roman"/>
                <a:cs typeface="Times New Roman"/>
              </a:rPr>
              <a:t>главный член </a:t>
            </a:r>
            <a:r>
              <a:rPr lang="ru-RU" sz="2000" u="sng" dirty="0">
                <a:latin typeface="Times New Roman"/>
                <a:cs typeface="Times New Roman"/>
              </a:rPr>
              <a:t>двусоставного предложения</a:t>
            </a:r>
            <a:r>
              <a:rPr lang="ru-RU" sz="2000" dirty="0">
                <a:latin typeface="Times New Roman"/>
                <a:cs typeface="Times New Roman"/>
              </a:rPr>
              <a:t>, грамматически независимый, обозначающий предмет, признак которого выражается сказуемым;</a:t>
            </a:r>
            <a:endParaRPr lang="ru-RU" dirty="0"/>
          </a:p>
          <a:p>
            <a:pPr lvl="2">
              <a:defRPr/>
            </a:pPr>
            <a:r>
              <a:rPr lang="ru-RU" sz="2000" b="1" u="sng" dirty="0">
                <a:latin typeface="Times New Roman"/>
                <a:cs typeface="Times New Roman"/>
              </a:rPr>
              <a:t>Сказуемое</a:t>
            </a:r>
            <a:r>
              <a:rPr lang="ru-RU" dirty="0">
                <a:latin typeface="Times New Roman"/>
                <a:cs typeface="Times New Roman"/>
              </a:rPr>
              <a:t> – </a:t>
            </a:r>
            <a:r>
              <a:rPr lang="ru-RU" sz="2000" dirty="0">
                <a:latin typeface="Times New Roman"/>
                <a:cs typeface="Times New Roman"/>
              </a:rPr>
              <a:t>главный член </a:t>
            </a:r>
            <a:r>
              <a:rPr lang="ru-RU" sz="2000" u="sng" dirty="0">
                <a:latin typeface="Times New Roman"/>
                <a:cs typeface="Times New Roman"/>
              </a:rPr>
              <a:t>двусоставного предложения</a:t>
            </a:r>
            <a:r>
              <a:rPr lang="ru-RU" sz="2000" dirty="0">
                <a:latin typeface="Times New Roman"/>
                <a:cs typeface="Times New Roman"/>
              </a:rPr>
              <a:t>, грамматически зависимый от подлежащего, обозначающий признак того предмета, который выражен подлежащим;</a:t>
            </a:r>
          </a:p>
          <a:p>
            <a:pPr lvl="2">
              <a:defRPr/>
            </a:pPr>
            <a:r>
              <a:rPr lang="ru-RU" sz="2000" b="1" u="sng" dirty="0">
                <a:latin typeface="Times New Roman"/>
                <a:cs typeface="Times New Roman"/>
              </a:rPr>
              <a:t>Главный член односоставного предложения;</a:t>
            </a:r>
          </a:p>
          <a:p>
            <a:pPr lvl="1">
              <a:defRPr/>
            </a:pPr>
            <a:r>
              <a:rPr lang="ru-RU" b="1" i="0" u="sng" dirty="0">
                <a:latin typeface="Times New Roman"/>
                <a:cs typeface="Times New Roman"/>
              </a:rPr>
              <a:t>Второстепенные члены предложения</a:t>
            </a:r>
            <a:r>
              <a:rPr lang="ru-RU" i="0" dirty="0">
                <a:latin typeface="Times New Roman"/>
                <a:cs typeface="Times New Roman"/>
              </a:rPr>
              <a:t> – грамматически зависят от главных членов предложения</a:t>
            </a:r>
            <a:endParaRPr lang="ru-RU" dirty="0"/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1752854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571E5E-291E-BD6D-12D8-D67635284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01262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Подлежащее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6D6A73-5157-ABE8-1794-EA1FCA5056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87062"/>
            <a:ext cx="9601200" cy="4280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способами выражения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подлежащего являются: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существительное в им. п.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местоимение в им. п.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субстантивированные слова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словосочетание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Северная Америка, двое студентов, мы с братом, много воды, кто-нибудь из нас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инфинитив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ученого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только портить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027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014B4E-D4EF-9F6A-1D37-636135074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26D574-28F6-E417-BF46-6EEBDBE6C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01262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Сказуемое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67EF86-79E4-B12C-6E17-B49753280E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87062"/>
            <a:ext cx="9601200" cy="4280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типов сказуемого:</a:t>
            </a:r>
          </a:p>
          <a:p>
            <a:pPr>
              <a:buFont typeface="Wingdings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Структурная – в зависимости от количества входящих в него компонентов</a:t>
            </a:r>
          </a:p>
          <a:p>
            <a:pPr lvl="1">
              <a:buFont typeface="Wingdings" pitchFamily="2" charset="2"/>
              <a:buChar char="v"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простое – 1 компонент</a:t>
            </a:r>
          </a:p>
          <a:p>
            <a:pPr lvl="1">
              <a:buFont typeface="Wingdings" pitchFamily="2" charset="2"/>
              <a:buChar char="v"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составное – 2 компонента</a:t>
            </a:r>
          </a:p>
          <a:p>
            <a:pPr lvl="2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составное глагольное сказуемое</a:t>
            </a:r>
          </a:p>
          <a:p>
            <a:pPr lvl="2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составное именное сказуемое</a:t>
            </a:r>
          </a:p>
          <a:p>
            <a:pPr lvl="1">
              <a:buFont typeface="Wingdings" pitchFamily="2" charset="2"/>
              <a:buChar char="v"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сложное – 3 компонента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(выделяется не всеми лингвистами)</a:t>
            </a:r>
          </a:p>
          <a:p>
            <a:pPr>
              <a:buFont typeface="Wingdings" pitchFamily="2" charset="2"/>
              <a:buChar char="Ø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Семантическая</a:t>
            </a:r>
          </a:p>
          <a:p>
            <a:pPr lvl="1">
              <a:lnSpc>
                <a:spcPct val="104000"/>
              </a:lnSpc>
              <a:buFont typeface="Wingdings" pitchFamily="2" charset="2"/>
              <a:buChar char="v"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глагольное – обозначает действие или состояние</a:t>
            </a:r>
          </a:p>
          <a:p>
            <a:pPr lvl="1">
              <a:lnSpc>
                <a:spcPct val="104000"/>
              </a:lnSpc>
              <a:buFont typeface="Wingdings" pitchFamily="2" charset="2"/>
              <a:buChar char="v"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именное – обозначает признак, свойство, квалификацию</a:t>
            </a:r>
          </a:p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816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F2BFB2-C9C3-5D2F-61AA-97ED1C513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Грамматический и семантический аспект сказуемого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2F2DDD-BF11-8152-09EC-EA34F74ACD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грамматическом аспекте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сказуемое выражает предикативность, т. е. отнесенность содержания высказывания к действительности;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основное средство выражения предикативности – категории времени и наклонения глагола.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семантическом аспекте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сказуемое выражает конкретный признак (процессуальный или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непроцессуальный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приписываемый подлежащему. 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369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15924-6B49-54B8-AE18-BC45118A9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11516B-7B09-0732-3CEF-CDA205808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Вещественное и грамматическое значения сказуемого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A4DD2B6-5CAE-E95E-566A-44A2C9287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5999"/>
            <a:ext cx="9601200" cy="4030717"/>
          </a:xfrm>
        </p:spPr>
        <p:txBody>
          <a:bodyPr>
            <a:normAutofit fontScale="92500" lnSpcReduction="10000"/>
          </a:bodyPr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Вещественное значение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сказуемого – это общее значение признака, выражаемого по отношению к подлежащему: действие, состояние, свойство, качество и т. д. 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Глаголы с вещественным значением – </a:t>
            </a:r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полнозначные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лексемы, способные самостоятельно выражать определенное значение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покупать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решать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чувствовать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переживать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т. п.). </a:t>
            </a:r>
          </a:p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Грамматическое значение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сказуемого – это указатели на время, наклонение, лицо. 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Глаголы с грамматическим значением – лексемы, которые в соединении с полнозначными глаголами становятся </a:t>
            </a:r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неполнозначными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указывая лишь на те или иные грамматические оттенки действия или состояния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(ср.: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начать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говорить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молодым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решить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учиться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т.п.). 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составе сказуемого такие глаголы называются </a:t>
            </a:r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вспомогательными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или </a:t>
            </a:r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глаголами-связками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(связочными глаголами).</a:t>
            </a:r>
          </a:p>
          <a:p>
            <a:pPr marL="384048" lvl="1">
              <a:spcBef>
                <a:spcPts val="1000"/>
              </a:spcBef>
              <a:buFont typeface="Wingdings" pitchFamily="2" charset="2"/>
              <a:buChar char="v"/>
            </a:pPr>
            <a:r>
              <a:rPr lang="ru-RU" sz="21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простом сказуемом грамматическое и вещественное значения выражаются в одном слове, в составном сказуемом грамматическое и вещественное значения выражаются раздельно (при помощи разных компонентов).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7619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31DE66-53DC-1BC4-9E4C-A376A8C8C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685800"/>
            <a:ext cx="9758855" cy="114300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Простое глагольное сказуемое (ПГС)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5DC9B5-6881-D07E-8967-17FCD7E6E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28800"/>
            <a:ext cx="9601200" cy="4038600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ыражается:</a:t>
            </a:r>
          </a:p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различными спрягаемыми формами глагола;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лаголом в одном из трех наклонений;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нфинитивом (в случае энергично начавшегося длительного действия) (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она вдруг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плакать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фразеологическим сочетанием (значение = 1 слово) (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впасть в сомнение, выйти из терпения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т. п.)</a:t>
            </a:r>
          </a:p>
        </p:txBody>
      </p:sp>
    </p:spTree>
    <p:extLst>
      <p:ext uri="{BB962C8B-B14F-4D97-AF65-F5344CB8AC3E}">
        <p14:creationId xmlns:p14="http://schemas.microsoft.com/office/powerpoint/2010/main" val="1385814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F00B2-1D5E-D43A-8010-343796995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0815B7-CC4C-D1EB-4946-EF62B3389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685800"/>
            <a:ext cx="9758855" cy="1143000"/>
          </a:xfrm>
        </p:spPr>
        <p:txBody>
          <a:bodyPr>
            <a:normAutofit fontScale="90000"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Составное глагольное сказуемое (СГС)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9032EC-EF53-9C5F-A0BD-426832AD90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28800"/>
            <a:ext cx="9601200" cy="403860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двух компонентов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[вспомогательная часть] (грамматические значения времени и модальности, как правило, личная форма глагола) + [основная часть] (вещественное значение, инфинитив полнозначного глагола)</a:t>
            </a:r>
          </a:p>
          <a:p>
            <a:pPr lvl="1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Вспомогательная часть:</a:t>
            </a:r>
          </a:p>
          <a:p>
            <a:pPr lvl="2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Фазовые/фазисные глаголы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начать, перестать, продолжать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2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Глаголы с модальным значением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хотеть, мочь, стараться, намереваться, должен, рад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5436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C6F1C-7F47-71B5-C12B-CD78FAF7D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61C2E2-A706-7AC8-B748-5B42246D5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685800"/>
            <a:ext cx="9758855" cy="1143000"/>
          </a:xfrm>
        </p:spPr>
        <p:txBody>
          <a:bodyPr>
            <a:normAutofit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Составное именное сказуемое (СИС)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46F5B36-737F-97AA-8409-9AEDA4C6F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28800"/>
            <a:ext cx="9601200" cy="403860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двух компонентов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[связка] (грамматическое значение времени и модальности, модально-оценочные значения) + [именная часть] (вещественное значение главного члена)</a:t>
            </a:r>
          </a:p>
          <a:p>
            <a:pPr lvl="1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Связка:</a:t>
            </a:r>
          </a:p>
          <a:p>
            <a:pPr lvl="2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Отвлеченная/незнаменательная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быть, являться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2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Полуотвлеченная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делаться, становиться, показаться, получаться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2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Знаменательная – глаголы с полным лексическим значением, обозначающие движение или состояние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идти, жить, вернуться, лежать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Именная часть: 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работал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врачом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ИП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она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казалась полной огня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она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глупая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местоимение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 ничем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тот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станет всем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причастие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напитки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были охлажденными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числительное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дом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 третий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краю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наречие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 настороже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междометие</a:t>
            </a:r>
          </a:p>
          <a:p>
            <a:pPr lvl="2"/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627371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Зелены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Уголки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2763</TotalTime>
  <Words>1547</Words>
  <Application>Microsoft Macintosh PowerPoint</Application>
  <PresentationFormat>Широкоэкранный</PresentationFormat>
  <Paragraphs>123</Paragraphs>
  <Slides>15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Aptos</vt:lpstr>
      <vt:lpstr>Courier New</vt:lpstr>
      <vt:lpstr>Franklin Gothic Book</vt:lpstr>
      <vt:lpstr>Times New Roman</vt:lpstr>
      <vt:lpstr>Wingdings</vt:lpstr>
      <vt:lpstr>Уголки</vt:lpstr>
      <vt:lpstr>Главные члены предложения</vt:lpstr>
      <vt:lpstr>Основные понятия</vt:lpstr>
      <vt:lpstr>Подлежащее</vt:lpstr>
      <vt:lpstr>Сказуемое</vt:lpstr>
      <vt:lpstr>Грамматический и семантический аспект сказуемого</vt:lpstr>
      <vt:lpstr>Вещественное и грамматическое значения сказуемого</vt:lpstr>
      <vt:lpstr>1) Простое глагольное сказуемое (ПГС)</vt:lpstr>
      <vt:lpstr>2) Составное глагольное сказуемое (СГС)</vt:lpstr>
      <vt:lpstr>3) Составное именное сказуемое (СИС)</vt:lpstr>
      <vt:lpstr>Определите тип сказуемого</vt:lpstr>
      <vt:lpstr>Согласование подлежащего и сказуемого</vt:lpstr>
      <vt:lpstr>Подлежащее: ЧЯ vs РЯ</vt:lpstr>
      <vt:lpstr>Сказуемое: ЧЯ vs РЯ</vt:lpstr>
      <vt:lpstr>Согласование: ЧЯ vs РЯ</vt:lpstr>
      <vt:lpstr>Согласование: ЧЯ vs РЯ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MM</dc:creator>
  <cp:lastModifiedBy>MM</cp:lastModifiedBy>
  <cp:revision>17</cp:revision>
  <cp:lastPrinted>2026-03-10T06:47:44Z</cp:lastPrinted>
  <dcterms:created xsi:type="dcterms:W3CDTF">2026-03-03T20:01:06Z</dcterms:created>
  <dcterms:modified xsi:type="dcterms:W3CDTF">2026-03-12T22:24:06Z</dcterms:modified>
</cp:coreProperties>
</file>