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7"/>
  </p:notesMasterIdLst>
  <p:sldIdLst>
    <p:sldId id="256" r:id="rId2"/>
    <p:sldId id="259" r:id="rId3"/>
    <p:sldId id="274" r:id="rId4"/>
    <p:sldId id="275" r:id="rId5"/>
    <p:sldId id="260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8" r:id="rId18"/>
    <p:sldId id="287" r:id="rId19"/>
    <p:sldId id="289" r:id="rId20"/>
    <p:sldId id="290" r:id="rId21"/>
    <p:sldId id="291" r:id="rId22"/>
    <p:sldId id="292" r:id="rId23"/>
    <p:sldId id="293" r:id="rId24"/>
    <p:sldId id="294" r:id="rId25"/>
    <p:sldId id="295" r:id="rId26"/>
    <p:sldId id="296" r:id="rId27"/>
    <p:sldId id="297" r:id="rId28"/>
    <p:sldId id="302" r:id="rId29"/>
    <p:sldId id="303" r:id="rId30"/>
    <p:sldId id="298" r:id="rId31"/>
    <p:sldId id="300" r:id="rId32"/>
    <p:sldId id="301" r:id="rId33"/>
    <p:sldId id="304" r:id="rId34"/>
    <p:sldId id="305" r:id="rId35"/>
    <p:sldId id="306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58" y="7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007978-C116-4058-B1FA-4975180EE0E8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76F821-F074-4570-A8C9-2FA931C8F9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439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https://www.pravniprostor.cz/clanky/spravni-pravo/nova-pravni-uprava-spravniho-trestani-cast-i</a:t>
            </a:r>
          </a:p>
          <a:p>
            <a:endParaRPr lang="cs-CZ" dirty="0"/>
          </a:p>
          <a:p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Bylo zažito, že správní delikty, coby předpoklad pro správní trestání, byly členěny na dvě kategorie – </a:t>
            </a:r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přestupky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(pro které obvykle platilo, že se jich dopouští toliko nepodnikající fyzické osoby s tím, že byly založeny na zavinění), a dále </a:t>
            </a:r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jiné správní delikty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(kdy plejáda možných pachatelů byla mnohem širší; dále se členily do dalších kategorií, například disciplinární, pořádkové delikty, jiné správní delikty fyzických osob, smíšené správní delikty, které v sobě směšovaly správní delikty právnických osob a podnikajících fyzických osob). Je patrné, že bylo velké množství jednotlivých typů a druhů správních deliktů, čemuž odpovídala odlišná hmotněprávní a často i procesní úprava. 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76F821-F074-4570-A8C9-2FA931C8F9E1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6778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76F821-F074-4570-A8C9-2FA931C8F9E1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4436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76F821-F074-4570-A8C9-2FA931C8F9E1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440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292F6-33F4-4328-A288-13AC3A36725A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EB805-38B6-4BA8-81B8-7D0B7397A5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136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292F6-33F4-4328-A288-13AC3A36725A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EB805-38B6-4BA8-81B8-7D0B7397A5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9782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292F6-33F4-4328-A288-13AC3A36725A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EB805-38B6-4BA8-81B8-7D0B7397A5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52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292F6-33F4-4328-A288-13AC3A36725A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EB805-38B6-4BA8-81B8-7D0B7397A5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935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292F6-33F4-4328-A288-13AC3A36725A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EB805-38B6-4BA8-81B8-7D0B7397A5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19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292F6-33F4-4328-A288-13AC3A36725A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EB805-38B6-4BA8-81B8-7D0B7397A5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3835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292F6-33F4-4328-A288-13AC3A36725A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EB805-38B6-4BA8-81B8-7D0B7397A5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3694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292F6-33F4-4328-A288-13AC3A36725A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EB805-38B6-4BA8-81B8-7D0B7397A5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4848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292F6-33F4-4328-A288-13AC3A36725A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EB805-38B6-4BA8-81B8-7D0B7397A5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6332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292F6-33F4-4328-A288-13AC3A36725A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EB805-38B6-4BA8-81B8-7D0B7397A5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0801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292F6-33F4-4328-A288-13AC3A36725A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EB805-38B6-4BA8-81B8-7D0B7397A5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4713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292F6-33F4-4328-A288-13AC3A36725A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EB805-38B6-4BA8-81B8-7D0B7397A5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238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Fakulta humanitních studií</a:t>
            </a:r>
            <a:br>
              <a:rPr lang="cs-CZ" dirty="0"/>
            </a:br>
            <a:r>
              <a:rPr lang="cs-CZ" b="1" dirty="0"/>
              <a:t>Praktické právo II.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Tomáš Verčimák</a:t>
            </a:r>
          </a:p>
          <a:p>
            <a:r>
              <a:rPr lang="cs-CZ" sz="2800" dirty="0">
                <a:solidFill>
                  <a:schemeClr val="tx1"/>
                </a:solidFill>
              </a:rPr>
              <a:t>tomas.vercimak@p-a.cz</a:t>
            </a:r>
          </a:p>
          <a:p>
            <a:r>
              <a:rPr lang="cs-CZ" sz="2800" dirty="0">
                <a:solidFill>
                  <a:schemeClr val="tx1"/>
                </a:solidFill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2414689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100000">
              <a:schemeClr val="accent6">
                <a:lumMod val="20000"/>
                <a:lumOff val="80000"/>
              </a:schemeClr>
            </a:gs>
            <a:gs pos="91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7BE6FFD5-F255-40F2-990C-7BE6E36F4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Správní řád – pozitivní vymezení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35609AD-D7BE-4213-B4C5-B47D4BF37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692179"/>
          </a:xfrm>
        </p:spPr>
        <p:txBody>
          <a:bodyPr>
            <a:normAutofit/>
          </a:bodyPr>
          <a:lstStyle/>
          <a:p>
            <a:pPr lvl="0"/>
            <a:r>
              <a:rPr lang="cs-CZ" sz="3200" dirty="0"/>
              <a:t>vydávání individuálních správních aktů konkrétním adresátům (viz část druhá a třetí)</a:t>
            </a:r>
          </a:p>
          <a:p>
            <a:pPr lvl="0"/>
            <a:r>
              <a:rPr lang="cs-CZ" sz="3200" dirty="0"/>
              <a:t>vydávání vyjádření, osvědčení a sdělení (část čtvrtá)</a:t>
            </a:r>
          </a:p>
          <a:p>
            <a:pPr lvl="0"/>
            <a:r>
              <a:rPr lang="cs-CZ" sz="3200" dirty="0"/>
              <a:t>uzavírání veřejnoprávních smluv (část pátá)</a:t>
            </a:r>
          </a:p>
          <a:p>
            <a:pPr lvl="0"/>
            <a:r>
              <a:rPr lang="cs-CZ" sz="3200" dirty="0"/>
              <a:t>vydávání opatření obecné povahy (část šestá)</a:t>
            </a:r>
          </a:p>
          <a:p>
            <a:pPr lvl="0"/>
            <a:r>
              <a:rPr lang="cs-CZ" sz="3200" dirty="0"/>
              <a:t>vyřizování stížností (§ 175 SŘ)</a:t>
            </a:r>
          </a:p>
        </p:txBody>
      </p:sp>
    </p:spTree>
    <p:extLst>
      <p:ext uri="{BB962C8B-B14F-4D97-AF65-F5344CB8AC3E}">
        <p14:creationId xmlns:p14="http://schemas.microsoft.com/office/powerpoint/2010/main" val="3087668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100000">
              <a:schemeClr val="accent6">
                <a:lumMod val="20000"/>
                <a:lumOff val="80000"/>
              </a:schemeClr>
            </a:gs>
            <a:gs pos="91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7BE6FFD5-F255-40F2-990C-7BE6E36F4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Správní řád – negativní vymezení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35609AD-D7BE-4213-B4C5-B47D4BF37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692179"/>
          </a:xfrm>
        </p:spPr>
        <p:txBody>
          <a:bodyPr>
            <a:normAutofit/>
          </a:bodyPr>
          <a:lstStyle/>
          <a:p>
            <a:r>
              <a:rPr lang="cs-CZ" sz="3200" dirty="0"/>
              <a:t>na činnost jiných orgánů veřejné moci </a:t>
            </a:r>
          </a:p>
          <a:p>
            <a:r>
              <a:rPr lang="cs-CZ" sz="3200" dirty="0"/>
              <a:t>na soukromoprávní činnost správních orgánů</a:t>
            </a:r>
          </a:p>
          <a:p>
            <a:r>
              <a:rPr lang="cs-CZ" sz="3200" dirty="0"/>
              <a:t>na vnitřní vztahy uvnitř veřejné správy</a:t>
            </a:r>
          </a:p>
          <a:p>
            <a:r>
              <a:rPr lang="cs-CZ" sz="3200" dirty="0"/>
              <a:t>tam, kde je postup upraven zvláštním právním zákonem (subsidiarita)</a:t>
            </a:r>
          </a:p>
          <a:p>
            <a:r>
              <a:rPr lang="cs-CZ" sz="3200" dirty="0"/>
              <a:t>vydávání faktických pokynů atd.</a:t>
            </a:r>
          </a:p>
        </p:txBody>
      </p:sp>
    </p:spTree>
    <p:extLst>
      <p:ext uri="{BB962C8B-B14F-4D97-AF65-F5344CB8AC3E}">
        <p14:creationId xmlns:p14="http://schemas.microsoft.com/office/powerpoint/2010/main" val="15659400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100000">
              <a:schemeClr val="accent6">
                <a:lumMod val="20000"/>
                <a:lumOff val="80000"/>
              </a:schemeClr>
            </a:gs>
            <a:gs pos="91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7BE6FFD5-F255-40F2-990C-7BE6E36F4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Zásady správního řízení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35609AD-D7BE-4213-B4C5-B47D4BF37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692179"/>
          </a:xfrm>
        </p:spPr>
        <p:txBody>
          <a:bodyPr>
            <a:normAutofit fontScale="92500" lnSpcReduction="20000"/>
          </a:bodyPr>
          <a:lstStyle/>
          <a:p>
            <a:r>
              <a:rPr lang="cs-CZ" sz="3000" b="1" dirty="0"/>
              <a:t>legality (nediskriminace, zákaz svévole), přístup</a:t>
            </a:r>
          </a:p>
          <a:p>
            <a:r>
              <a:rPr lang="cs-CZ" sz="3000" b="1" dirty="0"/>
              <a:t>ochrany práv nabytých v dobré víře, veřejného zájmu</a:t>
            </a:r>
          </a:p>
          <a:p>
            <a:r>
              <a:rPr lang="cs-CZ" sz="3000" b="1" dirty="0"/>
              <a:t>rychlosti a hospodárnosti</a:t>
            </a:r>
          </a:p>
          <a:p>
            <a:r>
              <a:rPr lang="cs-CZ" sz="3000" b="1" dirty="0"/>
              <a:t>neveřejnosti, písemnosti / ústnosti</a:t>
            </a:r>
          </a:p>
          <a:p>
            <a:r>
              <a:rPr lang="cs-CZ" sz="3000" b="1" dirty="0"/>
              <a:t>přímosti a materiální pravdy</a:t>
            </a:r>
          </a:p>
          <a:p>
            <a:r>
              <a:rPr lang="cs-CZ" sz="3000" b="1" i="1" dirty="0" err="1"/>
              <a:t>audiatur</a:t>
            </a:r>
            <a:r>
              <a:rPr lang="cs-CZ" sz="3000" b="1" i="1" dirty="0"/>
              <a:t> et </a:t>
            </a:r>
            <a:r>
              <a:rPr lang="cs-CZ" sz="3000" b="1" i="1" dirty="0" err="1"/>
              <a:t>altera</a:t>
            </a:r>
            <a:r>
              <a:rPr lang="cs-CZ" sz="3000" b="1" i="1" dirty="0"/>
              <a:t> </a:t>
            </a:r>
            <a:r>
              <a:rPr lang="cs-CZ" sz="3000" b="1" i="1" dirty="0" err="1"/>
              <a:t>pars</a:t>
            </a:r>
            <a:endParaRPr lang="cs-CZ" sz="3000" b="1" i="1" dirty="0"/>
          </a:p>
          <a:p>
            <a:r>
              <a:rPr lang="cs-CZ" sz="3000" b="1" dirty="0"/>
              <a:t>dispoziční / oficiality a projednací / vyhledávací</a:t>
            </a:r>
          </a:p>
          <a:p>
            <a:r>
              <a:rPr lang="cs-CZ" sz="3000" b="1" dirty="0"/>
              <a:t>pomoci (poučovací)</a:t>
            </a:r>
          </a:p>
          <a:p>
            <a:r>
              <a:rPr lang="cs-CZ" sz="3000" b="1" dirty="0"/>
              <a:t>správního uvážení, volného hodnocení důkazů</a:t>
            </a:r>
          </a:p>
          <a:p>
            <a:r>
              <a:rPr lang="cs-CZ" sz="3000" b="1" dirty="0" err="1"/>
              <a:t>dvojinstančnosti</a:t>
            </a:r>
            <a:r>
              <a:rPr lang="cs-CZ" sz="3000" b="1" dirty="0"/>
              <a:t>, koncentrace řízení</a:t>
            </a:r>
          </a:p>
          <a:p>
            <a:endParaRPr lang="cs-CZ" sz="3000" b="1" dirty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9749769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100000">
              <a:schemeClr val="accent6">
                <a:lumMod val="20000"/>
                <a:lumOff val="80000"/>
              </a:schemeClr>
            </a:gs>
            <a:gs pos="91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7BE6FFD5-F255-40F2-990C-7BE6E36F4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Správní řízení § 9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35609AD-D7BE-4213-B4C5-B47D4BF37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6921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/>
              <a:t>Právem upravený postup</a:t>
            </a:r>
          </a:p>
          <a:p>
            <a:r>
              <a:rPr lang="cs-CZ" dirty="0"/>
              <a:t>jehož účelem je vydání rozhodnutí = autoritativní</a:t>
            </a:r>
          </a:p>
          <a:p>
            <a:r>
              <a:rPr lang="cs-CZ" dirty="0"/>
              <a:t>ve kterém vystupují subjekty řízení (nezávislé a nestranné správní orgány, účastníci řízení)</a:t>
            </a:r>
          </a:p>
          <a:p>
            <a:r>
              <a:rPr lang="cs-CZ" dirty="0"/>
              <a:t>postup probíhá v určitých etapách (fázích)</a:t>
            </a:r>
          </a:p>
          <a:p>
            <a:r>
              <a:rPr lang="cs-CZ" dirty="0"/>
              <a:t>úkony správního orgánu se dějí v určitých procesních formách </a:t>
            </a:r>
          </a:p>
          <a:p>
            <a:endParaRPr lang="cs-CZ" b="1" dirty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17608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100000">
              <a:schemeClr val="accent6">
                <a:lumMod val="20000"/>
                <a:lumOff val="80000"/>
              </a:schemeClr>
            </a:gs>
            <a:gs pos="91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7BE6FFD5-F255-40F2-990C-7BE6E36F4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Správní orgány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35609AD-D7BE-4213-B4C5-B47D4BF37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6921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Příslušnost – věcná § 10, místní § 11, funkční</a:t>
            </a:r>
          </a:p>
          <a:p>
            <a:pPr marL="0" indent="0">
              <a:buNone/>
            </a:pPr>
            <a:r>
              <a:rPr lang="cs-CZ" dirty="0"/>
              <a:t>Postoupení § 12</a:t>
            </a:r>
          </a:p>
          <a:p>
            <a:pPr marL="0" indent="0">
              <a:buNone/>
            </a:pPr>
            <a:r>
              <a:rPr lang="cs-CZ" dirty="0"/>
              <a:t>Úřední osoba – vyloučení § 14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7480690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100000">
              <a:schemeClr val="accent6">
                <a:lumMod val="20000"/>
                <a:lumOff val="80000"/>
              </a:schemeClr>
            </a:gs>
            <a:gs pos="91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7BE6FFD5-F255-40F2-990C-7BE6E36F4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Vedení řízení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35609AD-D7BE-4213-B4C5-B47D4BF37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692179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3200" dirty="0"/>
              <a:t>Český jazyk, slovenský jazyk § 16</a:t>
            </a:r>
          </a:p>
          <a:p>
            <a:pPr>
              <a:buFontTx/>
              <a:buChar char="-"/>
            </a:pPr>
            <a:r>
              <a:rPr lang="cs-CZ" sz="3200" dirty="0"/>
              <a:t>Spis – spisová značka, nahlížení § 17</a:t>
            </a:r>
          </a:p>
          <a:p>
            <a:pPr>
              <a:buFontTx/>
              <a:buChar char="-"/>
            </a:pPr>
            <a:r>
              <a:rPr lang="cs-CZ" sz="3200" dirty="0"/>
              <a:t>Protokol – o ústním jednání, výslechu § 18</a:t>
            </a:r>
          </a:p>
          <a:p>
            <a:pPr>
              <a:buFontTx/>
              <a:buChar char="-"/>
            </a:pPr>
            <a:r>
              <a:rPr lang="cs-CZ" sz="3200" dirty="0"/>
              <a:t>Doručování právnickým osobám §§ 19-24</a:t>
            </a:r>
          </a:p>
          <a:p>
            <a:pPr>
              <a:buFontTx/>
              <a:buChar char="-"/>
            </a:pPr>
            <a:r>
              <a:rPr lang="cs-CZ" sz="3200" dirty="0"/>
              <a:t>Doručování veřejnou vyhláškou, deska § 25</a:t>
            </a:r>
          </a:p>
          <a:p>
            <a:pPr>
              <a:buFontTx/>
              <a:buChar char="-"/>
            </a:pPr>
            <a:r>
              <a:rPr lang="cs-CZ" sz="3200" dirty="0"/>
              <a:t>Lhůty a počítání času, navrácení §§ 39-41</a:t>
            </a:r>
          </a:p>
        </p:txBody>
      </p:sp>
    </p:spTree>
    <p:extLst>
      <p:ext uri="{BB962C8B-B14F-4D97-AF65-F5344CB8AC3E}">
        <p14:creationId xmlns:p14="http://schemas.microsoft.com/office/powerpoint/2010/main" val="39195198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100000">
              <a:schemeClr val="accent6">
                <a:lumMod val="20000"/>
                <a:lumOff val="80000"/>
              </a:schemeClr>
            </a:gs>
            <a:gs pos="91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7BE6FFD5-F255-40F2-990C-7BE6E36F4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Účastníci řízení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35609AD-D7BE-4213-B4C5-B47D4BF37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8335838" cy="4692179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cs-CZ" sz="3200" u="sng" dirty="0"/>
              <a:t>Dispoziční: </a:t>
            </a:r>
            <a:r>
              <a:rPr lang="cs-CZ" sz="3200" dirty="0"/>
              <a:t>žadatel + další dotčené osoby, na které se pro společenství práv / povinností s žadatelem musí vztahovat rozhodnutí </a:t>
            </a:r>
          </a:p>
          <a:p>
            <a:pPr>
              <a:buFontTx/>
              <a:buChar char="-"/>
            </a:pPr>
            <a:r>
              <a:rPr lang="cs-CZ" sz="3200" u="sng" dirty="0"/>
              <a:t>Oficiality / Ex offo: </a:t>
            </a:r>
            <a:r>
              <a:rPr lang="cs-CZ" sz="3200" dirty="0"/>
              <a:t>osoby, jimž má rozhodnutí založit, změnit nebo zrušit právo anebo povinnost nebo prohlásit, že právo nebo povinnost mají anebo nemají</a:t>
            </a:r>
          </a:p>
          <a:p>
            <a:pPr marL="0" indent="0">
              <a:buNone/>
            </a:pPr>
            <a:endParaRPr lang="cs-CZ" sz="3200" dirty="0"/>
          </a:p>
          <a:p>
            <a:pPr>
              <a:buFontTx/>
              <a:buChar char="-"/>
            </a:pPr>
            <a:r>
              <a:rPr lang="cs-CZ" sz="3200" dirty="0"/>
              <a:t>Přímo dotčené osoby – práva a povinnosti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3200" dirty="0"/>
              <a:t>+ ten, kdo tvrdí, že je účastníkem, dokud se neprokáže opak</a:t>
            </a:r>
          </a:p>
        </p:txBody>
      </p:sp>
    </p:spTree>
    <p:extLst>
      <p:ext uri="{BB962C8B-B14F-4D97-AF65-F5344CB8AC3E}">
        <p14:creationId xmlns:p14="http://schemas.microsoft.com/office/powerpoint/2010/main" val="21616347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100000">
              <a:schemeClr val="accent6">
                <a:lumMod val="20000"/>
                <a:lumOff val="80000"/>
              </a:schemeClr>
            </a:gs>
            <a:gs pos="91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7BE6FFD5-F255-40F2-990C-7BE6E36F4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Úkony účastníků řízení § 36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35609AD-D7BE-4213-B4C5-B47D4BF37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8335838" cy="4692179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3200" dirty="0"/>
              <a:t>právo tvrzení (stanovisko, vyjádření k podkladům § 36/3), činit návrhy vč. důkazů – do vydání rozhodnutí nebo koncentrace</a:t>
            </a:r>
          </a:p>
          <a:p>
            <a:pPr>
              <a:buFontTx/>
              <a:buChar char="-"/>
            </a:pPr>
            <a:r>
              <a:rPr lang="cs-CZ" sz="3200" dirty="0"/>
              <a:t>právo na informace o řízení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dirty="0"/>
              <a:t>Podání (dle obsahu) § 37</a:t>
            </a:r>
          </a:p>
          <a:p>
            <a:pPr>
              <a:buFontTx/>
              <a:buChar char="-"/>
            </a:pPr>
            <a:r>
              <a:rPr lang="cs-CZ" sz="3200" dirty="0"/>
              <a:t>kdo, jaká věc, co, identifikační údaje, označení orgánu, další náležitosti, podpis</a:t>
            </a:r>
          </a:p>
          <a:p>
            <a:pPr>
              <a:buFontTx/>
              <a:buChar char="-"/>
            </a:pPr>
            <a:r>
              <a:rPr lang="cs-CZ" sz="3200" dirty="0"/>
              <a:t>formy podání</a:t>
            </a:r>
          </a:p>
        </p:txBody>
      </p:sp>
    </p:spTree>
    <p:extLst>
      <p:ext uri="{BB962C8B-B14F-4D97-AF65-F5344CB8AC3E}">
        <p14:creationId xmlns:p14="http://schemas.microsoft.com/office/powerpoint/2010/main" val="18570272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100000">
              <a:schemeClr val="accent6">
                <a:lumMod val="20000"/>
                <a:lumOff val="80000"/>
              </a:schemeClr>
            </a:gs>
            <a:gs pos="91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7BE6FFD5-F255-40F2-990C-7BE6E36F4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Zahájení řízení §§ 44-48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35609AD-D7BE-4213-B4C5-B47D4BF37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8335838" cy="4692179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3200" u="sng" dirty="0"/>
              <a:t>Z. Dispoziční: </a:t>
            </a:r>
            <a:r>
              <a:rPr lang="cs-CZ" sz="3200" dirty="0"/>
              <a:t>Dnem, kdy došla žádost příslušnému orgánu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dirty="0"/>
              <a:t>Žádost: + co žádá, čeho se domáhá, označení účastníků, odstranění vad (lhůta a poučení)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dirty="0"/>
              <a:t>- </a:t>
            </a:r>
            <a:r>
              <a:rPr lang="cs-CZ" sz="3200" u="sng" dirty="0"/>
              <a:t>Z. Oficiality: </a:t>
            </a:r>
            <a:r>
              <a:rPr lang="cs-CZ" sz="3200" dirty="0"/>
              <a:t>Dnem oznámení o zahájení účastníkovi (může být spojeno s úkonem)</a:t>
            </a:r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8797167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100000">
              <a:schemeClr val="accent6">
                <a:lumMod val="20000"/>
                <a:lumOff val="80000"/>
              </a:schemeClr>
            </a:gs>
            <a:gs pos="91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7BE6FFD5-F255-40F2-990C-7BE6E36F4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Podklady pro vydání rozhodnutí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35609AD-D7BE-4213-B4C5-B47D4BF37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8335838" cy="4692179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3200" dirty="0"/>
              <a:t>návrhy účastníků, důkazy, známé skutečnosti z úřední činnosti, obecně známé skutečnosti, podklady od jiných orgánů</a:t>
            </a:r>
          </a:p>
          <a:p>
            <a:pPr>
              <a:buFontTx/>
              <a:buChar char="-"/>
            </a:pPr>
            <a:r>
              <a:rPr lang="cs-CZ" sz="3200" dirty="0"/>
              <a:t>povinnost součinnosti</a:t>
            </a:r>
          </a:p>
          <a:p>
            <a:pPr>
              <a:buFontTx/>
              <a:buChar char="-"/>
            </a:pPr>
            <a:r>
              <a:rPr lang="cs-CZ" sz="3200" dirty="0"/>
              <a:t>limity volného hodnocení důkazů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dirty="0"/>
              <a:t>Důkazy: listiny (ČP), ohledání, svědecká výpověď, znalecký posudek</a:t>
            </a:r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163907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Obsah předmětu Praktické Právo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Úvod do správního práva</a:t>
            </a:r>
          </a:p>
          <a:p>
            <a:r>
              <a:rPr lang="cs-CZ" sz="2800" dirty="0"/>
              <a:t>Správní řízení</a:t>
            </a:r>
          </a:p>
          <a:p>
            <a:r>
              <a:rPr lang="cs-CZ" sz="2800" dirty="0"/>
              <a:t>Odpovědnosti za škodu při výkonu veřejné moci </a:t>
            </a:r>
          </a:p>
          <a:p>
            <a:r>
              <a:rPr lang="cs-CZ" sz="2800" dirty="0"/>
              <a:t>Správní trestání</a:t>
            </a:r>
          </a:p>
          <a:p>
            <a:r>
              <a:rPr lang="cs-CZ" sz="2800" dirty="0"/>
              <a:t>Soudní přezkum</a:t>
            </a:r>
          </a:p>
          <a:p>
            <a:r>
              <a:rPr lang="cs-CZ" sz="2800" dirty="0"/>
              <a:t>Právní formy poskytovatelů sociálních služeb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0523994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100000">
              <a:schemeClr val="accent6">
                <a:lumMod val="20000"/>
                <a:lumOff val="80000"/>
              </a:schemeClr>
            </a:gs>
            <a:gs pos="91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7BE6FFD5-F255-40F2-990C-7BE6E36F4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Přerušení řízení – usnesení § 64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35609AD-D7BE-4213-B4C5-B47D4BF37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8335838" cy="4692179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3200" dirty="0"/>
              <a:t>s výzvou k odstranění vad</a:t>
            </a:r>
          </a:p>
          <a:p>
            <a:pPr>
              <a:buFontTx/>
              <a:buChar char="-"/>
            </a:pPr>
            <a:r>
              <a:rPr lang="cs-CZ" sz="3200" dirty="0"/>
              <a:t>s výzvou k zaplacení poplatku</a:t>
            </a:r>
          </a:p>
          <a:p>
            <a:pPr>
              <a:buFontTx/>
              <a:buChar char="-"/>
            </a:pPr>
            <a:r>
              <a:rPr lang="cs-CZ" sz="3200" dirty="0"/>
              <a:t>předběžná otázka § 57</a:t>
            </a:r>
          </a:p>
          <a:p>
            <a:pPr>
              <a:buFontTx/>
              <a:buChar char="-"/>
            </a:pPr>
            <a:r>
              <a:rPr lang="cs-CZ" sz="3200" dirty="0"/>
              <a:t>procesní nezpůsobilost</a:t>
            </a:r>
          </a:p>
          <a:p>
            <a:pPr>
              <a:buFontTx/>
              <a:buChar char="-"/>
            </a:pPr>
            <a:r>
              <a:rPr lang="cs-CZ" sz="3200" dirty="0"/>
              <a:t>na žádost: (řízení dle dispozice pokud neohrozí účel), pouze z důležitých důvodů a neohrozí veřejný zájem (řízení ex offo)</a:t>
            </a:r>
          </a:p>
          <a:p>
            <a:r>
              <a:rPr lang="cs-CZ" sz="3200" dirty="0"/>
              <a:t>úkony v době přerušení</a:t>
            </a:r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9380186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100000">
              <a:schemeClr val="accent6">
                <a:lumMod val="20000"/>
                <a:lumOff val="80000"/>
              </a:schemeClr>
            </a:gs>
            <a:gs pos="91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7BE6FFD5-F255-40F2-990C-7BE6E36F4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Zastavení řízení – usnesení § 66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35609AD-D7BE-4213-B4C5-B47D4BF37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8335838" cy="4692179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3200" dirty="0"/>
              <a:t>žadatel vzal zpět žádost, zanikl/zemřel</a:t>
            </a:r>
          </a:p>
          <a:p>
            <a:pPr>
              <a:buFontTx/>
              <a:buChar char="-"/>
            </a:pPr>
            <a:r>
              <a:rPr lang="cs-CZ" sz="3200" dirty="0"/>
              <a:t>žádost zjevně právně nepřípustná, stala se zjevně bezpředmětnou</a:t>
            </a:r>
          </a:p>
          <a:p>
            <a:pPr>
              <a:buFontTx/>
              <a:buChar char="-"/>
            </a:pPr>
            <a:r>
              <a:rPr lang="cs-CZ" sz="3200" dirty="0"/>
              <a:t>nebyla odstraněna podstatná vada, zaplacen poplatek</a:t>
            </a:r>
          </a:p>
          <a:p>
            <a:pPr>
              <a:buFontTx/>
              <a:buChar char="-"/>
            </a:pPr>
            <a:r>
              <a:rPr lang="cs-CZ" sz="3200" dirty="0"/>
              <a:t>již vede řízení jiný orgán</a:t>
            </a:r>
          </a:p>
          <a:p>
            <a:pPr>
              <a:buFontTx/>
              <a:buChar char="-"/>
            </a:pPr>
            <a:endParaRPr lang="cs-CZ" sz="3200" dirty="0"/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812754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100000">
              <a:schemeClr val="accent6">
                <a:lumMod val="20000"/>
                <a:lumOff val="80000"/>
              </a:schemeClr>
            </a:gs>
            <a:gs pos="91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7BE6FFD5-F255-40F2-990C-7BE6E36F4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Rozhodnutí §§ 67-70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35609AD-D7BE-4213-B4C5-B47D4BF37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8335838" cy="4692179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3200" dirty="0"/>
              <a:t>zakládá, mění, ruší práva/povinnosti, prohlašuje, že taková má/nemá</a:t>
            </a:r>
          </a:p>
          <a:p>
            <a:pPr>
              <a:buFontTx/>
              <a:buChar char="-"/>
            </a:pPr>
            <a:r>
              <a:rPr lang="cs-CZ" sz="3200" dirty="0"/>
              <a:t>o procesních otázkách</a:t>
            </a:r>
          </a:p>
          <a:p>
            <a:pPr>
              <a:buFontTx/>
              <a:buChar char="-"/>
            </a:pPr>
            <a:r>
              <a:rPr lang="cs-CZ" sz="3200" dirty="0"/>
              <a:t>písemná forma, nestanoví-li zákon jinou</a:t>
            </a:r>
          </a:p>
          <a:p>
            <a:pPr marL="0" indent="0">
              <a:buNone/>
            </a:pPr>
            <a:r>
              <a:rPr lang="cs-CZ" sz="3200" dirty="0"/>
              <a:t>OBSAH: výrok/y (řešení otázky, právní norma, označení účastníků), odůvodnění (důvody, podklady, úvahy, </a:t>
            </a:r>
            <a:r>
              <a:rPr lang="cs-CZ" sz="3200" dirty="0" err="1"/>
              <a:t>info</a:t>
            </a:r>
            <a:r>
              <a:rPr lang="cs-CZ" sz="3200" dirty="0"/>
              <a:t>, jak se vypořádal s námitkami, </a:t>
            </a:r>
            <a:r>
              <a:rPr lang="cs-CZ" sz="3200" dirty="0" err="1"/>
              <a:t>stanoviskami</a:t>
            </a:r>
            <a:r>
              <a:rPr lang="cs-CZ" sz="3200" dirty="0"/>
              <a:t>), poučení (zda možné odvolání, lhůta)</a:t>
            </a:r>
          </a:p>
          <a:p>
            <a:pPr>
              <a:buFontTx/>
              <a:buChar char="-"/>
            </a:pPr>
            <a:endParaRPr lang="cs-CZ" sz="3200" dirty="0"/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637053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100000">
              <a:schemeClr val="accent6">
                <a:lumMod val="20000"/>
                <a:lumOff val="80000"/>
              </a:schemeClr>
            </a:gs>
            <a:gs pos="91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7BE6FFD5-F255-40F2-990C-7BE6E36F4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Lhůty § 71 a nečinnost § 80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35609AD-D7BE-4213-B4C5-B47D4BF37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8335838" cy="4692179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3200" dirty="0"/>
              <a:t>bez zbytečného odkladu</a:t>
            </a:r>
          </a:p>
          <a:p>
            <a:pPr>
              <a:buFontTx/>
              <a:buChar char="-"/>
            </a:pPr>
            <a:r>
              <a:rPr lang="cs-CZ" sz="3200" dirty="0"/>
              <a:t>do 30 dnů</a:t>
            </a:r>
          </a:p>
          <a:p>
            <a:pPr>
              <a:buFontTx/>
              <a:buChar char="-"/>
            </a:pPr>
            <a:r>
              <a:rPr lang="cs-CZ" sz="3200" dirty="0"/>
              <a:t>nedodržení lhůt se nemůže domáhat ÚŘ, který je způsobil</a:t>
            </a:r>
          </a:p>
          <a:p>
            <a:pPr>
              <a:buFontTx/>
              <a:buChar char="-"/>
            </a:pPr>
            <a:r>
              <a:rPr lang="cs-CZ" sz="3200" dirty="0"/>
              <a:t>ochrana před nečinností – návrh nadřízenému správnímu orgánu</a:t>
            </a:r>
          </a:p>
          <a:p>
            <a:pPr>
              <a:buFontTx/>
              <a:buChar char="-"/>
            </a:pPr>
            <a:r>
              <a:rPr lang="cs-CZ" sz="3200" dirty="0"/>
              <a:t>Opatření: přikázat, převzít věc, pověřit jiný orgán, prodloužit lhůtu</a:t>
            </a:r>
          </a:p>
          <a:p>
            <a:pPr>
              <a:buFontTx/>
              <a:buChar char="-"/>
            </a:pPr>
            <a:endParaRPr lang="cs-CZ" sz="3200" dirty="0"/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8404506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100000">
              <a:schemeClr val="accent6">
                <a:lumMod val="20000"/>
                <a:lumOff val="80000"/>
              </a:schemeClr>
            </a:gs>
            <a:gs pos="91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7BE6FFD5-F255-40F2-990C-7BE6E36F4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Odvolání §§ 81-88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35609AD-D7BE-4213-B4C5-B47D4BF37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8335838" cy="4692179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cs-CZ" sz="3200" dirty="0"/>
              <a:t>lze podat, pokud se ÚŘ svého práva nevzdal</a:t>
            </a:r>
          </a:p>
          <a:p>
            <a:pPr>
              <a:buFontTx/>
              <a:buChar char="-"/>
            </a:pPr>
            <a:r>
              <a:rPr lang="cs-CZ" sz="3200" dirty="0"/>
              <a:t>směřuje vůči výroku</a:t>
            </a:r>
          </a:p>
          <a:p>
            <a:pPr>
              <a:buFontTx/>
              <a:buChar char="-"/>
            </a:pPr>
            <a:r>
              <a:rPr lang="cs-CZ" sz="3200" dirty="0"/>
              <a:t>náležitosti podání + proti kterému rozhodnutí směřuje, v jakém rozsahu, v čem spatřován rozpor s předpisy, nesprávnost R nebo řízení / blanket</a:t>
            </a:r>
          </a:p>
          <a:p>
            <a:pPr>
              <a:buFontTx/>
              <a:buChar char="-"/>
            </a:pPr>
            <a:r>
              <a:rPr lang="cs-CZ" sz="3200" dirty="0"/>
              <a:t>lhůta 15 dnů</a:t>
            </a:r>
          </a:p>
          <a:p>
            <a:pPr>
              <a:buFontTx/>
              <a:buChar char="-"/>
            </a:pPr>
            <a:r>
              <a:rPr lang="cs-CZ" sz="3200" dirty="0"/>
              <a:t>podává se u orgánu, který vydal</a:t>
            </a:r>
          </a:p>
          <a:p>
            <a:pPr>
              <a:buFontTx/>
              <a:buChar char="-"/>
            </a:pPr>
            <a:r>
              <a:rPr lang="cs-CZ" sz="3200" dirty="0"/>
              <a:t>odkladný účinek</a:t>
            </a:r>
          </a:p>
          <a:p>
            <a:pPr>
              <a:buFontTx/>
              <a:buChar char="-"/>
            </a:pPr>
            <a:r>
              <a:rPr lang="cs-CZ" sz="3200" dirty="0"/>
              <a:t>možná </a:t>
            </a:r>
            <a:r>
              <a:rPr lang="cs-CZ" sz="3200" dirty="0" err="1"/>
              <a:t>autoremedura</a:t>
            </a:r>
            <a:r>
              <a:rPr lang="cs-CZ" sz="3200" dirty="0"/>
              <a:t> NEBO předání spisu s odvoláním a vlastním stanoviskem odvolacímu o.</a:t>
            </a:r>
          </a:p>
          <a:p>
            <a:pPr>
              <a:buFontTx/>
              <a:buChar char="-"/>
            </a:pPr>
            <a:endParaRPr lang="cs-CZ" sz="3200" dirty="0"/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5559946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100000">
              <a:schemeClr val="accent6">
                <a:lumMod val="20000"/>
                <a:lumOff val="80000"/>
              </a:schemeClr>
            </a:gs>
            <a:gs pos="91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7BE6FFD5-F255-40F2-990C-7BE6E36F4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Odvolání §§ 89-93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35609AD-D7BE-4213-B4C5-B47D4BF37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8335838" cy="4692179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cs-CZ" sz="3200" dirty="0"/>
              <a:t>Rozhodnutí zruší a řízení zastaví [§ 90 odst. 1 písm. a) a § 90 odst. 4]</a:t>
            </a:r>
          </a:p>
          <a:p>
            <a:pPr marL="514350" indent="-514350">
              <a:buAutoNum type="arabicPeriod"/>
            </a:pPr>
            <a:r>
              <a:rPr lang="cs-CZ" sz="3200" dirty="0"/>
              <a:t>Rozhodnutí zruší a vrátí věc k novému projednání orgánu prvního stupně (§ 90 odst. 1 písm. b)</a:t>
            </a:r>
          </a:p>
          <a:p>
            <a:pPr marL="514350" indent="-514350">
              <a:buAutoNum type="arabicPeriod"/>
            </a:pPr>
            <a:r>
              <a:rPr lang="cs-CZ" sz="3200" dirty="0"/>
              <a:t>Rozhodnutí změní (§ 90 odst. 1 písm. c)</a:t>
            </a:r>
          </a:p>
          <a:p>
            <a:pPr marL="514350" indent="-514350">
              <a:buAutoNum type="arabicPeriod"/>
            </a:pPr>
            <a:r>
              <a:rPr lang="cs-CZ" sz="3200" dirty="0"/>
              <a:t>Odvolání zamítne a rozhodnutí potvrdí (§ 90 odst. 5)</a:t>
            </a:r>
          </a:p>
          <a:p>
            <a:pPr marL="514350" indent="-514350">
              <a:buAutoNum type="arabicPeriod"/>
            </a:pPr>
            <a:r>
              <a:rPr lang="cs-CZ" sz="3200" dirty="0"/>
              <a:t>Odvolání zamítne pro nepřípustnost nebo nevčasnost (§ 92)</a:t>
            </a:r>
          </a:p>
          <a:p>
            <a:pPr marL="514350" indent="-514350">
              <a:buAutoNum type="arabicPeriod"/>
            </a:pPr>
            <a:r>
              <a:rPr lang="cs-CZ" sz="3200" dirty="0"/>
              <a:t>Zastavení odvolacího řízení (§ 91 odst. 3)</a:t>
            </a:r>
          </a:p>
          <a:p>
            <a:pPr marL="0" indent="0">
              <a:buNone/>
            </a:pPr>
            <a:r>
              <a:rPr lang="cs-CZ" sz="3200" dirty="0"/>
              <a:t>- právní moc, vykonatelnost</a:t>
            </a:r>
          </a:p>
        </p:txBody>
      </p:sp>
    </p:spTree>
    <p:extLst>
      <p:ext uri="{BB962C8B-B14F-4D97-AF65-F5344CB8AC3E}">
        <p14:creationId xmlns:p14="http://schemas.microsoft.com/office/powerpoint/2010/main" val="4633375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100000">
              <a:schemeClr val="accent6">
                <a:lumMod val="20000"/>
                <a:lumOff val="80000"/>
              </a:schemeClr>
            </a:gs>
            <a:gs pos="91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7BE6FFD5-F255-40F2-990C-7BE6E36F4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Mimořádné opravné prostředky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35609AD-D7BE-4213-B4C5-B47D4BF37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8335838" cy="4692179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3200" dirty="0"/>
              <a:t>Podnět k přezkumnému řízení</a:t>
            </a:r>
          </a:p>
          <a:p>
            <a:pPr marL="0" indent="0">
              <a:buNone/>
            </a:pPr>
            <a:r>
              <a:rPr lang="cs-CZ" sz="3200" dirty="0"/>
              <a:t>lze důvodně pochybovat, že R (též U o zastavení, odložení) je zákonné vč. R odvolacího O</a:t>
            </a:r>
          </a:p>
          <a:p>
            <a:pPr>
              <a:buFontTx/>
              <a:buChar char="-"/>
            </a:pPr>
            <a:r>
              <a:rPr lang="cs-CZ" sz="3200" dirty="0"/>
              <a:t>podnět (ten samý), ex offo (nadřízený)</a:t>
            </a:r>
          </a:p>
          <a:p>
            <a:pPr>
              <a:buFontTx/>
              <a:buChar char="-"/>
            </a:pPr>
            <a:r>
              <a:rPr lang="cs-CZ" sz="3200" dirty="0"/>
              <a:t>sdělení, příp. U o </a:t>
            </a:r>
            <a:r>
              <a:rPr lang="cs-CZ" sz="3200" dirty="0" err="1"/>
              <a:t>zaháj</a:t>
            </a:r>
            <a:r>
              <a:rPr lang="cs-CZ" sz="3200" dirty="0"/>
              <a:t>. PŘ (max. 1 rok od NPM)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200" dirty="0"/>
              <a:t>Žádost o obnovu řízení</a:t>
            </a:r>
          </a:p>
          <a:p>
            <a:pPr>
              <a:buFontTx/>
              <a:buChar char="-"/>
            </a:pPr>
            <a:r>
              <a:rPr lang="cs-CZ" sz="3200" dirty="0"/>
              <a:t>nové skutečnosti, důkazy – nebyly anebo nemohly být </a:t>
            </a:r>
            <a:r>
              <a:rPr lang="cs-CZ" sz="3200" dirty="0" err="1"/>
              <a:t>součásní</a:t>
            </a:r>
            <a:r>
              <a:rPr lang="cs-CZ" sz="3200" dirty="0"/>
              <a:t> řízení</a:t>
            </a:r>
          </a:p>
          <a:p>
            <a:pPr>
              <a:buFontTx/>
              <a:buChar char="-"/>
            </a:pPr>
            <a:r>
              <a:rPr lang="cs-CZ" sz="3200" dirty="0"/>
              <a:t>bylo zrušeno podkladové rozhodnutí, příp. TČ</a:t>
            </a:r>
          </a:p>
          <a:p>
            <a:pPr>
              <a:buFontTx/>
              <a:buChar char="-"/>
            </a:pPr>
            <a:r>
              <a:rPr lang="cs-CZ" sz="3200" dirty="0"/>
              <a:t>s. lhůta 3 m, o. lhůta 3 r</a:t>
            </a:r>
          </a:p>
        </p:txBody>
      </p:sp>
    </p:spTree>
    <p:extLst>
      <p:ext uri="{BB962C8B-B14F-4D97-AF65-F5344CB8AC3E}">
        <p14:creationId xmlns:p14="http://schemas.microsoft.com/office/powerpoint/2010/main" val="25386508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100000">
              <a:schemeClr val="accent4">
                <a:lumMod val="20000"/>
                <a:lumOff val="80000"/>
              </a:schemeClr>
            </a:gs>
            <a:gs pos="91000">
              <a:schemeClr val="accent1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7BE6FFD5-F255-40F2-990C-7BE6E36F4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Správní trestání od 01. 07. 2017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35609AD-D7BE-4213-B4C5-B47D4BF37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8335838" cy="4692179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3200" dirty="0"/>
              <a:t>Novelizované formou zákonů o:</a:t>
            </a:r>
          </a:p>
          <a:p>
            <a:pPr>
              <a:buFontTx/>
              <a:buChar char="-"/>
            </a:pPr>
            <a:r>
              <a:rPr lang="pl-PL" dirty="0"/>
              <a:t>odpovědnosti za přestupky a řízení o nich (250/2016 Sb.)</a:t>
            </a:r>
          </a:p>
          <a:p>
            <a:pPr>
              <a:buFontTx/>
              <a:buChar char="-"/>
            </a:pPr>
            <a:r>
              <a:rPr lang="cs-CZ" dirty="0"/>
              <a:t>některých přestupcích (251/2016 Sb.)</a:t>
            </a:r>
          </a:p>
          <a:p>
            <a:pPr marL="0" indent="0">
              <a:buNone/>
            </a:pPr>
            <a:r>
              <a:rPr lang="cs-CZ" dirty="0"/>
              <a:t>a tzv. „změnový zákon“ 183/2017 Sb.</a:t>
            </a:r>
          </a:p>
          <a:p>
            <a:pPr marL="0" indent="0">
              <a:buNone/>
            </a:pPr>
            <a:r>
              <a:rPr lang="cs-CZ" sz="3200" dirty="0"/>
              <a:t>Pojem přestupek zahrnuje i dřívější správní delikty PO</a:t>
            </a:r>
          </a:p>
          <a:p>
            <a:pPr marL="0" indent="0">
              <a:buNone/>
            </a:pPr>
            <a:r>
              <a:rPr lang="cs-CZ" sz="3200" dirty="0"/>
              <a:t>- </a:t>
            </a:r>
            <a:r>
              <a:rPr lang="cs-CZ" i="1" dirty="0"/>
              <a:t>společensky škodlivý protiprávní čin, který je v zákoně za přestupek výslovně označen a který vykazuje znaky stanovené zákonem, nejde-li o trestný čin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0634868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100000">
              <a:schemeClr val="accent4">
                <a:lumMod val="20000"/>
                <a:lumOff val="80000"/>
              </a:schemeClr>
            </a:gs>
            <a:gs pos="91000">
              <a:schemeClr val="accent1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7BE6FFD5-F255-40F2-990C-7BE6E36F4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Správní trestání od 01. 07. 2017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35609AD-D7BE-4213-B4C5-B47D4BF37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8335838" cy="46921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Pro spáchání přestupku musí být splněno:</a:t>
            </a:r>
          </a:p>
          <a:p>
            <a:pPr>
              <a:buFontTx/>
              <a:buChar char="-"/>
            </a:pPr>
            <a:r>
              <a:rPr lang="cs-CZ" sz="3200" dirty="0"/>
              <a:t>formální (skutkové) znaky a materiální stránka (škodlivost)</a:t>
            </a:r>
          </a:p>
          <a:p>
            <a:pPr>
              <a:buFontTx/>
              <a:buChar char="-"/>
            </a:pPr>
            <a:r>
              <a:rPr lang="cs-CZ" sz="3200" dirty="0"/>
              <a:t>nově pokus přestupku může být trestný</a:t>
            </a:r>
          </a:p>
          <a:p>
            <a:pPr>
              <a:buFontTx/>
              <a:buChar char="-"/>
            </a:pPr>
            <a:r>
              <a:rPr lang="cs-CZ" sz="3200" dirty="0"/>
              <a:t>Odpovědnost FO (musí být zavinění) - </a:t>
            </a:r>
            <a:r>
              <a:rPr lang="cs-CZ" dirty="0"/>
              <a:t>postačí zavinění z nedbalosti, nestanoví-li zákon výslovně, že je třeba úmyslného zavinění</a:t>
            </a:r>
            <a:endParaRPr lang="cs-CZ" sz="3200" dirty="0"/>
          </a:p>
          <a:p>
            <a:pPr>
              <a:buFontTx/>
              <a:buChar char="-"/>
            </a:pPr>
            <a:r>
              <a:rPr lang="cs-CZ" sz="3200" dirty="0"/>
              <a:t>Odpovědnost PO objektivní – přičitatelné jednání, liberační důvody</a:t>
            </a:r>
          </a:p>
          <a:p>
            <a:pPr>
              <a:buFontTx/>
              <a:buChar char="-"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4230727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100000">
              <a:schemeClr val="accent4">
                <a:lumMod val="20000"/>
                <a:lumOff val="80000"/>
              </a:schemeClr>
            </a:gs>
            <a:gs pos="91000">
              <a:schemeClr val="accent1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7BE6FFD5-F255-40F2-990C-7BE6E36F4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Zánik trestnosti přestupku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35609AD-D7BE-4213-B4C5-B47D4BF37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8335838" cy="4692179"/>
          </a:xfrm>
        </p:spPr>
        <p:txBody>
          <a:bodyPr>
            <a:normAutofit/>
          </a:bodyPr>
          <a:lstStyle/>
          <a:p>
            <a:r>
              <a:rPr lang="cs-CZ" dirty="0"/>
              <a:t>uplynutím promlčecí doby (1r, 3r pokud horní sazba pokuty alespoň 100 000 Kč),</a:t>
            </a:r>
          </a:p>
          <a:p>
            <a:r>
              <a:rPr lang="cs-CZ" dirty="0"/>
              <a:t>smrtí FO, zánikem PO, nemá-li právního nástupce</a:t>
            </a:r>
          </a:p>
          <a:p>
            <a:r>
              <a:rPr lang="cs-CZ" dirty="0"/>
              <a:t>vyhlášením amnestie</a:t>
            </a:r>
          </a:p>
          <a:p>
            <a:pPr>
              <a:buFontTx/>
              <a:buChar char="-"/>
            </a:pPr>
            <a:r>
              <a:rPr lang="cs-CZ" dirty="0"/>
              <a:t>při přerušení promlčecí doby (např. z důvodu zahájení p. řízení) zaniká trestnost po 3 l, resp. 5 l</a:t>
            </a:r>
          </a:p>
          <a:p>
            <a:pPr marL="0" indent="0">
              <a:buNone/>
            </a:pPr>
            <a:r>
              <a:rPr lang="cs-CZ" sz="3200" dirty="0"/>
              <a:t>Sankce s ohledem na:</a:t>
            </a:r>
          </a:p>
          <a:p>
            <a:pPr>
              <a:buFontTx/>
              <a:buChar char="-"/>
            </a:pPr>
            <a:r>
              <a:rPr lang="cs-CZ" sz="3200" dirty="0"/>
              <a:t>povahu a závažnost p., polehčující/přitěžující okolnosti, činnost PO…</a:t>
            </a:r>
          </a:p>
        </p:txBody>
      </p:sp>
    </p:spTree>
    <p:extLst>
      <p:ext uri="{BB962C8B-B14F-4D97-AF65-F5344CB8AC3E}">
        <p14:creationId xmlns:p14="http://schemas.microsoft.com/office/powerpoint/2010/main" val="2940535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Obsah předmětu Praktické Právo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Zákon o sociálních službách - východiska</a:t>
            </a:r>
          </a:p>
          <a:p>
            <a:r>
              <a:rPr lang="cs-CZ" dirty="0"/>
              <a:t>Druhy / formy SS</a:t>
            </a:r>
          </a:p>
          <a:p>
            <a:r>
              <a:rPr lang="cs-CZ" dirty="0"/>
              <a:t>Registrace (co je potřeba) vs. neregistrované služby</a:t>
            </a:r>
          </a:p>
          <a:p>
            <a:r>
              <a:rPr lang="cs-CZ" dirty="0"/>
              <a:t>Standardy</a:t>
            </a:r>
          </a:p>
          <a:p>
            <a:r>
              <a:rPr lang="cs-CZ" dirty="0"/>
              <a:t>Inspekce</a:t>
            </a:r>
          </a:p>
          <a:p>
            <a:r>
              <a:rPr lang="cs-CZ" dirty="0"/>
              <a:t>Doporučené postupy (MPSV)</a:t>
            </a:r>
          </a:p>
          <a:p>
            <a:r>
              <a:rPr lang="cs-CZ" dirty="0"/>
              <a:t>Příspěvek na péči</a:t>
            </a:r>
          </a:p>
          <a:p>
            <a:r>
              <a:rPr lang="cs-CZ" dirty="0"/>
              <a:t>Aktuální Novela - zásadní body z výše uvedených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7917740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100000">
              <a:schemeClr val="accent2">
                <a:lumMod val="20000"/>
                <a:lumOff val="80000"/>
              </a:schemeClr>
            </a:gs>
            <a:gs pos="91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7BE6FFD5-F255-40F2-990C-7BE6E36F4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 Odpovědnost za škodu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35609AD-D7BE-4213-B4C5-B47D4BF37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8335838" cy="4692179"/>
          </a:xfrm>
        </p:spPr>
        <p:txBody>
          <a:bodyPr>
            <a:normAutofit/>
          </a:bodyPr>
          <a:lstStyle/>
          <a:p>
            <a:r>
              <a:rPr lang="cs-CZ" dirty="0"/>
              <a:t>způsobená při výkonu veřejné moci </a:t>
            </a:r>
            <a:r>
              <a:rPr lang="cs-CZ" u="sng" dirty="0"/>
              <a:t>nezákonným rozhodnutím</a:t>
            </a:r>
            <a:r>
              <a:rPr lang="cs-CZ" dirty="0"/>
              <a:t> nebo </a:t>
            </a:r>
            <a:r>
              <a:rPr lang="cs-CZ" u="sng" dirty="0"/>
              <a:t>nesprávným úředním postupem</a:t>
            </a:r>
          </a:p>
          <a:p>
            <a:r>
              <a:rPr lang="cs-CZ" dirty="0"/>
              <a:t>zák. č. 82/1998 Sb.</a:t>
            </a:r>
          </a:p>
          <a:p>
            <a:pPr marL="0" indent="0">
              <a:buNone/>
            </a:pPr>
            <a:r>
              <a:rPr lang="cs-CZ" sz="3200" dirty="0"/>
              <a:t>Rozhodnutí: </a:t>
            </a:r>
            <a:r>
              <a:rPr lang="cs-CZ" dirty="0"/>
              <a:t>pokud pravomocné rozhodnutí bylo pro nezákonnost zrušeno nebo změněno příslušným orgánem</a:t>
            </a:r>
          </a:p>
          <a:p>
            <a:pPr marL="0" indent="0">
              <a:buNone/>
            </a:pPr>
            <a:r>
              <a:rPr lang="cs-CZ" sz="3200" dirty="0"/>
              <a:t>Postup: </a:t>
            </a:r>
            <a:r>
              <a:rPr lang="cs-CZ" dirty="0"/>
              <a:t>např. průtahy v řízení, nečinnost</a:t>
            </a:r>
          </a:p>
          <a:p>
            <a:pPr>
              <a:buFontTx/>
              <a:buChar char="-"/>
            </a:pPr>
            <a:r>
              <a:rPr lang="cs-CZ" dirty="0"/>
              <a:t>nárok mají účastníci řízení, ve kterém bylo vydáno rozhodnutí, z něhož jim vznikla škoda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54965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100000">
              <a:schemeClr val="accent2">
                <a:lumMod val="20000"/>
                <a:lumOff val="80000"/>
              </a:schemeClr>
            </a:gs>
            <a:gs pos="91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7BE6FFD5-F255-40F2-990C-7BE6E36F4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 Odpovědnost za škodu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35609AD-D7BE-4213-B4C5-B47D4BF37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8335838" cy="4692179"/>
          </a:xfrm>
        </p:spPr>
        <p:txBody>
          <a:bodyPr>
            <a:normAutofit/>
          </a:bodyPr>
          <a:lstStyle/>
          <a:p>
            <a:r>
              <a:rPr lang="cs-CZ" dirty="0"/>
              <a:t>Podmínky: protiprávní jednání, vznik škody a příčinná souvislost mezi škodou a protiprávním jednáním (musí poškozený vždy v řízení prokázat)</a:t>
            </a:r>
          </a:p>
          <a:p>
            <a:r>
              <a:rPr lang="cs-CZ" dirty="0"/>
              <a:t>nárok ve stanovené lhůtě uplatnit u příslušného úřadu = příslušné ministerstvo (pokud se jedná o správní řízení při výkonu státní správy)</a:t>
            </a:r>
          </a:p>
          <a:p>
            <a:r>
              <a:rPr lang="cs-CZ" dirty="0"/>
              <a:t>úřad má na vydání rozhodnutí ve věci šesti měsíční lhůtu</a:t>
            </a:r>
          </a:p>
          <a:p>
            <a:r>
              <a:rPr lang="cs-CZ" dirty="0"/>
              <a:t>pokud není poškozený spokojen s rozhodnutím příslušného úřadu, může se obrátit na soud</a:t>
            </a:r>
          </a:p>
        </p:txBody>
      </p:sp>
    </p:spTree>
    <p:extLst>
      <p:ext uri="{BB962C8B-B14F-4D97-AF65-F5344CB8AC3E}">
        <p14:creationId xmlns:p14="http://schemas.microsoft.com/office/powerpoint/2010/main" val="32498155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100000">
              <a:schemeClr val="accent5">
                <a:lumMod val="20000"/>
                <a:lumOff val="80000"/>
              </a:schemeClr>
            </a:gs>
            <a:gs pos="91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7BE6FFD5-F255-40F2-990C-7BE6E36F4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 Správní soudnictví = krajské soudy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35609AD-D7BE-4213-B4C5-B47D4BF37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8335838" cy="4692179"/>
          </a:xfrm>
        </p:spPr>
        <p:txBody>
          <a:bodyPr>
            <a:normAutofit/>
          </a:bodyPr>
          <a:lstStyle/>
          <a:p>
            <a:r>
              <a:rPr lang="cs-CZ" dirty="0"/>
              <a:t>zákon č. 150/2002 Sb., soudní řád správní, subsidiárně o.s.ř.</a:t>
            </a:r>
          </a:p>
          <a:p>
            <a:r>
              <a:rPr lang="cs-CZ" dirty="0"/>
              <a:t>každý, kdo se cítí zkrácen zásahem správního orgánu, se může dovolat účinné ochrany prostřednictvím soudu, např.:</a:t>
            </a:r>
          </a:p>
          <a:p>
            <a:pPr>
              <a:buFontTx/>
              <a:buChar char="-"/>
            </a:pPr>
            <a:r>
              <a:rPr lang="cs-CZ" b="1" dirty="0"/>
              <a:t>Žaloba proti rozhodnutí </a:t>
            </a:r>
            <a:r>
              <a:rPr lang="cs-CZ" dirty="0"/>
              <a:t>(přímo rozhodnutím, anebo zkrácením na právech v důsledku porušení práv při vedení správního řízení)</a:t>
            </a:r>
          </a:p>
          <a:p>
            <a:pPr>
              <a:buFontTx/>
              <a:buChar char="-"/>
            </a:pPr>
            <a:r>
              <a:rPr lang="cs-CZ" dirty="0"/>
              <a:t>skutkový stav ke dni rozhodnutí SO</a:t>
            </a:r>
          </a:p>
          <a:p>
            <a:pPr>
              <a:buFontTx/>
              <a:buChar char="-"/>
            </a:pPr>
            <a:r>
              <a:rPr lang="cs-CZ" b="1" dirty="0"/>
              <a:t>Žaloba proti nečinnosti </a:t>
            </a:r>
            <a:r>
              <a:rPr lang="cs-CZ" dirty="0"/>
              <a:t>– </a:t>
            </a:r>
            <a:r>
              <a:rPr lang="cs-CZ" dirty="0" err="1"/>
              <a:t>sk</a:t>
            </a:r>
            <a:r>
              <a:rPr lang="cs-CZ" dirty="0"/>
              <a:t>. stav. ke dni vlastního R</a:t>
            </a:r>
          </a:p>
        </p:txBody>
      </p:sp>
    </p:spTree>
    <p:extLst>
      <p:ext uri="{BB962C8B-B14F-4D97-AF65-F5344CB8AC3E}">
        <p14:creationId xmlns:p14="http://schemas.microsoft.com/office/powerpoint/2010/main" val="6615132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100000">
              <a:schemeClr val="accent5">
                <a:lumMod val="20000"/>
                <a:lumOff val="80000"/>
              </a:schemeClr>
            </a:gs>
            <a:gs pos="91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7BE6FFD5-F255-40F2-990C-7BE6E36F4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Žaloba proti rozhodnutí SO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35609AD-D7BE-4213-B4C5-B47D4BF37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8335838" cy="4692179"/>
          </a:xfrm>
        </p:spPr>
        <p:txBody>
          <a:bodyPr>
            <a:normAutofit/>
          </a:bodyPr>
          <a:lstStyle/>
          <a:p>
            <a:r>
              <a:rPr lang="cs-CZ" dirty="0"/>
              <a:t>přípustná, jestli řádné opravné prostředky vyčerpané</a:t>
            </a:r>
          </a:p>
          <a:p>
            <a:r>
              <a:rPr lang="cs-CZ" dirty="0"/>
              <a:t>žalobce + žalovaný (SO)</a:t>
            </a:r>
          </a:p>
          <a:p>
            <a:r>
              <a:rPr lang="cs-CZ" dirty="0"/>
              <a:t>Žaloba (obecné náležitosti) + označení napadeného R, den doručení, označení napadených výroků, žalobní body (jaké skutkové a jaké právní důvody má), důkazy, petit (návrh výroku rozsudku)</a:t>
            </a:r>
          </a:p>
          <a:p>
            <a:r>
              <a:rPr lang="cs-CZ" dirty="0"/>
              <a:t>obecná lhůta 2 </a:t>
            </a:r>
            <a:r>
              <a:rPr lang="cs-CZ" dirty="0" err="1"/>
              <a:t>měs</a:t>
            </a:r>
            <a:r>
              <a:rPr lang="cs-CZ" dirty="0"/>
              <a:t>. od doručení, není-li jiná</a:t>
            </a:r>
          </a:p>
          <a:p>
            <a:r>
              <a:rPr lang="cs-CZ" dirty="0"/>
              <a:t>odkladný účinek obecně není, lze požádat (pokud výkon / následky nepoměrně větší újmu)</a:t>
            </a:r>
          </a:p>
          <a:p>
            <a:r>
              <a:rPr lang="cs-CZ" dirty="0"/>
              <a:t>rozhoduje se v zásadě bez jednání</a:t>
            </a:r>
          </a:p>
        </p:txBody>
      </p:sp>
    </p:spTree>
    <p:extLst>
      <p:ext uri="{BB962C8B-B14F-4D97-AF65-F5344CB8AC3E}">
        <p14:creationId xmlns:p14="http://schemas.microsoft.com/office/powerpoint/2010/main" val="34161512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100000">
              <a:schemeClr val="accent5">
                <a:lumMod val="20000"/>
                <a:lumOff val="80000"/>
              </a:schemeClr>
            </a:gs>
            <a:gs pos="91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7BE6FFD5-F255-40F2-990C-7BE6E36F4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Žaloba proti nečinnosti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35609AD-D7BE-4213-B4C5-B47D4BF37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8335838" cy="4692179"/>
          </a:xfrm>
        </p:spPr>
        <p:txBody>
          <a:bodyPr>
            <a:normAutofit/>
          </a:bodyPr>
          <a:lstStyle/>
          <a:p>
            <a:r>
              <a:rPr lang="cs-CZ" dirty="0"/>
              <a:t>aby soud uložil SO povinnost rozhodnout meritorně </a:t>
            </a:r>
          </a:p>
          <a:p>
            <a:r>
              <a:rPr lang="cs-CZ" dirty="0"/>
              <a:t>žalobce (ten, kdo bezvýsledně vyčerpal prostředky ochrany proti nečinnosti) + žalovaný (SO)</a:t>
            </a:r>
          </a:p>
          <a:p>
            <a:r>
              <a:rPr lang="cs-CZ" dirty="0"/>
              <a:t>max. do 1 roku kdy ve věci, v níž se žalobce domáhá ochrany, marně proběhla zákonem stanovená lhůta pro vydání rozhodnutí, a není-li taková lhůta stanovena, ode dne, kdy byl žalobcem vůči správnímu orgánu nebo správním orgánem proti žalobci učiněn poslední úkon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46028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100000">
              <a:schemeClr val="accent5">
                <a:lumMod val="20000"/>
                <a:lumOff val="80000"/>
              </a:schemeClr>
            </a:gs>
            <a:gs pos="91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7BE6FFD5-F255-40F2-990C-7BE6E36F4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8191822" cy="1325563"/>
          </a:xfrm>
        </p:spPr>
        <p:txBody>
          <a:bodyPr>
            <a:normAutofit/>
          </a:bodyPr>
          <a:lstStyle/>
          <a:p>
            <a:r>
              <a:rPr lang="cs-CZ" b="1" dirty="0"/>
              <a:t>Kasační stížnost = Nejvyšší správní s.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35609AD-D7BE-4213-B4C5-B47D4BF37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8335838" cy="4692179"/>
          </a:xfrm>
        </p:spPr>
        <p:txBody>
          <a:bodyPr>
            <a:normAutofit/>
          </a:bodyPr>
          <a:lstStyle/>
          <a:p>
            <a:r>
              <a:rPr lang="cs-CZ" dirty="0"/>
              <a:t>Opravný prostředek proti pravomocnému R </a:t>
            </a:r>
            <a:r>
              <a:rPr lang="cs-CZ"/>
              <a:t>krajského soudu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6460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Obsah předmětu Praktické Právo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Nárok na sociální službu - judikatura</a:t>
            </a:r>
          </a:p>
          <a:p>
            <a:r>
              <a:rPr lang="cs-CZ" sz="2800" dirty="0"/>
              <a:t>Další judikatura k SS (opatření omezující pohyb atd.)</a:t>
            </a:r>
          </a:p>
          <a:p>
            <a:r>
              <a:rPr lang="cs-CZ" sz="2800" dirty="0"/>
              <a:t>Kazuistiky:</a:t>
            </a:r>
          </a:p>
          <a:p>
            <a:pPr>
              <a:buFontTx/>
              <a:buChar char="-"/>
            </a:pPr>
            <a:r>
              <a:rPr lang="cs-CZ" sz="2800" dirty="0"/>
              <a:t>registrace SS</a:t>
            </a:r>
          </a:p>
          <a:p>
            <a:pPr>
              <a:buFontTx/>
              <a:buChar char="-"/>
            </a:pPr>
            <a:r>
              <a:rPr lang="cs-CZ" sz="2800" dirty="0"/>
              <a:t>inspekce SS, průběh kontroly krajským úřadem jako registrujícím orgánem</a:t>
            </a:r>
          </a:p>
          <a:p>
            <a:r>
              <a:rPr lang="cs-CZ" sz="2800" dirty="0"/>
              <a:t>Diskuse, opakování</a:t>
            </a:r>
          </a:p>
        </p:txBody>
      </p:sp>
    </p:spTree>
    <p:extLst>
      <p:ext uri="{BB962C8B-B14F-4D97-AF65-F5344CB8AC3E}">
        <p14:creationId xmlns:p14="http://schemas.microsoft.com/office/powerpoint/2010/main" val="261503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Zkouška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2808312"/>
          </a:xfrm>
        </p:spPr>
        <p:txBody>
          <a:bodyPr>
            <a:normAutofit/>
          </a:bodyPr>
          <a:lstStyle/>
          <a:p>
            <a:r>
              <a:rPr lang="cs-CZ" dirty="0"/>
              <a:t>Písemná = dle probraných témat</a:t>
            </a:r>
          </a:p>
          <a:p>
            <a:r>
              <a:rPr lang="cs-CZ" dirty="0"/>
              <a:t>Testová část a otevřené otázky</a:t>
            </a:r>
          </a:p>
          <a:p>
            <a:r>
              <a:rPr lang="cs-CZ" dirty="0"/>
              <a:t>Praktické zpracování zadaného úkolu</a:t>
            </a:r>
          </a:p>
          <a:p>
            <a:r>
              <a:rPr lang="cs-CZ" dirty="0"/>
              <a:t>Termíny budou vypsané v dubnu 2019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8998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100000">
              <a:schemeClr val="accent1">
                <a:lumMod val="28000"/>
                <a:lumOff val="72000"/>
              </a:schemeClr>
            </a:gs>
            <a:gs pos="91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7BE6FFD5-F255-40F2-990C-7BE6E36F4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Veřejná správa a správní právo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35609AD-D7BE-4213-B4C5-B47D4BF37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8191822" cy="466724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2400" b="1" dirty="0"/>
              <a:t>Veřejná správa = služba veřejnosti</a:t>
            </a:r>
          </a:p>
          <a:p>
            <a:r>
              <a:rPr lang="cs-CZ" sz="2400" dirty="0"/>
              <a:t>Činnost (spravování) nebo instituce (organizace, úřad)</a:t>
            </a:r>
          </a:p>
          <a:p>
            <a:r>
              <a:rPr lang="cs-CZ" sz="2400" dirty="0"/>
              <a:t>Činnost státních nebo jiných veřejných institucí – svým obsahem NE zákonodárná NE soudní</a:t>
            </a:r>
          </a:p>
          <a:p>
            <a:r>
              <a:rPr lang="cs-CZ" sz="2400" dirty="0"/>
              <a:t>Státní správa a samospráva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/>
              <a:t>Správní právo</a:t>
            </a:r>
          </a:p>
          <a:p>
            <a:r>
              <a:rPr lang="cs-CZ" sz="2400" dirty="0"/>
              <a:t>Soubor veřejnoprávních norem, které upravují organizaci a činnost</a:t>
            </a:r>
          </a:p>
          <a:p>
            <a:r>
              <a:rPr lang="cs-CZ" sz="2400" dirty="0"/>
              <a:t>Svým poměrem právem zvláštním k právu soukromému (občanskému)</a:t>
            </a:r>
          </a:p>
          <a:p>
            <a:r>
              <a:rPr lang="cs-CZ" sz="2400" dirty="0"/>
              <a:t>hranice se stírají, teorie zájmová, mocenská, dle právního poměru</a:t>
            </a:r>
          </a:p>
        </p:txBody>
      </p:sp>
    </p:spTree>
    <p:extLst>
      <p:ext uri="{BB962C8B-B14F-4D97-AF65-F5344CB8AC3E}">
        <p14:creationId xmlns:p14="http://schemas.microsoft.com/office/powerpoint/2010/main" val="2730969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100000">
              <a:schemeClr val="accent1">
                <a:lumMod val="28000"/>
                <a:lumOff val="72000"/>
              </a:schemeClr>
            </a:gs>
            <a:gs pos="91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7BE6FFD5-F255-40F2-990C-7BE6E36F4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Systém forem správní činnosti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35609AD-D7BE-4213-B4C5-B47D4BF37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6921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Hmotné X Procesní právo</a:t>
            </a:r>
          </a:p>
          <a:p>
            <a:pPr marL="0" indent="0">
              <a:buNone/>
            </a:pPr>
            <a:endParaRPr lang="cs-CZ" sz="2400" b="1" u="sng" dirty="0"/>
          </a:p>
          <a:p>
            <a:pPr marL="0" indent="0">
              <a:buNone/>
            </a:pPr>
            <a:r>
              <a:rPr lang="cs-CZ" sz="2400" b="1" u="sng" dirty="0"/>
              <a:t>Právně závazné správní úkony</a:t>
            </a:r>
            <a:r>
              <a:rPr lang="cs-CZ" sz="2400" b="1" dirty="0"/>
              <a:t> = </a:t>
            </a:r>
            <a:r>
              <a:rPr lang="cs-CZ" sz="2400" dirty="0"/>
              <a:t>mají právní následky, zasahují do práv a povinností, do právního postavení adresátů, adresát je musí respektovat</a:t>
            </a:r>
          </a:p>
          <a:p>
            <a:pPr marL="0" indent="0">
              <a:buNone/>
            </a:pPr>
            <a:r>
              <a:rPr lang="cs-CZ" sz="2400" b="1" u="sng" dirty="0"/>
              <a:t>Jednostranné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- např. správní akty (správní rozhodnutí)</a:t>
            </a:r>
          </a:p>
          <a:p>
            <a:pPr marL="0" indent="0">
              <a:buNone/>
            </a:pPr>
            <a:r>
              <a:rPr lang="cs-CZ" sz="2400" dirty="0"/>
              <a:t>- </a:t>
            </a:r>
            <a:r>
              <a:rPr lang="cs-CZ" sz="2400" u="sng" dirty="0"/>
              <a:t>faktické pokyny, bezprostřední zásahy a donucovací úkony</a:t>
            </a:r>
          </a:p>
        </p:txBody>
      </p:sp>
    </p:spTree>
    <p:extLst>
      <p:ext uri="{BB962C8B-B14F-4D97-AF65-F5344CB8AC3E}">
        <p14:creationId xmlns:p14="http://schemas.microsoft.com/office/powerpoint/2010/main" val="777254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100000">
              <a:schemeClr val="accent6">
                <a:lumMod val="20000"/>
                <a:lumOff val="80000"/>
              </a:schemeClr>
            </a:gs>
            <a:gs pos="91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7BE6FFD5-F255-40F2-990C-7BE6E36F4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Správní řád – zák. č. 500/2004 Sb.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35609AD-D7BE-4213-B4C5-B47D4BF37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692179"/>
          </a:xfrm>
        </p:spPr>
        <p:txBody>
          <a:bodyPr>
            <a:normAutofit/>
          </a:bodyPr>
          <a:lstStyle/>
          <a:p>
            <a:r>
              <a:rPr lang="cs-CZ" sz="3200" dirty="0"/>
              <a:t>základní pramen správního práva procesního</a:t>
            </a:r>
          </a:p>
          <a:p>
            <a:r>
              <a:rPr lang="cs-CZ" sz="3200" dirty="0"/>
              <a:t>veškerý výkon veřejné správy směrem navenek vůči adresátům (FO, PO)</a:t>
            </a:r>
          </a:p>
          <a:p>
            <a:r>
              <a:rPr lang="cs-CZ" sz="3200" dirty="0"/>
              <a:t>upravuje postup</a:t>
            </a:r>
          </a:p>
          <a:p>
            <a:pPr marL="0" indent="0">
              <a:buNone/>
            </a:pPr>
            <a:endParaRPr lang="cs-CZ" sz="3200" dirty="0"/>
          </a:p>
          <a:p>
            <a:r>
              <a:rPr lang="cs-CZ" sz="3200" dirty="0"/>
              <a:t>lex </a:t>
            </a:r>
            <a:r>
              <a:rPr lang="cs-CZ" sz="3200" dirty="0" err="1"/>
              <a:t>generalis</a:t>
            </a:r>
            <a:r>
              <a:rPr lang="cs-CZ" sz="3200" dirty="0"/>
              <a:t>, k němu KŘ, ZSS je lex </a:t>
            </a:r>
            <a:r>
              <a:rPr lang="cs-CZ" sz="3200" dirty="0" err="1"/>
              <a:t>specialis</a:t>
            </a:r>
            <a:endParaRPr lang="cs-CZ" sz="3200" dirty="0"/>
          </a:p>
          <a:p>
            <a:r>
              <a:rPr lang="cs-CZ" sz="3200" dirty="0"/>
              <a:t>platí pro oblast státní správy i samosprávy</a:t>
            </a:r>
          </a:p>
        </p:txBody>
      </p:sp>
    </p:spTree>
    <p:extLst>
      <p:ext uri="{BB962C8B-B14F-4D97-AF65-F5344CB8AC3E}">
        <p14:creationId xmlns:p14="http://schemas.microsoft.com/office/powerpoint/2010/main" val="2752605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100000">
              <a:schemeClr val="accent6">
                <a:lumMod val="20000"/>
                <a:lumOff val="80000"/>
              </a:schemeClr>
            </a:gs>
            <a:gs pos="91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7BE6FFD5-F255-40F2-990C-7BE6E36F4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Správní orgány </a:t>
            </a:r>
            <a:r>
              <a:rPr lang="cs-CZ" dirty="0"/>
              <a:t>(§ 1 odst. 1)</a:t>
            </a:r>
            <a:endParaRPr lang="cs-CZ" b="1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35609AD-D7BE-4213-B4C5-B47D4BF37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692179"/>
          </a:xfrm>
        </p:spPr>
        <p:txBody>
          <a:bodyPr>
            <a:normAutofit/>
          </a:bodyPr>
          <a:lstStyle/>
          <a:p>
            <a:pPr lvl="0"/>
            <a:r>
              <a:rPr lang="cs-CZ" sz="3200" u="sng" dirty="0"/>
              <a:t>orgány moci výkonné</a:t>
            </a:r>
            <a:r>
              <a:rPr lang="cs-CZ" sz="3200" dirty="0"/>
              <a:t> – především orgány státní správy – ústřední, regionální i místní</a:t>
            </a:r>
          </a:p>
          <a:p>
            <a:pPr lvl="0"/>
            <a:r>
              <a:rPr lang="cs-CZ" sz="3200" u="sng" dirty="0"/>
              <a:t>orgány územních samosprávných celků</a:t>
            </a:r>
            <a:r>
              <a:rPr lang="cs-CZ" sz="3200" dirty="0"/>
              <a:t> tedy obcí a krajů - OÚ, KÚ</a:t>
            </a:r>
          </a:p>
          <a:p>
            <a:pPr lvl="0"/>
            <a:r>
              <a:rPr lang="cs-CZ" sz="3200" u="sng" dirty="0"/>
              <a:t>jiné orgány</a:t>
            </a:r>
          </a:p>
          <a:p>
            <a:pPr lvl="0"/>
            <a:r>
              <a:rPr lang="cs-CZ" sz="3200" u="sng" dirty="0"/>
              <a:t>fyzické a právnické osoby</a:t>
            </a:r>
            <a:r>
              <a:rPr lang="cs-CZ" sz="3200" dirty="0"/>
              <a:t>, pokud vykonávají zákonem svěřenou působnost v oblasti veřejné správy</a:t>
            </a:r>
          </a:p>
        </p:txBody>
      </p:sp>
    </p:spTree>
    <p:extLst>
      <p:ext uri="{BB962C8B-B14F-4D97-AF65-F5344CB8AC3E}">
        <p14:creationId xmlns:p14="http://schemas.microsoft.com/office/powerpoint/2010/main" val="2762923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611</TotalTime>
  <Words>2025</Words>
  <Application>Microsoft Office PowerPoint</Application>
  <PresentationFormat>Předvádění na obrazovce (4:3)</PresentationFormat>
  <Paragraphs>231</Paragraphs>
  <Slides>35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0" baseType="lpstr">
      <vt:lpstr>Arial</vt:lpstr>
      <vt:lpstr>Calibri</vt:lpstr>
      <vt:lpstr>Calibri Light</vt:lpstr>
      <vt:lpstr>Wingdings</vt:lpstr>
      <vt:lpstr>Office Theme</vt:lpstr>
      <vt:lpstr>Fakulta humanitních studií Praktické právo II.</vt:lpstr>
      <vt:lpstr>Obsah předmětu Praktické Právo II.</vt:lpstr>
      <vt:lpstr>Obsah předmětu Praktické Právo II.</vt:lpstr>
      <vt:lpstr>Obsah předmětu Praktické Právo II.</vt:lpstr>
      <vt:lpstr>Zkouška</vt:lpstr>
      <vt:lpstr>Veřejná správa a správní právo</vt:lpstr>
      <vt:lpstr>Systém forem správní činnosti</vt:lpstr>
      <vt:lpstr>Správní řád – zák. č. 500/2004 Sb.</vt:lpstr>
      <vt:lpstr>Správní orgány (§ 1 odst. 1)</vt:lpstr>
      <vt:lpstr>Správní řád – pozitivní vymezení</vt:lpstr>
      <vt:lpstr>Správní řád – negativní vymezení</vt:lpstr>
      <vt:lpstr>Zásady správního řízení</vt:lpstr>
      <vt:lpstr>Správní řízení § 9</vt:lpstr>
      <vt:lpstr>Správní orgány</vt:lpstr>
      <vt:lpstr>Vedení řízení</vt:lpstr>
      <vt:lpstr>Účastníci řízení</vt:lpstr>
      <vt:lpstr>Úkony účastníků řízení § 36</vt:lpstr>
      <vt:lpstr>Zahájení řízení §§ 44-48</vt:lpstr>
      <vt:lpstr>Podklady pro vydání rozhodnutí</vt:lpstr>
      <vt:lpstr>Přerušení řízení – usnesení § 64</vt:lpstr>
      <vt:lpstr>Zastavení řízení – usnesení § 66</vt:lpstr>
      <vt:lpstr>Rozhodnutí §§ 67-70</vt:lpstr>
      <vt:lpstr>Lhůty § 71 a nečinnost § 80</vt:lpstr>
      <vt:lpstr>Odvolání §§ 81-88</vt:lpstr>
      <vt:lpstr>Odvolání §§ 89-93</vt:lpstr>
      <vt:lpstr>Mimořádné opravné prostředky</vt:lpstr>
      <vt:lpstr>Správní trestání od 01. 07. 2017</vt:lpstr>
      <vt:lpstr>Správní trestání od 01. 07. 2017</vt:lpstr>
      <vt:lpstr>Zánik trestnosti přestupku</vt:lpstr>
      <vt:lpstr> Odpovědnost za škodu</vt:lpstr>
      <vt:lpstr> Odpovědnost za škodu</vt:lpstr>
      <vt:lpstr> Správní soudnictví = krajské soudy</vt:lpstr>
      <vt:lpstr>Žaloba proti rozhodnutí SO</vt:lpstr>
      <vt:lpstr>Žaloba proti nečinnosti</vt:lpstr>
      <vt:lpstr>Kasační stížnost = Nejvyšší správní s.</vt:lpstr>
    </vt:vector>
  </TitlesOfParts>
  <Company>Univerzita Karlova v Praze, 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Správní řízení I.</dc:title>
  <dc:creator>User</dc:creator>
  <cp:lastModifiedBy>Tomáš Verčimák</cp:lastModifiedBy>
  <cp:revision>48</cp:revision>
  <dcterms:created xsi:type="dcterms:W3CDTF">2017-03-31T19:57:35Z</dcterms:created>
  <dcterms:modified xsi:type="dcterms:W3CDTF">2020-04-27T00:15:46Z</dcterms:modified>
</cp:coreProperties>
</file>