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64" r:id="rId4"/>
    <p:sldId id="287" r:id="rId5"/>
    <p:sldId id="257" r:id="rId6"/>
    <p:sldId id="258" r:id="rId7"/>
    <p:sldId id="259" r:id="rId8"/>
    <p:sldId id="261" r:id="rId9"/>
    <p:sldId id="268" r:id="rId10"/>
    <p:sldId id="267" r:id="rId11"/>
    <p:sldId id="269" r:id="rId12"/>
    <p:sldId id="270" r:id="rId13"/>
    <p:sldId id="271" r:id="rId14"/>
    <p:sldId id="265" r:id="rId15"/>
    <p:sldId id="262" r:id="rId16"/>
    <p:sldId id="285" r:id="rId17"/>
    <p:sldId id="26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C31B9-9640-CE42-85A5-99E93CC7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79355D-572E-EC47-AD41-2C0F1F66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E34316-A7DF-F444-ABD5-21A0AF24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AF3301-A4A7-0D41-A307-7811D55C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7EAAE-1D60-B14A-9497-822FB759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30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EEC3F-7D77-A442-BA40-7737F13F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8E8D83-AC49-6D42-9F89-6C9BF9A12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9824E3-EF36-7A47-9C04-E0FF478A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2AE327-6B83-8D4A-8D3C-C220346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03766-B5F5-6140-B5A2-3CB74D09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10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745E181-1A4A-1C41-883E-0AE2CD7E6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8E60ED-AFBC-6544-A2CB-96AC049FA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4BB33-E0AC-7147-B47F-9B013966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E4DD9E-961F-1742-A5C8-432CEE8B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CFB32C-62C1-6C4E-8EB7-86B7E668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10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0F3F2-7F21-D647-8706-C108C138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6C3DD-7673-4544-B218-F01E5716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F5C2BD-8D49-A94C-BD6B-28497E40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839B84-7233-C04C-8E8E-FAE10DB5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913DE-B723-5A4A-9636-F5E01BDD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60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CACCA-CE5B-1B4D-A184-2C28530F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7F8501-B3C1-AA40-9216-ADA783D46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AF68B9-D9AA-4543-AA50-4A2DE205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5345FE-EE31-AA48-9797-AF3E9C71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6C633A-2A10-E94C-B04C-2FFA80D9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17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20B8-84A7-2849-BB79-58CFCDB2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AD842F-0BA3-B647-B19E-27839F90B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89EF2A-2CE9-4548-8021-70F2E0106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B4E914-5BBE-7746-9BD9-2D86E7CF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343547-1383-E948-94F4-EC4262F3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EBEBC1-469D-C741-A824-5A0A0887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03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37503-B5FA-F845-91B0-EE2B17CF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DA5254-03F7-5D47-B11E-6FB682A6B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8C3C6B-0B6C-684D-918B-230BBFCEC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B353C3-5289-B843-85AC-97114C4D3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E39264-4FAB-6641-BD8F-8CE1D1202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CED486B-47C0-E940-9C19-EB79014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BDF96-2D1F-9048-88E6-0A2A2F86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2E1B28-3D91-A14A-8B90-BE7667F8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8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13AC9-27BD-B34E-87C5-5E84FB2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1F34F9-5C7B-BC40-873C-E047FD98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D9C31C-F75F-9E4E-BF69-18C2910F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852DE1-7705-E34A-9A2B-4FB172C3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2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A51C2D-B354-F745-A97F-E5FAC59B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9D29F0-563B-8840-B8F9-1C9CD294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1474C7-966F-FE4D-BFDA-B6A48964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9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1FD71-A112-1146-994B-01E03C84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8EAA9-67F7-1A41-9B3C-A1B9E787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5BCD4-DEAA-EA47-931E-28F6EE573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11E02D-E11D-1E46-BFE3-837AACC1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78D6B1-A66E-9044-A8E3-76D6C307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D25E5A-169C-8B49-8C9D-B9504FDB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3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0FC81-6B41-BF49-9A84-CBCBF64A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20F7FF-3973-1E46-93CA-8EE79248F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702518-9663-9B4A-BD61-921100B46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22624B-26CE-2145-B38A-69EF1C6F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57153E-CDE4-8740-9AD5-E7148CB1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F24BC-03B5-A543-BBC9-CB49C85C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91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08DB71-459F-CD40-B422-4FA40EF5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4EE9A8-961A-0043-A0C2-80C57AE65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E41A4D-7847-4040-AFCB-C32816EB0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F35-7B08-7346-A861-A8D697FF12F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EF22B-2EB9-2B42-8350-0119B293F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508FC8-D838-1B40-85D8-F6EE1E135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4D37-E7F0-C246-8D45-A6CB4B631B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1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AE79FE2-1FC9-6C44-B5A0-CAC619B8E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352" b="14118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A11DCDE-7010-4844-A8C8-141996CE8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Filosofie rezignace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2A664E-C108-504E-A388-DC975A710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6965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A3A9A-B67B-E944-8FDE-88EE47E7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Kierkegaard: Rezignace a 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64C21-1EC6-6048-8B4F-272837AA3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Podstatné je, že spolu s rezignací se mění naše očekávání, orientace, světonázor, ale i vztah k nám samým: Člověk si uvědomuje svoji samostatnost, s níž přijímá schopnost vypořádat se s něčím nevítaným. V tomto smyslu je určitá forma samostatnosti/nezávislosti plodem rezignace.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kognitivní i afektivní rozměr.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Kognitivní – vím, že nedosáhnu toho, co jsem chtěla; 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Afektivní – jsem schopna se s tím vypořádat, a navíc jsem schopna se vypořádat i s nadcházejícími neúspěchy, selháními, zklamáními.</a:t>
            </a:r>
          </a:p>
        </p:txBody>
      </p:sp>
    </p:spTree>
    <p:extLst>
      <p:ext uri="{BB962C8B-B14F-4D97-AF65-F5344CB8AC3E}">
        <p14:creationId xmlns:p14="http://schemas.microsoft.com/office/powerpoint/2010/main" val="2229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205D9-9A12-5F4D-9D2B-90B196D8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Rezignace a pojem Já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E3F93-EAB9-5F4F-9AAF-78D3C503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„Za prvé musí mít rytíř dost síly, aby smysl všeho života 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význam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skutečnosti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dovedl do jediného přání soustředit.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Chybí-li člověku tato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rezignace a rozhodnost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 jeho duše od samého počátku roztříštěna a nikdy onen pohyb nesvede. Měl by se raději stát finančníkem, jenž si vkládá kapitál 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cenných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papírů, aby vydělal na jednom z nich, když prodělá na druhém; takto se zkrátka rytířem nestane“ (37).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2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617B0-93AE-BD4F-95BF-D46A1E2B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Jediný akt vědomí a věčnost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8981A-E638-5C4E-8231-24F904C1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„Pak musí rytíř mít sílu k tomu, aby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výsledek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vší myšlenkové operace dovedl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soustředit do jediného aktu vědomí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Nemá-li tuto rozhodnost, je jeho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duše roztříštěna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mnoha stran a nikdy mu k onomu pohybu nezbude čas. Pořád se bude o něco starat a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 věčnosti nikdy nevejde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až jí už bude nejblíže, zjistí najednou, že si něco zapomněl a že si pro to honem musí doskočit“ (37).</a:t>
            </a:r>
          </a:p>
        </p:txBody>
      </p:sp>
    </p:spTree>
    <p:extLst>
      <p:ext uri="{BB962C8B-B14F-4D97-AF65-F5344CB8AC3E}">
        <p14:creationId xmlns:p14="http://schemas.microsoft.com/office/powerpoint/2010/main" val="177514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36787-F562-784A-B114-6269F991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Rezignovaný má „sám na sobě dosti“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81668-D575-984A-BA0A-1FF26C4ED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„Chápe hluboké tajemství slov, že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 lásce k jinému člověku máme mít sami na sobě dosti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Nebere už konečný zřetel k tomu, co dělá princezna, a právě to dokazuje, že vykonal pohyb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nekonečným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způsobem. Zde se pozná, je-li jedincův pohyb pravdivý či vylhaný. Leckdo si už také myslil, že pohyb vykonal, ale čas plynul a princezna udělala něco nečekaného, například se vdala za prince. Tu pozbyla jeho duše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elastičnosti rezignace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Tak se ukázalo, že jeho pohyb nebyl opravdový,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neboť ten, kdo rezignuje nekonečně, má sám na sobě dosti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Rytíř z rezignace nevychází, lásku si zachovává tak mladou, jaká byla v prvním okamžiku, a nikdy ji neztrácí, protože vykonal pohyb nekonečným způsobem.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Nemůže ho rušit, jak jedná princezna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vždyť jen nižší povahy mají míru jednání v jiném člověku a premisy činů mimo sebe“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39).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094D8-3907-C846-B8CD-4F9F9F6A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Hegel: zadržená žádostivost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038172-30EA-C34B-A102-1BF2E80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„Práce je naproti tomu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tlumená žádostivost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zdržovaný zánik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čili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práce utváří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Sebevědomí „překonává ve službě v každém jednotlivém okamžiku svou příchylnost k přirozenému jsoucnu a odstraňuje je prací.“ Hegel,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Fenomenologie ducha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1960, str. 159.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„Neboť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vzdání se vlastní vůle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jen po jedné stránce něčím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záporným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 stránce svého pojmu čili o sobě, zároveň je však čímsi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kladným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totiž kladením vůle jako vůle jiného,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určitě vůle ne jako jednotlivé,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nýbrž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všeobecné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4D033-53F2-9E45-BF82-6B9DFD98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Rezignace jako aktivní pasivita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1D3C8-1545-D445-BAAE-CEFB741B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Agamben chápe rezignaci jako určitý typ kontemplativního vztahu ke světu, ne v tom smyslu, že bychom nic nečinili. Spíše nepřistupujeme na běžné hry, které se kolem nás hrají. Podmínkou toho v první řadě je, že si jsme vědomi toho, jaké „hry“ se hrají, a již tím hrajeme jiné hry.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tomto smyslu souvisí rezignace 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Agambenovou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„ne-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operativitou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to prostá nečinnost,  ale právě naopak setrváváme v tom, co je člověku nejvlastnější, a to je možnost, která není nutně uskutečňována, ale uskutečňována být může. </a:t>
            </a:r>
          </a:p>
        </p:txBody>
      </p:sp>
    </p:spTree>
    <p:extLst>
      <p:ext uri="{BB962C8B-B14F-4D97-AF65-F5344CB8AC3E}">
        <p14:creationId xmlns:p14="http://schemas.microsoft.com/office/powerpoint/2010/main" val="17281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5C941-D692-FF46-84CA-2EEE96B1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2074CD-3BA5-314B-BCBB-D8CEB6B3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„Mezi tvory, kteří by už byli provždy v činnosti, kteří by už byli provždy tím či oním, tou či onou identitou, a tím zcela vyčerpali svou potencialitu, by nemohla existovat žádná komunita, nic společného, pouze faktické shody a dělba.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Můžeme komunikovat s druhými pouze prostřednictvím toho, co v nás i v nich zůstalo jako potencialita.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(jak Benjamin vytušil v případě jazyka) není sdělením něčeho společného, sdíleného, ale především sdělením sdělitelnosti.“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Agamben,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Prostředky bez účelu. Poznámky o politice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přel. N.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Bonaventurová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2003, str. 16.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B0CF5-2897-8743-AAF3-6EB9BB36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Návrat k Já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(rezignovanému, ale rozhodnému)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281FD1-49D9-4741-9DDE-7C5857E4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Potud je pojem re-signace spjat se silným pojmem subjektu, ale v podobě negativity, mezery. Já je přítomno ještě předtím než je osloveno, před subjektivací, ale v modu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neaktivace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„Inteligence nemá nic najít, má jen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odklízet terén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 dobrá jen k otrockým úkolům.“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Tíže a milost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2009, str. 23.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se nekonstituje jako subjekt ex post, ale vždy čelí světu. Je vždy subjektem, ale musí to rozpoznat, což vyžaduje určitý typ praxe či praktického sebevztahu, který označuji jako re-signaci (= uvědomění si vlastní negativity).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Můžeme jednat a měnit situace i sebe sama, protože jsme mocni negativity.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Jednající přebírá odpovědnost za to, co nebylo nikdy plně v jeho moci.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Svoboda tkví mezi svobodnou a vynucenou volbou.</a:t>
            </a:r>
          </a:p>
        </p:txBody>
      </p:sp>
    </p:spTree>
    <p:extLst>
      <p:ext uri="{BB962C8B-B14F-4D97-AF65-F5344CB8AC3E}">
        <p14:creationId xmlns:p14="http://schemas.microsoft.com/office/powerpoint/2010/main" val="4521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D8BB1-EF88-5D49-98AF-D1ACA195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Zápočet – „teze“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AE90-5C33-4A4A-8EF3-91C6327E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má teze vypadat? Student zformuluje problém, zdůvodní jeho význam a zaujme k němu stanovisko. Nemělo by se jednat o referující výklad, ale výklad problému, který bude svědčit o vlastním uchopení, a bude srozumitelný pro obecně filosoficky vzdělaného člověka. Maximální délka textu jsou dvě normostrany (1 normostrana = 1800 úhozů včetně mezer). Student pošle tezi alespoň pět dní před vybraným termínem na adresu:</a:t>
            </a:r>
          </a:p>
          <a:p>
            <a:pPr marL="0" indent="0" algn="just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tereza.matejckova@ff.cuni.cz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Zatím vypsány tři termíny (24. 5., 27. 5., 1. 6.), další kolem poloviny června budou vypsány.</a:t>
            </a:r>
          </a:p>
        </p:txBody>
      </p:sp>
    </p:spTree>
    <p:extLst>
      <p:ext uri="{BB962C8B-B14F-4D97-AF65-F5344CB8AC3E}">
        <p14:creationId xmlns:p14="http://schemas.microsoft.com/office/powerpoint/2010/main" val="47891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D94F3-3224-114A-9E29-AD04C49B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Modernita „mimo úsilí vůle“?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7FAED-3599-DE4F-8CDE-F7ABBDD1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82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„Neboť život v honbě za ziskem nutí ustavičně vydávat ze sebe duch až do vyčerpání, v neustálém přetvařování nebo přelstívání nebo předhánění: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ctností je nyní udělat něco za kratší dobu než druhý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Friedrich Nietzsche,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Radostná věda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Praha 2001, str. 173.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„Jediným způsob, jak odvrátit sebevraždu, navrhuje Benjamin… 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octnout se mimo heroismus, mimo úsilí vůle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Susan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Sontag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2009, str. 132.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8FCE-A00A-7545-BC1F-2771D005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17750-17E6-944F-82FF-8459130E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dobře, nechme toho. O vašem životě mi nemusíte nic vyprávět. Jen o tuto jednu věc vás žádám: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začleňte se, jak jen je to možné, do běžného chodu naší kanceláře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Slibte mi, prosím, že se zítra a pozítří, až budeme studovat dokumenty, také zapojíte. Prosím, slibte mi, že se pokusíte v dalších dnech být o něco… rozumnější. Slibte mi to,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„Ale právě v tuhle chvíli bych raději nebyl o něco… rozumnější,“ zněla jeho poněkud mrtvolná odpověď.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tu chvíli se rozletěly křídlové dveře a do místnosti vstoupil pan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Nippers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„Zas ‚raději ne‘, co?“ procedil mezi zuby. „Raději nechce … Tomuhle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budižkničemu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bych ukázal… Být vámi… ukázal bych mu, co chtít, tvrdohlavý tupec. Co zas, prosím vás, má? Co by zas raději nedělal?“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„Pane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Nippersi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,“ řekl jsem, „raději bych, kdybyste se na chvilku vzdálil.“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Nějak se mi poslední dobou stávalo, že jsem při všech možných příležitostech, včetně těch méně vhodných začal užívat slovo „raději bych“. A děsím se toho, že přítomnost tohohle písaře mi dost možná způsobila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nevratné duševní změny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 jakým dalším hlubokým zmatením asi ještě může dojít?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Melville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Scrivener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York 2010, str. 36 n.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8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5F0CA-93F0-EB49-A71B-E89C6FE7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Rezignace jako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performativ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83F17-E341-1C4D-B7D5-3ECEF587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běžné rovině je rezignace vyjádření odchodu, ale je to rovněž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re-signace =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předefinování nebo dokonce vyvázání se z toho, k čemu jsme se původně upsali, resp.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převázání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vztahů a povinností.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tomto smyslu je rezignace také nenaplnění nějakého slibu či závazku.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Rezignace je opakem zakládání, fundace. Je to vlastně převrácení původně položeného základu.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proto je akt rezignace často podobně veřejný, ceremoniální nebo úřední jako zákládající akt.</a:t>
            </a:r>
          </a:p>
        </p:txBody>
      </p:sp>
    </p:spTree>
    <p:extLst>
      <p:ext uri="{BB962C8B-B14F-4D97-AF65-F5344CB8AC3E}">
        <p14:creationId xmlns:p14="http://schemas.microsoft.com/office/powerpoint/2010/main" val="22857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0047E-9040-E54B-8B62-FD1C60E9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Re-signace a negativita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6B84B-C2FE-6C49-9E3A-42A2FE84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Re-signace je rovněž re-vize. V tomto smyslu souvisí s re-flexí. </a:t>
            </a:r>
          </a:p>
          <a:p>
            <a:pPr marL="0" indent="0" algn="just">
              <a:buNone/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reviduji,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reflektuji, a potud – alespoň pro mě – souvisí s určitou (či možnou) koncepcí lidského já.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re-signujícím postoji se teprve stáváme subjektem, protože revidujeme naše vztahy a vazby, v nichž se vždy již ocitáme.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Potud je re-signace spjata s negativitou, jak jsme opakovaně viděli u mnohých autorů.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 to i na úrovni ontologie já: k já patří, že je tvorem distance, ale původně si této skutečnosti není vědomo, tzn. musí si uvědomit (reflektovat) na schopnost re-signace.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to vztáhneme zpět k pojmu vědomí, vidíme, že je třeba odlišit některé – řekněme – epistemologické nebo teoretické ohledy, od praktických ohledů.</a:t>
            </a:r>
          </a:p>
        </p:txBody>
      </p:sp>
    </p:spTree>
    <p:extLst>
      <p:ext uri="{BB962C8B-B14F-4D97-AF65-F5344CB8AC3E}">
        <p14:creationId xmlns:p14="http://schemas.microsoft.com/office/powerpoint/2010/main" val="21229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B35C7-1CDC-C44F-92D9-E265228B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DFC0A-3BC6-154C-B15C-C4771F5A5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tomto ohledu nám dobrou službu prokázal Kierkegaard i Hegel. 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Uvědomuji si, že jsem jednotlivec, individuum a že se můžu vyvázat z každého společenství, že se z něho dokonce vyvázat musím, nemám-li být pouhým tvorem rodu, nemá-li ve mně žít jen rod =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re-signace směřující ven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Uvědomuji si, že nejsem jen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bezprostřední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jednotlivec, který sám něco chce a prosazuje si „svou“. Toto je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re-signace směřující dovnitř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 je stěžejní pro myšlení, koncentraci, vzdělání v nejširším smyslu slova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Bildung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Síla koncentrace znamená schopnost vymanit se z roztříštěnosti tím, že se něčeho vzdáte, třeba toho, že nebudete chtít usilovat o vystižení každé jednotliviny na úkor obecnosti. Je to určitá epistemická velkorysost. Jsme schopni nepoutat se k jednotlivině, a proto vidět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Hegela celek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případě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Kierkegaarda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jsme schopni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vztahu k nek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onečnu.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1917E-9736-EB4E-9EDD-5AAEA11A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Rezignace a pasivity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64388-ACE4-9C46-AAD8-E29F9038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nějakém ohledu tak přeznačujeme rezignaci, která není – jak ji běžně chápeme – čirou pasivitou. Je to vlastně </a:t>
            </a:r>
            <a:r>
              <a:rPr lang="cs-CZ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pasivita, která je produktem aktivity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jako taková je základem tvoření.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Tento motiv rozpracoval především Kierkegaard, Hegel a posléze také Agamben.</a:t>
            </a:r>
          </a:p>
        </p:txBody>
      </p:sp>
    </p:spTree>
    <p:extLst>
      <p:ext uri="{BB962C8B-B14F-4D97-AF65-F5344CB8AC3E}">
        <p14:creationId xmlns:p14="http://schemas.microsoft.com/office/powerpoint/2010/main" val="9472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A7DF7-6EAF-A843-B43F-0906E30E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 mezi rezignací a vírou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530B1-2994-A445-98A0-729023573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Rezignace 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vyžaduje odvahu, ale ne tolik jako víra.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skýtá uspokojení a štěstí, ale tváří v tvář radosti víry je vlastně neštěstím.</a:t>
            </a: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Týká se bytostně „aktuálnosti“, „malých“ věcí, „jednotlivosti“, ale v modu odhlížení od nich. Víra se naopak týká všech jednotlivostí v pozitivním smyslu, neboť Bůh má zájem o všechny, a to v jejich konkrétní podobě.</a:t>
            </a:r>
          </a:p>
        </p:txBody>
      </p:sp>
    </p:spTree>
    <p:extLst>
      <p:ext uri="{BB962C8B-B14F-4D97-AF65-F5344CB8AC3E}">
        <p14:creationId xmlns:p14="http://schemas.microsoft.com/office/powerpoint/2010/main" val="23923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1860</Words>
  <Application>Microsoft Macintosh PowerPoint</Application>
  <PresentationFormat>Širokoúhlá obrazovka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Filosofie rezignace</vt:lpstr>
      <vt:lpstr>Zápočet – „teze“</vt:lpstr>
      <vt:lpstr>Modernita „mimo úsilí vůle“?</vt:lpstr>
      <vt:lpstr>Prezentace aplikace PowerPoint</vt:lpstr>
      <vt:lpstr>Rezignace jako performativ</vt:lpstr>
      <vt:lpstr>Re-signace a negativita</vt:lpstr>
      <vt:lpstr>Prezentace aplikace PowerPoint</vt:lpstr>
      <vt:lpstr>Rezignace a pasivity</vt:lpstr>
      <vt:lpstr>Rozdíl mezi rezignací a vírou</vt:lpstr>
      <vt:lpstr>Kierkegaard: Rezignace a očekávání</vt:lpstr>
      <vt:lpstr>Rezignace a pojem Já</vt:lpstr>
      <vt:lpstr>Jediný akt vědomí a věčnost</vt:lpstr>
      <vt:lpstr>Rezignovaný má „sám na sobě dosti“</vt:lpstr>
      <vt:lpstr>Hegel: zadržená žádostivost</vt:lpstr>
      <vt:lpstr>Rezignace jako aktivní pasivita</vt:lpstr>
      <vt:lpstr>Prezentace aplikace PowerPoint</vt:lpstr>
      <vt:lpstr>Návrat k Já  (rezignovanému, ale rozhodnému)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Filosofie rezignace</dc:title>
  <dc:creator>Matějčková, Tereza</dc:creator>
  <cp:lastModifiedBy>Matějčková, Tereza</cp:lastModifiedBy>
  <cp:revision>21</cp:revision>
  <dcterms:created xsi:type="dcterms:W3CDTF">2021-05-01T14:01:58Z</dcterms:created>
  <dcterms:modified xsi:type="dcterms:W3CDTF">2021-05-04T10:11:35Z</dcterms:modified>
</cp:coreProperties>
</file>