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EF959-EB64-4FE3-B9A5-CC3766E7A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CF3A45-CEEB-4260-9264-E0A129C30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981611-4546-4760-9C10-A583DFDE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37081-2B7F-4634-A968-643ABD3F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9BEC3-67CF-4F5D-B678-2F280F78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5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F8853-76E0-4DD4-8580-2ACC1BED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C2A6EA-F118-4A21-B966-971CCC85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EBCA22-D63B-423E-924C-4B6F445E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E4039-69D2-4086-B310-B0E3CAA7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837B6C-1C2E-4418-B717-1B9E325B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D0718B-5FBE-4252-84E1-FF9C2DE98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27A885-FF94-4163-8E79-C35771D9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13B84-3566-4695-9952-C7CA3F33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58C86-C7F1-4589-AEDA-4F617940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E31936-90D6-40DB-BFF9-0D8C0531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02D8C-F993-426C-8772-44451698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2A042-53E9-479F-93A2-1178FBD6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82F36B-2F3F-4F78-9545-E969108F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80B93A-075D-4F94-AA62-49EC648F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1C9579-7DA9-48FB-B1BE-C54132CF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8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382C1-F5A8-49FE-A359-9899E904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113519-D922-436C-B813-995B69669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74EAD-ADFA-46DB-8003-6FBA8E68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84DCD9-25AF-47AA-84E0-23ABD1D0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DDED7-7065-4B0F-BFD1-4F61CC10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6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4A9A2-81CB-4CA6-916E-D5C97ED1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31A89-86AE-4D1A-AB1C-960B567B4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912AE6-073D-4C7C-9CDB-A743F13BC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AF8C2-1C38-4BD6-BFC3-C702B1D5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2D8FCC-A31E-491E-8512-CC648D4B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50DD8C-49A1-4D68-B80E-E53F0E6F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7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3235B-0D89-4292-9B5D-82B66260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01904C-F23F-4672-ADF2-FFF982AC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730413-20F2-47A3-ACE4-DAEF36EB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D62B0D-956D-4557-BAB3-587A49721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9AC41B-4BEF-4A6E-AA6B-0466962B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3613F4-3AC4-4BA7-BAB7-E1EB3888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AC5BE3-3E30-4D3C-BBCE-6F925038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746D44-B6DB-47BF-A087-B2CA4EB3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6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93FC-1FC6-4A59-B76C-15750485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B743B5-1B4D-4852-9C35-716413D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18081D-6CB7-4F3B-BFA7-56A452D1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084936-86BE-483F-BB9C-D594885D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A26AA-3B42-4087-8637-852AE83D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324739-F47A-4047-B4FA-7723FF4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E28BE-3689-4274-865E-C3484666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8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F5F9F-2D1F-48AC-BFDC-1F65382B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069FA-8F0E-4993-B60B-91D158AA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87D64C-1800-42C4-99EE-374DC5A6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114F1-B4A4-4077-984F-18CFD214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48FC85-947A-47A1-BB9F-52A7DE83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A43157-0671-4572-A430-33F8D861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53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16DE4-3672-4164-958B-DF32FEC5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07ACCB-5786-4AD1-81FF-F586EC6F2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17E257-442D-4B0C-94AA-8CC1E01F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3011F0-845D-4D35-B474-441E183B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93C60F-AB4B-40F3-B00C-E366870D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0E01DD-C9E1-4A71-9094-33A275D0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4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96F157-C790-497E-8E33-161B8DEC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988082-B0C2-4186-AA0E-7048BD19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A71FD-4492-49CC-8403-97108DB65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ADF9-6495-419F-9A85-A8623BFDE507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1672C-DEF4-4C1B-9488-F1002E2AE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2AF36-7E6C-4F73-8872-2CA25485D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11E1-F54A-46ED-8498-2A53AC12D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09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ppuk.cz/soubory/primarni_prevence/priloha_17_nova_nabozenska_hnuti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BCD7F4-7DA7-479F-8178-F414AA1B4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1660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9B085A-4417-447F-84EB-E107E5AC6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Světová náboženství a náboženská hnutí II.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D659B4-63E2-4BF1-A84E-559D7F05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Denisa Červenková </a:t>
            </a:r>
          </a:p>
          <a:p>
            <a:r>
              <a:rPr lang="cs-CZ">
                <a:solidFill>
                  <a:srgbClr val="FFFFFF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82709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0A63E-F26F-452F-967F-BF5A686E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Mechanismy psychické manipulace u sekt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56994-7455-4ED0-8D18-0FE1751BA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Řízené chování</a:t>
            </a:r>
          </a:p>
          <a:p>
            <a:r>
              <a:rPr lang="en-US" sz="2600"/>
              <a:t>Řízené myšlení</a:t>
            </a:r>
          </a:p>
          <a:p>
            <a:r>
              <a:rPr lang="en-US" sz="2600"/>
              <a:t>Řízené emoce</a:t>
            </a:r>
          </a:p>
          <a:p>
            <a:r>
              <a:rPr lang="en-US" sz="2600"/>
              <a:t>Řízené informace </a:t>
            </a:r>
          </a:p>
          <a:p>
            <a:endParaRPr lang="en-US" sz="2600"/>
          </a:p>
          <a:p>
            <a:pPr marL="0"/>
            <a:r>
              <a:rPr lang="en-US" sz="2600"/>
              <a:t>Srov. Steven Hassan: Jak čelit psychické manipulaci zhoubných kultů. Brno, T. Janeček 1994.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58F809-D678-4081-A9D1-0DB6A85B9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r="19245" b="-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387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77FBE2-C69B-4005-B19F-98EE9508E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0" r="1069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7E4486-B0EC-408C-BE2A-A77332BD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Indikátory potenciální rizikovosti náboženských skupin dle Golemana: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FBDE4-0A52-4E68-9C6D-7D71A42A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00" dirty="0" err="1">
                <a:solidFill>
                  <a:srgbClr val="000000"/>
                </a:solidFill>
              </a:rPr>
              <a:t>Srov</a:t>
            </a:r>
            <a:r>
              <a:rPr lang="en-US" sz="1000" dirty="0">
                <a:solidFill>
                  <a:srgbClr val="000000"/>
                </a:solidFill>
              </a:rPr>
              <a:t>. GOLEMAN, D.: Waking Up – Early Warning Signs for the Detection of Spiritual Blight. Elements Book, New York 1988, </a:t>
            </a:r>
            <a:r>
              <a:rPr lang="en-US" sz="1000" dirty="0" err="1">
                <a:solidFill>
                  <a:srgbClr val="000000"/>
                </a:solidFill>
              </a:rPr>
              <a:t>český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souhrn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převzat</a:t>
            </a:r>
            <a:r>
              <a:rPr lang="en-US" sz="1000" dirty="0">
                <a:solidFill>
                  <a:srgbClr val="000000"/>
                </a:solidFill>
              </a:rPr>
              <a:t> z:  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https://www.pppuk.cz/soubory/primarni_prevence/priloha_17_nova_nabozenska_hnuti.pdf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b="1" dirty="0" err="1">
                <a:solidFill>
                  <a:srgbClr val="000000"/>
                </a:solidFill>
              </a:rPr>
              <a:t>tabuizovaná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témata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err="1">
                <a:solidFill>
                  <a:srgbClr val="000000"/>
                </a:solidFill>
              </a:rPr>
              <a:t>otázky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které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nemohou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být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položeny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nejistoty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které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nemohou</a:t>
            </a:r>
            <a:r>
              <a:rPr lang="en-US" sz="1000" dirty="0">
                <a:solidFill>
                  <a:srgbClr val="000000"/>
                </a:solidFill>
              </a:rPr>
              <a:t>  </a:t>
            </a:r>
            <a:r>
              <a:rPr lang="en-US" sz="1000" dirty="0" err="1">
                <a:solidFill>
                  <a:srgbClr val="000000"/>
                </a:solidFill>
              </a:rPr>
              <a:t>být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sdíleny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pochybnosti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které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nemohou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být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vysloveny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r>
              <a:rPr lang="en-US" sz="1000" b="1" dirty="0" err="1">
                <a:solidFill>
                  <a:srgbClr val="000000"/>
                </a:solidFill>
              </a:rPr>
              <a:t>tajnosti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err="1">
                <a:solidFill>
                  <a:srgbClr val="000000"/>
                </a:solidFill>
              </a:rPr>
              <a:t>omezení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přístupu</a:t>
            </a:r>
            <a:r>
              <a:rPr lang="en-US" sz="1000" dirty="0">
                <a:solidFill>
                  <a:srgbClr val="000000"/>
                </a:solidFill>
              </a:rPr>
              <a:t> k </a:t>
            </a:r>
            <a:r>
              <a:rPr lang="en-US" sz="1000" dirty="0" err="1">
                <a:solidFill>
                  <a:srgbClr val="000000"/>
                </a:solidFill>
              </a:rPr>
              <a:t>informacím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r>
              <a:rPr lang="en-US" sz="1000" b="1" dirty="0" err="1">
                <a:solidFill>
                  <a:srgbClr val="000000"/>
                </a:solidFill>
              </a:rPr>
              <a:t>duchovní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klonování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err="1">
                <a:solidFill>
                  <a:srgbClr val="000000"/>
                </a:solidFill>
              </a:rPr>
              <a:t>stereotypizované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chování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kdy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lidé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chodí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mluví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myslí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jedí</a:t>
            </a:r>
            <a:r>
              <a:rPr lang="en-US" sz="1000" dirty="0">
                <a:solidFill>
                  <a:srgbClr val="000000"/>
                </a:solidFill>
              </a:rPr>
              <a:t> a </a:t>
            </a:r>
            <a:r>
              <a:rPr lang="en-US" sz="1000" dirty="0" err="1">
                <a:solidFill>
                  <a:srgbClr val="000000"/>
                </a:solidFill>
              </a:rPr>
              <a:t>oblékají</a:t>
            </a:r>
            <a:r>
              <a:rPr lang="en-US" sz="1000" dirty="0">
                <a:solidFill>
                  <a:srgbClr val="000000"/>
                </a:solidFill>
              </a:rPr>
              <a:t> se </a:t>
            </a:r>
            <a:r>
              <a:rPr lang="en-US" sz="1000" dirty="0" err="1">
                <a:solidFill>
                  <a:srgbClr val="000000"/>
                </a:solidFill>
              </a:rPr>
              <a:t>stejně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jako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jejich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vůdce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skupinové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myšlení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1000" b="1" dirty="0" err="1">
                <a:solidFill>
                  <a:srgbClr val="000000"/>
                </a:solidFill>
              </a:rPr>
              <a:t>neexistence</a:t>
            </a:r>
            <a:r>
              <a:rPr lang="en-US" sz="1000" b="1" dirty="0">
                <a:solidFill>
                  <a:srgbClr val="000000"/>
                </a:solidFill>
              </a:rPr>
              <a:t> „</a:t>
            </a:r>
            <a:r>
              <a:rPr lang="en-US" sz="1000" b="1" dirty="0" err="1">
                <a:solidFill>
                  <a:srgbClr val="000000"/>
                </a:solidFill>
              </a:rPr>
              <a:t>odpadlíků</a:t>
            </a:r>
            <a:r>
              <a:rPr lang="en-US" sz="1000" b="1" dirty="0">
                <a:solidFill>
                  <a:srgbClr val="000000"/>
                </a:solidFill>
              </a:rPr>
              <a:t>“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testy </a:t>
            </a:r>
            <a:r>
              <a:rPr lang="en-US" sz="1000" b="1" dirty="0" err="1">
                <a:solidFill>
                  <a:srgbClr val="000000"/>
                </a:solidFill>
              </a:rPr>
              <a:t>loajality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err="1">
                <a:solidFill>
                  <a:srgbClr val="000000"/>
                </a:solidFill>
              </a:rPr>
              <a:t>členové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jsou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nuceni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dokazovat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loajalitu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ke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skupině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tím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že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dělají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něco</a:t>
            </a:r>
            <a:r>
              <a:rPr lang="en-US" sz="1000" dirty="0">
                <a:solidFill>
                  <a:srgbClr val="000000"/>
                </a:solidFill>
              </a:rPr>
              <a:t>, co </a:t>
            </a:r>
            <a:r>
              <a:rPr lang="en-US" sz="1000" dirty="0" err="1">
                <a:solidFill>
                  <a:srgbClr val="000000"/>
                </a:solidFill>
              </a:rPr>
              <a:t>znásilňuje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jejich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osobní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etický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kodex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r>
              <a:rPr lang="en-US" sz="1000" b="1" dirty="0" err="1">
                <a:solidFill>
                  <a:srgbClr val="000000"/>
                </a:solidFill>
              </a:rPr>
              <a:t>centralizované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porozumění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err="1">
                <a:solidFill>
                  <a:srgbClr val="000000"/>
                </a:solidFill>
              </a:rPr>
              <a:t>jediný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pohled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svět</a:t>
            </a:r>
            <a:r>
              <a:rPr lang="en-US" sz="1000" dirty="0">
                <a:solidFill>
                  <a:srgbClr val="000000"/>
                </a:solidFill>
              </a:rPr>
              <a:t> je </a:t>
            </a:r>
            <a:r>
              <a:rPr lang="en-US" sz="1000" dirty="0" err="1">
                <a:solidFill>
                  <a:srgbClr val="000000"/>
                </a:solidFill>
              </a:rPr>
              <a:t>užíván</a:t>
            </a:r>
            <a:r>
              <a:rPr lang="en-US" sz="1000" dirty="0">
                <a:solidFill>
                  <a:srgbClr val="000000"/>
                </a:solidFill>
              </a:rPr>
              <a:t> k </a:t>
            </a:r>
            <a:r>
              <a:rPr lang="en-US" sz="1000" dirty="0" err="1">
                <a:solidFill>
                  <a:srgbClr val="000000"/>
                </a:solidFill>
              </a:rPr>
              <a:t>vysvětlení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čehokoliv</a:t>
            </a:r>
            <a:r>
              <a:rPr lang="en-US" sz="1000" dirty="0">
                <a:solidFill>
                  <a:srgbClr val="000000"/>
                </a:solidFill>
              </a:rPr>
              <a:t> a </a:t>
            </a:r>
            <a:r>
              <a:rPr lang="en-US" sz="1000" dirty="0" err="1">
                <a:solidFill>
                  <a:srgbClr val="000000"/>
                </a:solidFill>
              </a:rPr>
              <a:t>všeho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absence </a:t>
            </a:r>
            <a:r>
              <a:rPr lang="en-US" sz="1000" b="1" dirty="0" err="1">
                <a:solidFill>
                  <a:srgbClr val="000000"/>
                </a:solidFill>
              </a:rPr>
              <a:t>smyslu</a:t>
            </a:r>
            <a:r>
              <a:rPr lang="en-US" sz="1000" b="1" dirty="0">
                <a:solidFill>
                  <a:srgbClr val="000000"/>
                </a:solidFill>
              </a:rPr>
              <a:t> pro humor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00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359F3-B196-4ED4-8EC8-AE6FE31E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New 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7BA520-D2FE-4D61-A605-80BFA9799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Široký proud alternativní spirituality, životní styl spíše než „hnutí“, typ soudobé religiozity</a:t>
            </a:r>
          </a:p>
          <a:p>
            <a:pPr marL="0"/>
            <a:r>
              <a:rPr lang="en-US" sz="2000"/>
              <a:t>New Age =nový věk přechodu od křesťanské, patriarchální a dualistické společnosti do období postkřesťanského a monistického</a:t>
            </a:r>
          </a:p>
          <a:p>
            <a:pPr marL="0"/>
            <a:r>
              <a:rPr lang="en-US" sz="2000"/>
              <a:t>Významný náboženský novotvar, ale funguje na jiných sociálních principech než obvyklá NNH, proto řadíme spíše mezi polycentricky organizovaná společenství či SPINová hnutí  (více viz D. Václavík in Příručka sociologie náboženství).</a:t>
            </a:r>
          </a:p>
          <a:p>
            <a:pPr marL="0"/>
            <a:endParaRPr lang="en-US" sz="200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949618-C257-4D4A-9A88-BB999B45D6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329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B9C553-EE6A-4BB8-B27F-09F0FDC3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b="1">
                <a:solidFill>
                  <a:schemeClr val="accent1"/>
                </a:solidFill>
              </a:rPr>
              <a:t>3. Teologický základ reflexe o vztahu křesťanství a ostatních náboženství</a:t>
            </a:r>
            <a:br>
              <a:rPr lang="cs-CZ">
                <a:solidFill>
                  <a:schemeClr val="accent1"/>
                </a:solidFill>
              </a:rPr>
            </a:br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F8EC8-DFC7-4395-928B-FC1007B0D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3.1. Antropologická struktura náboženské zkušenosti</a:t>
            </a:r>
          </a:p>
          <a:p>
            <a:pPr marL="0" indent="0">
              <a:buNone/>
            </a:pPr>
            <a:r>
              <a:rPr lang="cs-CZ" sz="2400"/>
              <a:t>3.2. Teologická struktura křesťanské zkušenosti. Základní náboženská zkušenost křesťanství, její christologicko-trinitární ukotvení s ohledem na otázku vztahu k ostatním náboženstvím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100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58684-F23D-4D33-A594-05D15310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Antropologická struktura náboženské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CC51A3-7F46-4F79-AABD-169542EE6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dirty="0"/>
              <a:t>Vyjasnit si pojmy: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Náboženství</a:t>
            </a:r>
          </a:p>
          <a:p>
            <a:r>
              <a:rPr lang="cs-CZ" sz="2400" dirty="0"/>
              <a:t>Křesťanství jakožto náboženství</a:t>
            </a:r>
          </a:p>
          <a:p>
            <a:r>
              <a:rPr lang="cs-CZ" sz="2400" dirty="0"/>
              <a:t>Vztah náboženství a víra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BACA25E-05AC-4510-8D21-3A528FF24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9ADC0-787F-4F34-8AFB-3E2A5F6A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3.2. Teologická struktura křesťanské zkušenosti</a:t>
            </a:r>
            <a:br>
              <a:rPr lang="en-US" sz="2800"/>
            </a:br>
            <a:r>
              <a:rPr lang="en-US" sz="2800"/>
              <a:t>transcendence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E5E5A-5915-4EA4-8D16-6E61B1CCE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/>
              <a:t>Dialogická identita křesťanské teologie: transcendence se sebe-sděluje (zjevuje), dává se poznat, člověk je schopen toto sdělení přijmout</a:t>
            </a:r>
          </a:p>
          <a:p>
            <a:pPr marL="0"/>
            <a:r>
              <a:rPr lang="en-US" sz="1800"/>
              <a:t>Reciprocita a diference ve vztahu</a:t>
            </a:r>
          </a:p>
          <a:p>
            <a:pPr marL="0"/>
            <a:r>
              <a:rPr lang="en-US" sz="1800"/>
              <a:t>Kategorie kenosis a agapé</a:t>
            </a:r>
          </a:p>
          <a:p>
            <a:pPr marL="0"/>
            <a:r>
              <a:rPr lang="en-US" sz="1800"/>
              <a:t>Působení Ducha v lidském společenství</a:t>
            </a: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5256612-C557-402C-A68D-805A2B5786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11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16EE45-BDD4-4FBB-A947-F8AFE82C0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911259-BEA9-4A9B-AF94-8C4968BE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/>
              <a:t>4. </a:t>
            </a:r>
            <a:r>
              <a:rPr lang="en-US" sz="2300" b="1"/>
              <a:t>Současná paradigmata vztahu křesťanství a ostatních náboženství</a:t>
            </a:r>
            <a:br>
              <a:rPr lang="en-US" sz="2300"/>
            </a:br>
            <a:endParaRPr lang="en-US" sz="2300"/>
          </a:p>
        </p:txBody>
      </p: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95D9F-CB62-4831-99A5-F89005797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/>
              <a:t>Důvody a limity pro: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en-US" sz="1800" dirty="0" err="1"/>
              <a:t>Exkluzivismus</a:t>
            </a:r>
            <a:endParaRPr lang="en-US" sz="1800" dirty="0"/>
          </a:p>
          <a:p>
            <a:r>
              <a:rPr lang="en-US" sz="1800" dirty="0" err="1"/>
              <a:t>Inkluzivismus</a:t>
            </a:r>
            <a:endParaRPr lang="en-US" sz="1800" dirty="0"/>
          </a:p>
          <a:p>
            <a:r>
              <a:rPr lang="en-US" sz="1800" dirty="0" err="1"/>
              <a:t>Pluralismus</a:t>
            </a:r>
            <a:endParaRPr lang="en-US" sz="1800" dirty="0"/>
          </a:p>
          <a:p>
            <a:r>
              <a:rPr lang="en-US" sz="1800" dirty="0" err="1"/>
              <a:t>Postpluralismus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Etické a eschatologické přístupy, </a:t>
            </a:r>
            <a:r>
              <a:rPr lang="cs-CZ" sz="1800" dirty="0" err="1"/>
              <a:t>interiorismus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62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A4206507-76F5-4316-AAF5-4EAFEE5EB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D12B89E-1B37-404E-AFF4-C92F34068E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BC2B61-D77E-45AB-8722-15BC6A7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1F0883-D96B-491D-B1A2-7114B5BF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909637"/>
            <a:ext cx="9951720" cy="16167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5. Poslání křesťanů ve světě, teologie misie, mezináboženský dialog</a:t>
            </a: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CD3F9-9B0D-43A6-86B0-6CEE98CFF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140" y="2808287"/>
            <a:ext cx="9951720" cy="323437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>
                <a:solidFill>
                  <a:srgbClr val="FFFFFF"/>
                </a:solidFill>
              </a:rPr>
              <a:t>5.1 </a:t>
            </a:r>
            <a:r>
              <a:rPr lang="en-US" sz="2400" dirty="0" err="1">
                <a:solidFill>
                  <a:srgbClr val="FFFFFF"/>
                </a:solidFill>
              </a:rPr>
              <a:t>Evangelizace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misie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mezináboženský</a:t>
            </a:r>
            <a:r>
              <a:rPr lang="en-US" sz="2400" dirty="0">
                <a:solidFill>
                  <a:srgbClr val="FFFFFF"/>
                </a:solidFill>
              </a:rPr>
              <a:t> dialog v </a:t>
            </a:r>
            <a:r>
              <a:rPr lang="en-US" sz="2400" dirty="0" err="1">
                <a:solidFill>
                  <a:srgbClr val="FFFFFF"/>
                </a:solidFill>
              </a:rPr>
              <a:t>dokumentech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magisteria</a:t>
            </a:r>
            <a:endParaRPr lang="en-US" sz="2400" dirty="0">
              <a:solidFill>
                <a:srgbClr val="FFFFFF"/>
              </a:solidFill>
            </a:endParaRPr>
          </a:p>
          <a:p>
            <a:pPr marL="0"/>
            <a:r>
              <a:rPr lang="en-US" sz="2400" dirty="0">
                <a:solidFill>
                  <a:srgbClr val="FFFFFF"/>
                </a:solidFill>
              </a:rPr>
              <a:t>5.2 </a:t>
            </a:r>
            <a:r>
              <a:rPr lang="en-US" sz="2400" dirty="0" err="1">
                <a:solidFill>
                  <a:srgbClr val="FFFFFF"/>
                </a:solidFill>
              </a:rPr>
              <a:t>Čtyři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základní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formy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dialogu</a:t>
            </a:r>
            <a:endParaRPr lang="en-US" sz="2400" dirty="0">
              <a:solidFill>
                <a:srgbClr val="FFFFFF"/>
              </a:solidFill>
            </a:endParaRPr>
          </a:p>
          <a:p>
            <a:pPr marL="0"/>
            <a:r>
              <a:rPr lang="en-US" sz="2400" dirty="0">
                <a:solidFill>
                  <a:srgbClr val="FFFFFF"/>
                </a:solidFill>
              </a:rPr>
              <a:t>5.3 </a:t>
            </a:r>
            <a:r>
              <a:rPr lang="en-US" sz="2400" dirty="0" err="1">
                <a:solidFill>
                  <a:srgbClr val="FFFFFF"/>
                </a:solidFill>
              </a:rPr>
              <a:t>Poznámky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</a:t>
            </a:r>
            <a:r>
              <a:rPr lang="en-US" sz="2400" dirty="0">
                <a:solidFill>
                  <a:srgbClr val="FFFFFF"/>
                </a:solidFill>
              </a:rPr>
              <a:t> "</a:t>
            </a:r>
            <a:r>
              <a:rPr lang="en-US" sz="2400" dirty="0" err="1">
                <a:solidFill>
                  <a:srgbClr val="FFFFFF"/>
                </a:solidFill>
              </a:rPr>
              <a:t>spiritualitě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mezináboženského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dialogu</a:t>
            </a:r>
            <a:r>
              <a:rPr lang="en-US" sz="2400" dirty="0">
                <a:solidFill>
                  <a:srgbClr val="FFFFFF"/>
                </a:solidFill>
              </a:rPr>
              <a:t>"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CB97C-A3DA-4E74-894F-242EAF80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6. </a:t>
            </a:r>
            <a:r>
              <a:rPr lang="en-US" sz="2800" b="1"/>
              <a:t>Sekty a nová náboženská hnutí</a:t>
            </a:r>
            <a:br>
              <a:rPr lang="en-US" sz="2800"/>
            </a:br>
            <a:endParaRPr lang="en-US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F8183-D486-407D-AB28-67BC906B1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dirty="0" err="1"/>
              <a:t>Transformace</a:t>
            </a:r>
            <a:r>
              <a:rPr lang="en-US" sz="1800" dirty="0"/>
              <a:t> </a:t>
            </a:r>
            <a:r>
              <a:rPr lang="en-US" sz="1800" dirty="0" err="1"/>
              <a:t>soudobé</a:t>
            </a:r>
            <a:r>
              <a:rPr lang="en-US" sz="1800" dirty="0"/>
              <a:t> </a:t>
            </a:r>
            <a:r>
              <a:rPr lang="en-US" sz="1800" dirty="0" err="1"/>
              <a:t>religiozity</a:t>
            </a:r>
            <a:r>
              <a:rPr lang="en-US" sz="1800" dirty="0"/>
              <a:t> a </a:t>
            </a:r>
            <a:r>
              <a:rPr lang="en-US" sz="1800" dirty="0" err="1"/>
              <a:t>náboženské</a:t>
            </a:r>
            <a:r>
              <a:rPr lang="en-US" sz="1800" dirty="0"/>
              <a:t> </a:t>
            </a:r>
            <a:r>
              <a:rPr lang="en-US" sz="1800" dirty="0" err="1"/>
              <a:t>novotvary</a:t>
            </a:r>
            <a:r>
              <a:rPr lang="en-US" sz="1800" dirty="0"/>
              <a:t> </a:t>
            </a:r>
            <a:r>
              <a:rPr lang="en-US" sz="1800" dirty="0" err="1"/>
              <a:t>současnosti</a:t>
            </a:r>
            <a:endParaRPr lang="en-US" sz="1800" dirty="0"/>
          </a:p>
          <a:p>
            <a:pPr marL="0"/>
            <a:r>
              <a:rPr lang="en-US" sz="1800" dirty="0" err="1"/>
              <a:t>Základní</a:t>
            </a:r>
            <a:r>
              <a:rPr lang="en-US" sz="1800" dirty="0"/>
              <a:t> </a:t>
            </a:r>
            <a:r>
              <a:rPr lang="en-US" sz="1800" dirty="0" err="1"/>
              <a:t>rysy</a:t>
            </a:r>
            <a:r>
              <a:rPr lang="en-US" sz="1800" dirty="0"/>
              <a:t> </a:t>
            </a:r>
            <a:r>
              <a:rPr lang="en-US" sz="1800" dirty="0" err="1"/>
              <a:t>nových</a:t>
            </a:r>
            <a:r>
              <a:rPr lang="en-US" sz="1800" dirty="0"/>
              <a:t> </a:t>
            </a:r>
            <a:r>
              <a:rPr lang="en-US" sz="1800" dirty="0" err="1"/>
              <a:t>náboženských</a:t>
            </a:r>
            <a:r>
              <a:rPr lang="en-US" sz="1800" dirty="0"/>
              <a:t> </a:t>
            </a:r>
            <a:r>
              <a:rPr lang="en-US" sz="1800" dirty="0" err="1"/>
              <a:t>hnutí</a:t>
            </a:r>
            <a:endParaRPr lang="en-US" sz="1800" dirty="0"/>
          </a:p>
          <a:p>
            <a:pPr marL="0"/>
            <a:r>
              <a:rPr lang="en-US" sz="1800" dirty="0" err="1"/>
              <a:t>Typy</a:t>
            </a:r>
            <a:r>
              <a:rPr lang="en-US" sz="1800" dirty="0"/>
              <a:t> </a:t>
            </a:r>
            <a:r>
              <a:rPr lang="en-US" sz="1800" dirty="0" err="1"/>
              <a:t>náboženských</a:t>
            </a:r>
            <a:r>
              <a:rPr lang="en-US" sz="1800" dirty="0"/>
              <a:t> </a:t>
            </a:r>
            <a:r>
              <a:rPr lang="en-US" sz="1800" dirty="0" err="1"/>
              <a:t>skupin</a:t>
            </a:r>
            <a:r>
              <a:rPr lang="en-US" sz="1800" dirty="0"/>
              <a:t> </a:t>
            </a:r>
            <a:r>
              <a:rPr lang="en-US" sz="1800" dirty="0" err="1"/>
              <a:t>podle</a:t>
            </a:r>
            <a:r>
              <a:rPr lang="en-US" sz="1800" dirty="0"/>
              <a:t>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vztahu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společnosti</a:t>
            </a:r>
            <a:r>
              <a:rPr lang="en-US" sz="1800" dirty="0"/>
              <a:t> (</a:t>
            </a:r>
            <a:r>
              <a:rPr lang="en-US" sz="1800" dirty="0" err="1"/>
              <a:t>církev</a:t>
            </a:r>
            <a:r>
              <a:rPr lang="en-US" sz="1800" dirty="0"/>
              <a:t>, </a:t>
            </a:r>
            <a:r>
              <a:rPr lang="en-US" sz="1800" dirty="0" err="1"/>
              <a:t>denominace</a:t>
            </a:r>
            <a:r>
              <a:rPr lang="en-US" sz="1800" dirty="0"/>
              <a:t>, </a:t>
            </a:r>
            <a:r>
              <a:rPr lang="en-US" sz="1800" dirty="0" err="1"/>
              <a:t>nové</a:t>
            </a:r>
            <a:r>
              <a:rPr lang="en-US" sz="1800" dirty="0"/>
              <a:t> </a:t>
            </a:r>
            <a:r>
              <a:rPr lang="en-US" sz="1800" dirty="0" err="1"/>
              <a:t>náboženské</a:t>
            </a:r>
            <a:r>
              <a:rPr lang="en-US" sz="1800" dirty="0"/>
              <a:t> </a:t>
            </a:r>
            <a:r>
              <a:rPr lang="en-US" sz="1800" dirty="0" err="1"/>
              <a:t>hnutí</a:t>
            </a:r>
            <a:r>
              <a:rPr lang="en-US" sz="1800" dirty="0"/>
              <a:t>, </a:t>
            </a:r>
            <a:r>
              <a:rPr lang="en-US" sz="1800" dirty="0" err="1"/>
              <a:t>kult-sekta</a:t>
            </a:r>
            <a:r>
              <a:rPr lang="en-US" sz="1800" dirty="0"/>
              <a:t>)</a:t>
            </a:r>
            <a:endParaRPr lang="cs-CZ" sz="1800" dirty="0"/>
          </a:p>
          <a:p>
            <a:pPr marL="0"/>
            <a:r>
              <a:rPr lang="cs-CZ" sz="1800" dirty="0"/>
              <a:t>New </a:t>
            </a:r>
            <a:r>
              <a:rPr lang="cs-CZ" sz="1800" dirty="0" err="1"/>
              <a:t>age</a:t>
            </a:r>
            <a:endParaRPr lang="cs-CZ" sz="1800" dirty="0"/>
          </a:p>
          <a:p>
            <a:pPr marL="0"/>
            <a:endParaRPr lang="en-US" sz="1800" dirty="0"/>
          </a:p>
          <a:p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8095FDE-31E6-44F4-A4AD-C8199D620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r="4179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9083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64C67-72A3-4F77-855E-7AA22419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Některé základní charakteristiky nových náboženských hnutí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84A9D-1E2A-41FB-9960-4C363CF79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Novost</a:t>
            </a:r>
            <a:r>
              <a:rPr lang="en-US" sz="1800" dirty="0"/>
              <a:t> </a:t>
            </a:r>
            <a:r>
              <a:rPr lang="en-US" sz="1800" dirty="0" err="1"/>
              <a:t>vzhledem</a:t>
            </a:r>
            <a:r>
              <a:rPr lang="en-US" sz="1800" dirty="0"/>
              <a:t> k </a:t>
            </a:r>
            <a:r>
              <a:rPr lang="en-US" sz="1800" dirty="0" err="1"/>
              <a:t>tradiční</a:t>
            </a:r>
            <a:r>
              <a:rPr lang="en-US" sz="1800" dirty="0"/>
              <a:t> </a:t>
            </a:r>
            <a:r>
              <a:rPr lang="en-US" sz="1800" dirty="0" err="1"/>
              <a:t>podobě</a:t>
            </a:r>
            <a:r>
              <a:rPr lang="en-US" sz="1800" dirty="0"/>
              <a:t> </a:t>
            </a:r>
            <a:r>
              <a:rPr lang="en-US" sz="1800" dirty="0" err="1"/>
              <a:t>etablované</a:t>
            </a:r>
            <a:r>
              <a:rPr lang="en-US" sz="1800" dirty="0"/>
              <a:t> </a:t>
            </a:r>
            <a:r>
              <a:rPr lang="en-US" sz="1800" dirty="0" err="1"/>
              <a:t>náboženské</a:t>
            </a:r>
            <a:r>
              <a:rPr lang="en-US" sz="1800" dirty="0"/>
              <a:t> </a:t>
            </a:r>
            <a:r>
              <a:rPr lang="en-US" sz="1800" dirty="0" err="1"/>
              <a:t>tradice</a:t>
            </a:r>
            <a:r>
              <a:rPr lang="en-US" sz="1800" dirty="0"/>
              <a:t> (</a:t>
            </a:r>
            <a:r>
              <a:rPr lang="en-US" sz="1800" dirty="0" err="1"/>
              <a:t>případně</a:t>
            </a:r>
            <a:r>
              <a:rPr lang="en-US" sz="1800" dirty="0"/>
              <a:t> </a:t>
            </a:r>
            <a:r>
              <a:rPr lang="en-US" sz="1800" dirty="0" err="1"/>
              <a:t>novost</a:t>
            </a:r>
            <a:r>
              <a:rPr lang="en-US" sz="1800" dirty="0"/>
              <a:t> </a:t>
            </a:r>
            <a:r>
              <a:rPr lang="en-US" sz="1800" dirty="0" err="1"/>
              <a:t>časová</a:t>
            </a:r>
            <a:r>
              <a:rPr lang="en-US" sz="1800" dirty="0"/>
              <a:t> </a:t>
            </a:r>
            <a:r>
              <a:rPr lang="en-US" sz="1800" dirty="0" err="1"/>
              <a:t>či</a:t>
            </a:r>
            <a:r>
              <a:rPr lang="en-US" sz="1800" dirty="0"/>
              <a:t> </a:t>
            </a:r>
            <a:r>
              <a:rPr lang="en-US" sz="1800" dirty="0" err="1"/>
              <a:t>daná</a:t>
            </a:r>
            <a:r>
              <a:rPr lang="en-US" sz="1800" dirty="0"/>
              <a:t> </a:t>
            </a:r>
            <a:r>
              <a:rPr lang="en-US" sz="1800" dirty="0" err="1"/>
              <a:t>sociokulturním</a:t>
            </a:r>
            <a:r>
              <a:rPr lang="en-US" sz="1800" dirty="0"/>
              <a:t> </a:t>
            </a:r>
            <a:r>
              <a:rPr lang="en-US" sz="1800" dirty="0" err="1"/>
              <a:t>kontextem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Nová</a:t>
            </a:r>
            <a:r>
              <a:rPr lang="en-US" sz="1800" dirty="0"/>
              <a:t> </a:t>
            </a:r>
            <a:r>
              <a:rPr lang="en-US" sz="1800" dirty="0" err="1"/>
              <a:t>cesta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spáse</a:t>
            </a:r>
            <a:r>
              <a:rPr lang="en-US" sz="1800" dirty="0"/>
              <a:t>, </a:t>
            </a:r>
            <a:r>
              <a:rPr lang="en-US" sz="1800" dirty="0" err="1"/>
              <a:t>často</a:t>
            </a:r>
            <a:r>
              <a:rPr lang="en-US" sz="1800" dirty="0"/>
              <a:t> </a:t>
            </a:r>
            <a:r>
              <a:rPr lang="en-US" sz="1800" dirty="0" err="1"/>
              <a:t>výlučnost</a:t>
            </a:r>
            <a:r>
              <a:rPr lang="en-US" sz="1800" dirty="0"/>
              <a:t> a </a:t>
            </a:r>
            <a:r>
              <a:rPr lang="en-US" sz="1800" dirty="0" err="1"/>
              <a:t>kritika</a:t>
            </a:r>
            <a:r>
              <a:rPr lang="en-US" sz="1800" dirty="0"/>
              <a:t> </a:t>
            </a:r>
            <a:r>
              <a:rPr lang="en-US" sz="1800" dirty="0" err="1"/>
              <a:t>ostatních</a:t>
            </a:r>
            <a:r>
              <a:rPr lang="en-US" sz="1800" dirty="0"/>
              <a:t> </a:t>
            </a:r>
            <a:r>
              <a:rPr lang="en-US" sz="1800" dirty="0" err="1"/>
              <a:t>cest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spáse</a:t>
            </a:r>
            <a:endParaRPr lang="en-US" sz="1800" dirty="0"/>
          </a:p>
          <a:p>
            <a:r>
              <a:rPr lang="en-US" sz="1800" dirty="0" err="1"/>
              <a:t>Sebepojetí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obnova</a:t>
            </a:r>
            <a:r>
              <a:rPr lang="en-US" sz="1800" dirty="0"/>
              <a:t>, </a:t>
            </a:r>
            <a:r>
              <a:rPr lang="en-US" sz="1800" dirty="0" err="1"/>
              <a:t>oživení</a:t>
            </a:r>
            <a:r>
              <a:rPr lang="en-US" sz="1800" dirty="0"/>
              <a:t> </a:t>
            </a:r>
            <a:r>
              <a:rPr lang="en-US" sz="1800" dirty="0" err="1"/>
              <a:t>tradice</a:t>
            </a:r>
            <a:r>
              <a:rPr lang="en-US" sz="1800" dirty="0"/>
              <a:t> </a:t>
            </a:r>
            <a:r>
              <a:rPr lang="en-US" sz="1800" dirty="0" err="1"/>
              <a:t>případně</a:t>
            </a:r>
            <a:r>
              <a:rPr lang="en-US" sz="1800" dirty="0"/>
              <a:t> </a:t>
            </a:r>
            <a:r>
              <a:rPr lang="en-US" sz="1800" dirty="0" err="1"/>
              <a:t>vědecké</a:t>
            </a:r>
            <a:r>
              <a:rPr lang="en-US" sz="1800" dirty="0"/>
              <a:t> </a:t>
            </a:r>
            <a:r>
              <a:rPr lang="en-US" sz="1800" dirty="0" err="1"/>
              <a:t>uchopení</a:t>
            </a:r>
            <a:r>
              <a:rPr lang="en-US" sz="1800" dirty="0"/>
              <a:t>, </a:t>
            </a:r>
            <a:r>
              <a:rPr lang="en-US" sz="1800" dirty="0" err="1"/>
              <a:t>příhodné</a:t>
            </a:r>
            <a:r>
              <a:rPr lang="en-US" sz="1800" dirty="0"/>
              <a:t> pro </a:t>
            </a:r>
            <a:r>
              <a:rPr lang="en-US" sz="1800" dirty="0" err="1"/>
              <a:t>soudobou</a:t>
            </a:r>
            <a:r>
              <a:rPr lang="en-US" sz="1800" dirty="0"/>
              <a:t> </a:t>
            </a:r>
            <a:r>
              <a:rPr lang="en-US" sz="1800" dirty="0" err="1"/>
              <a:t>kulturu</a:t>
            </a:r>
            <a:endParaRPr lang="en-US" sz="1800" dirty="0"/>
          </a:p>
          <a:p>
            <a:pPr marL="0"/>
            <a:endParaRPr lang="cs-CZ" sz="1800" dirty="0"/>
          </a:p>
          <a:p>
            <a:pPr marL="0" indent="0">
              <a:buNone/>
            </a:pPr>
            <a:r>
              <a:rPr lang="cs-CZ" sz="1400" i="1" dirty="0"/>
              <a:t>K transformaci náboženství a novým náboženským hnutím viz např. D. Václavík in Z. Nešpor – D. Václavík a kol. Příručka sociologie náboženství, s. 342-360.</a:t>
            </a:r>
            <a:endParaRPr lang="en-US" sz="1400" i="1" dirty="0"/>
          </a:p>
          <a:p>
            <a:endParaRPr lang="en-US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D7306E0-65DB-4AEB-85B6-67549E360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2268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896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076C21-E451-49B9-B548-063A54C2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cs-CZ" sz="3200">
                <a:solidFill>
                  <a:srgbClr val="FFFFFF"/>
                </a:solidFill>
              </a:rPr>
              <a:t>Členění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0CCCD-958F-4CEB-B527-D8999E79B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1299" y="1608667"/>
            <a:ext cx="4325222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D. Anthony – T. </a:t>
            </a:r>
            <a:r>
              <a:rPr lang="cs-CZ" sz="2000" dirty="0" err="1">
                <a:solidFill>
                  <a:srgbClr val="FFC000"/>
                </a:solidFill>
              </a:rPr>
              <a:t>Robbins</a:t>
            </a:r>
            <a:r>
              <a:rPr lang="cs-CZ" sz="2000" dirty="0">
                <a:solidFill>
                  <a:srgbClr val="FFC000"/>
                </a:solidFill>
              </a:rPr>
              <a:t> – J. </a:t>
            </a:r>
            <a:r>
              <a:rPr lang="cs-CZ" sz="2000" dirty="0" err="1">
                <a:solidFill>
                  <a:srgbClr val="FFC000"/>
                </a:solidFill>
              </a:rPr>
              <a:t>Richardson</a:t>
            </a:r>
            <a:r>
              <a:rPr lang="cs-CZ" sz="2000" dirty="0">
                <a:solidFill>
                  <a:srgbClr val="FFC000"/>
                </a:solidFill>
              </a:rPr>
              <a:t> (1978):</a:t>
            </a:r>
          </a:p>
          <a:p>
            <a:endParaRPr lang="cs-CZ" sz="2000" dirty="0"/>
          </a:p>
          <a:p>
            <a:pPr lvl="1"/>
            <a:r>
              <a:rPr lang="cs-CZ" sz="2000" dirty="0"/>
              <a:t>Dualistická hnutí</a:t>
            </a:r>
          </a:p>
          <a:p>
            <a:pPr lvl="2"/>
            <a:r>
              <a:rPr lang="cs-CZ" dirty="0" err="1"/>
              <a:t>Neofundamentalistická</a:t>
            </a:r>
            <a:endParaRPr lang="cs-CZ" dirty="0"/>
          </a:p>
          <a:p>
            <a:pPr lvl="2"/>
            <a:r>
              <a:rPr lang="cs-CZ" dirty="0" err="1"/>
              <a:t>Revizionistickosynkretistická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cs-CZ" sz="2000" dirty="0"/>
              <a:t>Monistická hnutí</a:t>
            </a:r>
          </a:p>
          <a:p>
            <a:pPr lvl="2"/>
            <a:r>
              <a:rPr lang="cs-CZ" dirty="0"/>
              <a:t>Technická</a:t>
            </a:r>
          </a:p>
          <a:p>
            <a:pPr lvl="2"/>
            <a:r>
              <a:rPr lang="cs-CZ" dirty="0"/>
              <a:t>Charismatická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1FD75B-108C-4E96-A1AA-86B83E779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2646" y="1608667"/>
            <a:ext cx="3151163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W. </a:t>
            </a:r>
            <a:r>
              <a:rPr lang="cs-CZ" sz="2000" dirty="0" err="1">
                <a:solidFill>
                  <a:srgbClr val="FFC000"/>
                </a:solidFill>
              </a:rPr>
              <a:t>Bainbridge</a:t>
            </a:r>
            <a:r>
              <a:rPr lang="cs-CZ" sz="20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Typy náboženských skupin podle jejich vztahu ke společnosti:</a:t>
            </a:r>
          </a:p>
          <a:p>
            <a:pPr lvl="1"/>
            <a:r>
              <a:rPr lang="cs-CZ" sz="2000" dirty="0"/>
              <a:t> církev</a:t>
            </a:r>
          </a:p>
          <a:p>
            <a:pPr lvl="1"/>
            <a:r>
              <a:rPr lang="cs-CZ" sz="2000" dirty="0"/>
              <a:t>denominace</a:t>
            </a:r>
          </a:p>
          <a:p>
            <a:pPr lvl="1"/>
            <a:r>
              <a:rPr lang="cs-CZ" sz="2000" dirty="0"/>
              <a:t>nové náboženské hnutí</a:t>
            </a:r>
          </a:p>
          <a:p>
            <a:pPr lvl="1"/>
            <a:r>
              <a:rPr lang="cs-CZ" sz="2000" dirty="0"/>
              <a:t>kult</a:t>
            </a:r>
          </a:p>
        </p:txBody>
      </p:sp>
    </p:spTree>
    <p:extLst>
      <p:ext uri="{BB962C8B-B14F-4D97-AF65-F5344CB8AC3E}">
        <p14:creationId xmlns:p14="http://schemas.microsoft.com/office/powerpoint/2010/main" val="64129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Širokoúhlá obrazovka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Světová náboženství a náboženská hnutí II.</vt:lpstr>
      <vt:lpstr>3. Teologický základ reflexe o vztahu křesťanství a ostatních náboženství </vt:lpstr>
      <vt:lpstr>Antropologická struktura náboženské zkušenosti</vt:lpstr>
      <vt:lpstr>3.2. Teologická struktura křesťanské zkušenosti transcendence</vt:lpstr>
      <vt:lpstr>4. Současná paradigmata vztahu křesťanství a ostatních náboženství </vt:lpstr>
      <vt:lpstr>5. Poslání křesťanů ve světě, teologie misie, mezináboženský dialog </vt:lpstr>
      <vt:lpstr>6. Sekty a nová náboženská hnutí </vt:lpstr>
      <vt:lpstr>Některé základní charakteristiky nových náboženských hnutí</vt:lpstr>
      <vt:lpstr>Členění</vt:lpstr>
      <vt:lpstr>Mechanismy psychické manipulace u sekt</vt:lpstr>
      <vt:lpstr>Indikátory potenciální rizikovosti náboženských skupin dle Golemana:</vt:lpstr>
      <vt:lpstr>New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náboženství a náboženská hnutí II.</dc:title>
  <dc:creator>Denisa.Cervenkova@czcuni.onmicrosoft.com</dc:creator>
  <cp:lastModifiedBy>Denisa.Cervenkova@czcuni.onmicrosoft.com</cp:lastModifiedBy>
  <cp:revision>1</cp:revision>
  <dcterms:created xsi:type="dcterms:W3CDTF">2019-04-26T17:37:29Z</dcterms:created>
  <dcterms:modified xsi:type="dcterms:W3CDTF">2019-06-20T09:23:37Z</dcterms:modified>
</cp:coreProperties>
</file>