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288C3A0-FA62-455B-A1AD-5C129CC1A7CC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5ED5F5B-6909-4ABA-B970-AC005124B2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y7t-HxuI17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/>
          <a:lstStyle/>
          <a:p>
            <a:r>
              <a:rPr lang="cs-CZ" dirty="0" smtClean="0"/>
              <a:t>Nadané děti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x vnější motivace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b="1" dirty="0"/>
              <a:t>Vnitřní motivace</a:t>
            </a:r>
            <a:r>
              <a:rPr lang="cs-CZ" dirty="0"/>
              <a:t> – vnitřní puzení motivující jedince bez přítomnosti odměny nebo trestu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b="1" dirty="0"/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Vnější motivace</a:t>
            </a:r>
            <a:r>
              <a:rPr lang="cs-CZ" dirty="0"/>
              <a:t> – touha angažovat se v nějaké činnosti kvůli penězům, uznání či jiným konkrétním odměnám</a:t>
            </a:r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V případě, že je člověk vnitřně motivovaný a začne za svou činnost dostávat odměnu, </a:t>
            </a:r>
            <a:r>
              <a:rPr lang="cs-CZ" b="1" dirty="0"/>
              <a:t>často se jeho vnitřní motivace ztrácí</a:t>
            </a:r>
            <a:r>
              <a:rPr lang="cs-CZ" dirty="0"/>
              <a:t> a při ztrátě vnější motivace danou činnost opouští</a:t>
            </a:r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Vnitřně nemotivovaný člověk může naopak činnosti prováděné za odměnu zvnitřňovat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</a:t>
            </a:r>
            <a:r>
              <a:rPr lang="cs-CZ" dirty="0" err="1" smtClean="0"/>
              <a:t>sebedeterminace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Člověk je obvykle vnitřně motivovaný pokud aktivita uspokojuje 3 základní potřeby:</a:t>
            </a:r>
          </a:p>
          <a:p>
            <a:pPr lvl="1">
              <a:defRPr/>
            </a:pPr>
            <a:endParaRPr lang="cs-CZ" b="1" dirty="0"/>
          </a:p>
          <a:p>
            <a:pPr lvl="1">
              <a:defRPr/>
            </a:pPr>
            <a:r>
              <a:rPr lang="cs-CZ" sz="2400" b="1" dirty="0"/>
              <a:t>Potřeba být autonomní</a:t>
            </a:r>
            <a:r>
              <a:rPr lang="cs-CZ" sz="2400" dirty="0"/>
              <a:t> – vnímá se jako původce svého chování</a:t>
            </a:r>
          </a:p>
          <a:p>
            <a:pPr lvl="1">
              <a:defRPr/>
            </a:pPr>
            <a:r>
              <a:rPr lang="cs-CZ" sz="2400" b="1" dirty="0"/>
              <a:t>Potřeba vztahu s druhými</a:t>
            </a:r>
            <a:r>
              <a:rPr lang="cs-CZ" sz="2400" dirty="0"/>
              <a:t> – může být ve vztahu s druhými lidmi</a:t>
            </a:r>
          </a:p>
          <a:p>
            <a:pPr lvl="1">
              <a:defRPr/>
            </a:pPr>
            <a:r>
              <a:rPr lang="cs-CZ" sz="2400" b="1" dirty="0"/>
              <a:t>Potřeba být kompetentní</a:t>
            </a:r>
            <a:r>
              <a:rPr lang="cs-CZ" sz="2400" dirty="0"/>
              <a:t> – aktivita poskytuje odpovídající výzvy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Zaměřují </a:t>
            </a:r>
            <a:r>
              <a:rPr lang="cs-CZ" dirty="0"/>
              <a:t>pozornost na důležité části úkolu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Mobilizují úsilí</a:t>
            </a:r>
          </a:p>
          <a:p>
            <a:pPr lvl="1">
              <a:defRPr/>
            </a:pPr>
            <a:r>
              <a:rPr lang="cs-CZ" dirty="0"/>
              <a:t>Zvyšují vytrvalost</a:t>
            </a:r>
          </a:p>
          <a:p>
            <a:pPr lvl="1">
              <a:defRPr/>
            </a:pPr>
            <a:r>
              <a:rPr lang="cs-CZ" dirty="0"/>
              <a:t>Pozitivně ovlivňují psychické stavy, např. sebedůvěru</a:t>
            </a:r>
          </a:p>
          <a:p>
            <a:pPr lvl="1">
              <a:defRPr/>
            </a:pPr>
            <a:r>
              <a:rPr lang="cs-CZ" dirty="0"/>
              <a:t>Podporují rozvoj nových strategií učení</a:t>
            </a:r>
          </a:p>
          <a:p>
            <a:endParaRPr lang="cs-CZ" dirty="0"/>
          </a:p>
        </p:txBody>
      </p:sp>
      <p:pic>
        <p:nvPicPr>
          <p:cNvPr id="4" name="Picture 4" descr="road-ahe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764704"/>
            <a:ext cx="2699792" cy="189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cíle jsou nejefektivnější?</a:t>
            </a:r>
            <a:br>
              <a:rPr lang="cs-CZ" dirty="0" smtClean="0"/>
            </a:br>
            <a:r>
              <a:rPr lang="cs-CZ" dirty="0" smtClean="0"/>
              <a:t>Princip SMART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 smtClean="0"/>
              <a:t>S </a:t>
            </a:r>
            <a:r>
              <a:rPr lang="cs-CZ" dirty="0"/>
              <a:t>(</a:t>
            </a:r>
            <a:r>
              <a:rPr lang="cs-CZ" dirty="0" err="1"/>
              <a:t>specific</a:t>
            </a:r>
            <a:r>
              <a:rPr lang="cs-CZ" dirty="0"/>
              <a:t>)= </a:t>
            </a:r>
            <a:r>
              <a:rPr lang="cs-CZ" b="1" dirty="0"/>
              <a:t>specifické</a:t>
            </a:r>
          </a:p>
          <a:p>
            <a:pPr>
              <a:defRPr/>
            </a:pPr>
            <a:r>
              <a:rPr lang="cs-CZ" b="1" dirty="0"/>
              <a:t>M </a:t>
            </a:r>
            <a:r>
              <a:rPr lang="cs-CZ" dirty="0"/>
              <a:t>(</a:t>
            </a:r>
            <a:r>
              <a:rPr lang="cs-CZ" dirty="0" err="1"/>
              <a:t>measurable</a:t>
            </a:r>
            <a:r>
              <a:rPr lang="cs-CZ" dirty="0"/>
              <a:t>) = </a:t>
            </a:r>
            <a:r>
              <a:rPr lang="cs-CZ" b="1" dirty="0"/>
              <a:t>měřitelné</a:t>
            </a:r>
          </a:p>
          <a:p>
            <a:pPr>
              <a:defRPr/>
            </a:pPr>
            <a:r>
              <a:rPr lang="cs-CZ" b="1" dirty="0"/>
              <a:t>A </a:t>
            </a:r>
            <a:r>
              <a:rPr lang="cs-CZ" dirty="0"/>
              <a:t>(</a:t>
            </a:r>
            <a:r>
              <a:rPr lang="cs-CZ" dirty="0" err="1"/>
              <a:t>attainable</a:t>
            </a:r>
            <a:r>
              <a:rPr lang="cs-CZ" dirty="0"/>
              <a:t>) = </a:t>
            </a:r>
            <a:r>
              <a:rPr lang="cs-CZ" b="1" dirty="0"/>
              <a:t>dosažitelné</a:t>
            </a:r>
          </a:p>
          <a:p>
            <a:pPr>
              <a:defRPr/>
            </a:pPr>
            <a:r>
              <a:rPr lang="cs-CZ" b="1" dirty="0"/>
              <a:t>R</a:t>
            </a:r>
            <a:r>
              <a:rPr lang="cs-CZ" dirty="0"/>
              <a:t> (</a:t>
            </a:r>
            <a:r>
              <a:rPr lang="cs-CZ" dirty="0" err="1"/>
              <a:t>realistic</a:t>
            </a:r>
            <a:r>
              <a:rPr lang="cs-CZ" dirty="0"/>
              <a:t>) = </a:t>
            </a:r>
            <a:r>
              <a:rPr lang="cs-CZ" b="1" dirty="0"/>
              <a:t>realistické</a:t>
            </a:r>
          </a:p>
          <a:p>
            <a:pPr>
              <a:defRPr/>
            </a:pPr>
            <a:r>
              <a:rPr lang="cs-CZ" b="1" dirty="0"/>
              <a:t>T</a:t>
            </a:r>
            <a:r>
              <a:rPr lang="cs-CZ" dirty="0"/>
              <a:t> (</a:t>
            </a:r>
            <a:r>
              <a:rPr lang="cs-CZ" dirty="0" err="1"/>
              <a:t>time</a:t>
            </a:r>
            <a:r>
              <a:rPr lang="cs-CZ" dirty="0"/>
              <a:t>-</a:t>
            </a:r>
            <a:r>
              <a:rPr lang="cs-CZ" dirty="0" err="1"/>
              <a:t>bound</a:t>
            </a:r>
            <a:r>
              <a:rPr lang="cs-CZ" dirty="0"/>
              <a:t>) = </a:t>
            </a:r>
            <a:r>
              <a:rPr lang="cs-CZ" b="1" dirty="0"/>
              <a:t>časově vymezené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Schopnost odložit uspokojení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Úspěšní studenti jsou schopní odložit okamžité uspokojení kvůli vyšším budoucím </a:t>
            </a:r>
            <a:r>
              <a:rPr lang="cs-CZ" dirty="0" smtClean="0"/>
              <a:t>ziskům</a:t>
            </a:r>
          </a:p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www.youtube.com/watch?v=y7t-HxuI17Y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4" descr="marshmallow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573463"/>
            <a:ext cx="4146550" cy="267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Vzdělávání je snaha pomoci lidem dělat věci, které nebyli schopni dříve dělat, porozumět tomu, čemu dříve nerozuměli, a, možná, stát se lidmi, kterými nečekali, že by se mohli stát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Vnímaná osobní účinnost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Přesvědčení o možnosti zvládnout danou situaci</a:t>
            </a:r>
          </a:p>
          <a:p>
            <a:pPr>
              <a:defRPr/>
            </a:pPr>
            <a:r>
              <a:rPr lang="cs-CZ" sz="2400" i="1" dirty="0"/>
              <a:t>„Negativní myšlenky vedou k špatným výsledkům. Ten vztah je opravdu takhle jednoduchý.“ </a:t>
            </a:r>
            <a:r>
              <a:rPr lang="cs-CZ" sz="2400" dirty="0"/>
              <a:t>S. </a:t>
            </a:r>
            <a:r>
              <a:rPr lang="cs-CZ" sz="2400" dirty="0" err="1"/>
              <a:t>Gunnel</a:t>
            </a:r>
            <a:r>
              <a:rPr lang="cs-CZ" sz="2400" dirty="0"/>
              <a:t>, olympijská vítězka</a:t>
            </a:r>
          </a:p>
          <a:p>
            <a:pPr>
              <a:defRPr/>
            </a:pPr>
            <a:r>
              <a:rPr lang="cs-CZ" sz="2400" dirty="0"/>
              <a:t>Jak rozvíjet</a:t>
            </a:r>
          </a:p>
          <a:p>
            <a:pPr lvl="1">
              <a:defRPr/>
            </a:pPr>
            <a:r>
              <a:rPr lang="cs-CZ" sz="2000" dirty="0"/>
              <a:t>Zvládnutí úkolu</a:t>
            </a:r>
          </a:p>
          <a:p>
            <a:pPr lvl="1">
              <a:defRPr/>
            </a:pPr>
            <a:r>
              <a:rPr lang="cs-CZ" sz="2000" dirty="0"/>
              <a:t>Zástupná zkušenost</a:t>
            </a:r>
          </a:p>
          <a:p>
            <a:pPr lvl="1">
              <a:defRPr/>
            </a:pPr>
            <a:r>
              <a:rPr lang="cs-CZ" sz="2000" dirty="0"/>
              <a:t>Přesvědčování</a:t>
            </a:r>
          </a:p>
          <a:p>
            <a:pPr lvl="1">
              <a:defRPr/>
            </a:pPr>
            <a:r>
              <a:rPr lang="cs-CZ" sz="2000" dirty="0"/>
              <a:t>Fyziologické faktory</a:t>
            </a:r>
          </a:p>
          <a:p>
            <a:endParaRPr lang="cs-CZ" dirty="0"/>
          </a:p>
        </p:txBody>
      </p:sp>
      <p:pic>
        <p:nvPicPr>
          <p:cNvPr id="4" name="Picture 3" descr="efficacio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509120"/>
            <a:ext cx="2987675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Vnímaná osobní účinnost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Vysoká 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Nízká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Klid a vyrovnanost</a:t>
            </a: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Odolnost při neúspěchu (neúspěch jako výzva)</a:t>
            </a: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Vytrvalost</a:t>
            </a: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Vysoké úsilí</a:t>
            </a: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Výběr přiměřeně obtížných aktivit</a:t>
            </a:r>
          </a:p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Úzkost, stres, útlum</a:t>
            </a: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Omezený pohled na řešení</a:t>
            </a: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Neúspěch jako hrozba</a:t>
            </a: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Vzdávání se</a:t>
            </a: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Nízké úsilí</a:t>
            </a: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Příliš jednoduché či obtížné aktivity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orientace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800" dirty="0"/>
              <a:t>Zaměření na soutěž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Snaha demonstrovat své schopnosti ve srovnání s druhými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Může být pozitivní v případě, že se člověk vnímá jako schopný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Negativní, pokud své schopnosti vnímá jako nedostatečné</a:t>
            </a:r>
          </a:p>
          <a:p>
            <a:pPr>
              <a:lnSpc>
                <a:spcPct val="80000"/>
              </a:lnSpc>
              <a:defRPr/>
            </a:pPr>
            <a:endParaRPr lang="cs-CZ" sz="2800" dirty="0" smtClean="0"/>
          </a:p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r>
              <a:rPr lang="cs-CZ" sz="2800" dirty="0" smtClean="0"/>
              <a:t>Zaměření </a:t>
            </a:r>
            <a:r>
              <a:rPr lang="cs-CZ" sz="2800" dirty="0"/>
              <a:t>na úkol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Snaha zlepšit se ve srovnání se svým minulým výkonem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Obvykle pozitivní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i="1" dirty="0"/>
              <a:t>„Nikdy jsem se nesnažil dostat se do Síně slávy. Vždycky jsem se snažil, abych byl tak dobrý, jak jen můžu být.“ </a:t>
            </a:r>
            <a:r>
              <a:rPr lang="cs-CZ" sz="2000" dirty="0"/>
              <a:t>W. </a:t>
            </a:r>
            <a:r>
              <a:rPr lang="cs-CZ" sz="2000" dirty="0" err="1"/>
              <a:t>Payton</a:t>
            </a:r>
            <a:r>
              <a:rPr lang="cs-CZ" sz="2000" dirty="0"/>
              <a:t>, americký fotbal, člen Síně slávy</a:t>
            </a:r>
            <a:endParaRPr lang="cs-CZ" sz="2000" i="1" dirty="0"/>
          </a:p>
          <a:p>
            <a:endParaRPr lang="cs-CZ" dirty="0"/>
          </a:p>
        </p:txBody>
      </p:sp>
      <p:pic>
        <p:nvPicPr>
          <p:cNvPr id="9" name="Picture 7" descr="Podi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2126" y="692696"/>
            <a:ext cx="2531874" cy="16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Sebe-znevýhodňující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Někteří studenti vytváří předem „omluvu“ za případné selhání, kdy neúspěch nepoukazuje na nedostatečné schopnosti, např. příliš jednoduché či příliš obtížné cíle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2400" dirty="0"/>
          </a:p>
          <a:p>
            <a:pPr>
              <a:lnSpc>
                <a:spcPct val="80000"/>
              </a:lnSpc>
              <a:defRPr/>
            </a:pPr>
            <a:r>
              <a:rPr lang="cs-CZ" sz="2600" b="1" dirty="0"/>
              <a:t>Nezúčastnění se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Někteří studující se často neúčastní proto, aby se vyhnuli riziku jevit se jako nedostatečně schopní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i="1" dirty="0"/>
              <a:t>„No, já myslím, že by mně to mohlo jít líp, ale musel bych se víc učit. Jenomže, já jsem zase líný se víc učit.“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24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cs-CZ" sz="2600" b="1" dirty="0" err="1"/>
              <a:t>Prokrastinace</a:t>
            </a:r>
            <a:endParaRPr lang="cs-CZ" sz="2600" b="1" dirty="0"/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Příprava na poslední chvíli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Aktivita bez výsledků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Účast v mnoha činnostech, ale v žádné dostatečná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Perfekcionismus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800" dirty="0"/>
              <a:t>Stanovování velmi vysokých standardů výkonu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/>
              <a:t>Může mít pozitivní  i negativní dopad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400" dirty="0"/>
              <a:t>na sebe zaměřený perfekcionismus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400" dirty="0"/>
              <a:t>sociálně předepsaný perfekcionismus</a:t>
            </a:r>
          </a:p>
          <a:p>
            <a:pPr lvl="1">
              <a:lnSpc>
                <a:spcPct val="90000"/>
              </a:lnSpc>
              <a:defRPr/>
            </a:pPr>
            <a:endParaRPr lang="cs-CZ" sz="2400" dirty="0"/>
          </a:p>
          <a:p>
            <a:pPr lvl="1">
              <a:lnSpc>
                <a:spcPct val="90000"/>
              </a:lnSpc>
              <a:defRPr/>
            </a:pPr>
            <a:r>
              <a:rPr lang="cs-CZ" sz="1800" dirty="0"/>
              <a:t>Matka: </a:t>
            </a:r>
            <a:r>
              <a:rPr lang="cs-CZ" sz="1800" i="1" dirty="0"/>
              <a:t> „On prostě musí mít všechno </a:t>
            </a:r>
            <a:r>
              <a:rPr lang="cs-CZ" sz="1800" i="1" dirty="0" err="1"/>
              <a:t>ťip</a:t>
            </a:r>
            <a:r>
              <a:rPr lang="cs-CZ" sz="1800" i="1" dirty="0"/>
              <a:t>-</a:t>
            </a:r>
            <a:r>
              <a:rPr lang="cs-CZ" sz="1800" i="1" dirty="0" err="1"/>
              <a:t>ťop</a:t>
            </a:r>
            <a:r>
              <a:rPr lang="cs-CZ" sz="1800" i="1" dirty="0"/>
              <a:t>. Jak mu třeba špatně zavážeš brusle, tak prostě on je </a:t>
            </a:r>
            <a:r>
              <a:rPr lang="cs-CZ" sz="1800" i="1" dirty="0" err="1"/>
              <a:t>schopnej</a:t>
            </a:r>
            <a:r>
              <a:rPr lang="cs-CZ" sz="1800" i="1" dirty="0"/>
              <a:t> ten zápas neodehrát, jo?</a:t>
            </a:r>
            <a:r>
              <a:rPr lang="cs-CZ" sz="1800" dirty="0"/>
              <a:t> (</a:t>
            </a:r>
            <a:r>
              <a:rPr lang="cs-CZ" sz="1800" i="1" dirty="0"/>
              <a:t>...) On se dokáže rozbrečet kvůli sebevětší pitomině.“</a:t>
            </a:r>
          </a:p>
          <a:p>
            <a:pPr lvl="1">
              <a:lnSpc>
                <a:spcPct val="90000"/>
              </a:lnSpc>
              <a:defRPr/>
            </a:pPr>
            <a:endParaRPr lang="cs-CZ" sz="1800" dirty="0"/>
          </a:p>
          <a:p>
            <a:pPr lvl="1">
              <a:lnSpc>
                <a:spcPct val="90000"/>
              </a:lnSpc>
              <a:defRPr/>
            </a:pPr>
            <a:r>
              <a:rPr lang="cs-CZ" sz="1800" dirty="0"/>
              <a:t>David</a:t>
            </a:r>
            <a:r>
              <a:rPr lang="cs-CZ" sz="1800" dirty="0" smtClean="0"/>
              <a:t>: </a:t>
            </a:r>
            <a:r>
              <a:rPr lang="cs-CZ" sz="1800" i="1" dirty="0" smtClean="0"/>
              <a:t>„</a:t>
            </a:r>
            <a:r>
              <a:rPr lang="cs-CZ" sz="1800" i="1" dirty="0"/>
              <a:t>Vždycky se bojím.“  </a:t>
            </a:r>
            <a:r>
              <a:rPr lang="cs-CZ" sz="1800" dirty="0"/>
              <a:t>J:</a:t>
            </a:r>
            <a:r>
              <a:rPr lang="cs-CZ" sz="1800" i="1" dirty="0"/>
              <a:t>„A čeho?“ </a:t>
            </a:r>
            <a:r>
              <a:rPr lang="cs-CZ" sz="1800" dirty="0"/>
              <a:t>David: </a:t>
            </a:r>
            <a:r>
              <a:rPr lang="cs-CZ" sz="1800" i="1" dirty="0"/>
              <a:t>„Třeba že prohraju.“ </a:t>
            </a:r>
            <a:r>
              <a:rPr lang="cs-CZ" sz="1800" dirty="0"/>
              <a:t>J: </a:t>
            </a:r>
            <a:r>
              <a:rPr lang="cs-CZ" sz="1800" i="1" dirty="0"/>
              <a:t>„ A když prohrajete, jaké to je?“</a:t>
            </a:r>
            <a:r>
              <a:rPr lang="cs-CZ" sz="1800" dirty="0"/>
              <a:t> David: </a:t>
            </a:r>
            <a:r>
              <a:rPr lang="cs-CZ" sz="1800" i="1" dirty="0"/>
              <a:t>„Hrozný.“  </a:t>
            </a:r>
            <a:r>
              <a:rPr lang="cs-CZ" sz="1800" dirty="0"/>
              <a:t>J:</a:t>
            </a:r>
            <a:r>
              <a:rPr lang="cs-CZ" sz="1800" i="1" dirty="0"/>
              <a:t>„ A zkus mi to trochu popsat, (...) zkus mi říct, jaké to pro tebe je?“ </a:t>
            </a:r>
            <a:r>
              <a:rPr lang="cs-CZ" sz="1800" dirty="0"/>
              <a:t>David:</a:t>
            </a:r>
            <a:r>
              <a:rPr lang="cs-CZ" sz="1800" i="1" dirty="0"/>
              <a:t>„</a:t>
            </a:r>
            <a:r>
              <a:rPr lang="cs-CZ" sz="1800" i="1" dirty="0" err="1"/>
              <a:t>Nevim</a:t>
            </a:r>
            <a:r>
              <a:rPr lang="cs-CZ" sz="1800" i="1" dirty="0"/>
              <a:t>.... Když </a:t>
            </a:r>
            <a:r>
              <a:rPr lang="cs-CZ" sz="1800" i="1" dirty="0" err="1"/>
              <a:t>prohrajem</a:t>
            </a:r>
            <a:r>
              <a:rPr lang="cs-CZ" sz="1800" i="1" dirty="0"/>
              <a:t>, tak se vždycky na mě taťka naštve. Někdy.“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Implicitní teorie o povaze vlastních schopností </a:t>
            </a:r>
            <a:r>
              <a:rPr lang="cs-CZ" sz="4000" dirty="0" smtClean="0"/>
              <a:t>(</a:t>
            </a:r>
            <a:r>
              <a:rPr lang="cs-CZ" sz="4000" dirty="0" err="1" smtClean="0"/>
              <a:t>Dweck</a:t>
            </a:r>
            <a:r>
              <a:rPr lang="cs-CZ" sz="40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2800" b="1" dirty="0" smtClean="0"/>
          </a:p>
          <a:p>
            <a:pPr>
              <a:defRPr/>
            </a:pPr>
            <a:r>
              <a:rPr lang="cs-CZ" sz="2800" b="1" dirty="0" smtClean="0"/>
              <a:t>Teorie </a:t>
            </a:r>
            <a:r>
              <a:rPr lang="cs-CZ" sz="2800" b="1" dirty="0"/>
              <a:t>o měnitelné inteligenci</a:t>
            </a:r>
          </a:p>
          <a:p>
            <a:pPr lvl="1">
              <a:defRPr/>
            </a:pPr>
            <a:r>
              <a:rPr lang="cs-CZ" sz="2400" dirty="0"/>
              <a:t>Orientace na úkol</a:t>
            </a:r>
          </a:p>
          <a:p>
            <a:pPr lvl="1">
              <a:defRPr/>
            </a:pPr>
            <a:r>
              <a:rPr lang="cs-CZ" sz="2400" dirty="0"/>
              <a:t>Adaptivní reakce na neúspěch</a:t>
            </a:r>
          </a:p>
          <a:p>
            <a:pPr>
              <a:defRPr/>
            </a:pPr>
            <a:endParaRPr lang="cs-CZ" sz="2800" b="1" dirty="0"/>
          </a:p>
          <a:p>
            <a:pPr>
              <a:defRPr/>
            </a:pPr>
            <a:r>
              <a:rPr lang="cs-CZ" sz="2800" b="1" dirty="0"/>
              <a:t>Teorie o stabilní inteligenci</a:t>
            </a:r>
          </a:p>
          <a:p>
            <a:pPr lvl="1">
              <a:defRPr/>
            </a:pPr>
            <a:r>
              <a:rPr lang="cs-CZ" sz="2400" dirty="0"/>
              <a:t>Orientace na soutěž</a:t>
            </a:r>
          </a:p>
          <a:p>
            <a:pPr lvl="1">
              <a:defRPr/>
            </a:pPr>
            <a:r>
              <a:rPr lang="cs-CZ" sz="2400" dirty="0"/>
              <a:t>Neadaptivní reakce na neúspěch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Kdy je činnost nejzábavnější?</a:t>
            </a:r>
            <a:br>
              <a:rPr lang="cs-CZ" dirty="0" smtClean="0"/>
            </a:br>
            <a:r>
              <a:rPr lang="cs-CZ" dirty="0" err="1" smtClean="0"/>
              <a:t>Flow</a:t>
            </a:r>
            <a:r>
              <a:rPr lang="cs-CZ" dirty="0" smtClean="0"/>
              <a:t> fenomén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v případě, že </a:t>
            </a:r>
            <a:r>
              <a:rPr lang="cs-CZ" sz="2400" b="1" dirty="0"/>
              <a:t>obtížnost úkolu je v rovnováze se schopností</a:t>
            </a:r>
            <a:r>
              <a:rPr lang="cs-CZ" sz="2400" dirty="0"/>
              <a:t> člověka jej zvládnout</a:t>
            </a:r>
          </a:p>
          <a:p>
            <a:pPr lvl="1">
              <a:lnSpc>
                <a:spcPct val="90000"/>
              </a:lnSpc>
              <a:defRPr/>
            </a:pPr>
            <a:endParaRPr lang="cs-CZ" sz="2400" dirty="0"/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Pocit vtažení a unášení danou činností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 Spojení činnosti a vědomí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Zaměření na omezené pole podnětů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Ztráta vědomí sebe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Pocit kontroly vlastní činnosti i prostředí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Obtížnost i dovednosti musí být na </a:t>
            </a:r>
            <a:endParaRPr lang="cs-CZ" sz="2000" dirty="0" smtClean="0"/>
          </a:p>
          <a:p>
            <a:pPr lvl="1">
              <a:lnSpc>
                <a:spcPct val="90000"/>
              </a:lnSpc>
              <a:buNone/>
              <a:defRPr/>
            </a:pPr>
            <a:r>
              <a:rPr lang="cs-CZ" sz="2000" dirty="0" smtClean="0"/>
              <a:t>	relativně </a:t>
            </a:r>
            <a:r>
              <a:rPr lang="cs-CZ" sz="2000" dirty="0"/>
              <a:t>vysoké úrovni</a:t>
            </a:r>
          </a:p>
          <a:p>
            <a:endParaRPr lang="cs-CZ" dirty="0"/>
          </a:p>
        </p:txBody>
      </p:sp>
      <p:pic>
        <p:nvPicPr>
          <p:cNvPr id="4" name="obrázek 1" descr="Flow_Senia_Maym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113" y="4509120"/>
            <a:ext cx="3292250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skydive-exit-76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736296" y="2564904"/>
            <a:ext cx="2407704" cy="1605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</TotalTime>
  <Words>704</Words>
  <Application>Microsoft Office PowerPoint</Application>
  <PresentationFormat>Předvádění na obrazovce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Urbanistický</vt:lpstr>
      <vt:lpstr>Nadané děti</vt:lpstr>
      <vt:lpstr>Motivace </vt:lpstr>
      <vt:lpstr>Vnímaná osobní účinnost</vt:lpstr>
      <vt:lpstr>Vnímaná osobní účinnost</vt:lpstr>
      <vt:lpstr>Cílové orientace</vt:lpstr>
      <vt:lpstr>Sebe-znevýhodňující chování</vt:lpstr>
      <vt:lpstr>Perfekcionismus</vt:lpstr>
      <vt:lpstr>Implicitní teorie o povaze vlastních schopností (Dweck)</vt:lpstr>
      <vt:lpstr>Kdy je činnost nejzábavnější? Flow fenomén </vt:lpstr>
      <vt:lpstr>Vnitřní x vnější motivace </vt:lpstr>
      <vt:lpstr>Teorie sebedeterminace</vt:lpstr>
      <vt:lpstr>Cíle</vt:lpstr>
      <vt:lpstr>Jaké cíle jsou nejefektivnější? Princip SMART</vt:lpstr>
      <vt:lpstr>Schopnost odložit uspokojení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Radka</dc:creator>
  <cp:lastModifiedBy>Radka</cp:lastModifiedBy>
  <cp:revision>8</cp:revision>
  <dcterms:created xsi:type="dcterms:W3CDTF">2014-03-30T12:56:54Z</dcterms:created>
  <dcterms:modified xsi:type="dcterms:W3CDTF">2014-10-20T17:48:40Z</dcterms:modified>
</cp:coreProperties>
</file>