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99" r:id="rId4"/>
    <p:sldId id="306" r:id="rId5"/>
    <p:sldId id="300" r:id="rId6"/>
    <p:sldId id="301" r:id="rId7"/>
    <p:sldId id="302" r:id="rId8"/>
    <p:sldId id="304" r:id="rId9"/>
    <p:sldId id="305" r:id="rId10"/>
    <p:sldId id="303" r:id="rId11"/>
    <p:sldId id="307" r:id="rId12"/>
    <p:sldId id="259" r:id="rId13"/>
    <p:sldId id="272" r:id="rId14"/>
    <p:sldId id="297" r:id="rId15"/>
    <p:sldId id="262" r:id="rId16"/>
    <p:sldId id="260" r:id="rId17"/>
    <p:sldId id="258" r:id="rId18"/>
    <p:sldId id="274" r:id="rId19"/>
    <p:sldId id="283" r:id="rId20"/>
    <p:sldId id="273" r:id="rId21"/>
    <p:sldId id="276" r:id="rId22"/>
    <p:sldId id="275" r:id="rId23"/>
    <p:sldId id="284" r:id="rId24"/>
    <p:sldId id="285" r:id="rId25"/>
    <p:sldId id="280" r:id="rId26"/>
    <p:sldId id="286" r:id="rId27"/>
    <p:sldId id="287" r:id="rId28"/>
    <p:sldId id="282" r:id="rId29"/>
    <p:sldId id="288" r:id="rId30"/>
    <p:sldId id="289" r:id="rId31"/>
    <p:sldId id="263" r:id="rId32"/>
    <p:sldId id="291" r:id="rId33"/>
    <p:sldId id="292" r:id="rId34"/>
    <p:sldId id="298" r:id="rId35"/>
    <p:sldId id="290" r:id="rId36"/>
    <p:sldId id="293" r:id="rId37"/>
    <p:sldId id="294" r:id="rId38"/>
    <p:sldId id="295" r:id="rId39"/>
    <p:sldId id="296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27E839-FA43-4853-A881-29C45A569D01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BCFC7-93EF-48D9-8E60-C31A4E5473C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F10BC-59C0-44AE-92C4-A2CBB4B128F3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BBC36-720A-4DA4-A65E-7B632A2AA9B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Cvičení? Která z příčin je pro Vás</a:t>
            </a:r>
            <a:r>
              <a:rPr lang="cs-CZ" baseline="0" dirty="0" smtClean="0"/>
              <a:t> aktuálně nejvýznamnější? Které dokážete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BC36-720A-4DA4-A65E-7B632A2AA9B2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880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Pociťujete</a:t>
            </a:r>
            <a:r>
              <a:rPr lang="cs-CZ" baseline="0" dirty="0" smtClean="0"/>
              <a:t> nějakou tělesnou obtíž více než o prázdninách?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BC36-720A-4DA4-A65E-7B632A2AA9B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655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fáze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BC36-720A-4DA4-A65E-7B632A2AA9B2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297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BC36-720A-4DA4-A65E-7B632A2AA9B2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647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Atletický</a:t>
            </a:r>
            <a:r>
              <a:rPr lang="cs-CZ" baseline="0" smtClean="0"/>
              <a:t> desetiboj 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BC36-720A-4DA4-A65E-7B632A2AA9B2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altLang="cs-CZ" smtClean="0"/>
              <a:t>1 a 2 jsou založeny na formálním vzdělávání 3 a 4 nejsou </a:t>
            </a:r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17A944-6DC4-4EBD-920E-F7FA0ACBC5F6}" type="slidenum">
              <a:rPr lang="cs-CZ" altLang="cs-CZ" smtClean="0"/>
              <a:pPr/>
              <a:t>26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Day (ne aktivity ale vnitřní proces)</a:t>
            </a:r>
            <a:r>
              <a:rPr lang="cs-CZ" baseline="0" smtClean="0"/>
              <a:t> 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BBC36-720A-4DA4-A65E-7B632A2AA9B2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BED4-9937-476F-97B9-E8511C5D5E69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43B9-173D-49B1-9612-C07E5761E4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BED4-9937-476F-97B9-E8511C5D5E69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43B9-173D-49B1-9612-C07E5761E4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BED4-9937-476F-97B9-E8511C5D5E69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43B9-173D-49B1-9612-C07E5761E4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BED4-9937-476F-97B9-E8511C5D5E69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43B9-173D-49B1-9612-C07E5761E4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BED4-9937-476F-97B9-E8511C5D5E69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43B9-173D-49B1-9612-C07E5761E4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BED4-9937-476F-97B9-E8511C5D5E69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43B9-173D-49B1-9612-C07E5761E4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BED4-9937-476F-97B9-E8511C5D5E69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43B9-173D-49B1-9612-C07E5761E4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BED4-9937-476F-97B9-E8511C5D5E69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43B9-173D-49B1-9612-C07E5761E4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BED4-9937-476F-97B9-E8511C5D5E69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43B9-173D-49B1-9612-C07E5761E4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BED4-9937-476F-97B9-E8511C5D5E69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43B9-173D-49B1-9612-C07E5761E4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DBED4-9937-476F-97B9-E8511C5D5E69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843B9-173D-49B1-9612-C07E5761E4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DBED4-9937-476F-97B9-E8511C5D5E69}" type="datetimeFigureOut">
              <a:rPr lang="cs-CZ" smtClean="0"/>
              <a:pPr/>
              <a:t>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843B9-173D-49B1-9612-C07E5761E4F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Teorie profese učitele I.</a:t>
            </a:r>
            <a:br>
              <a:rPr lang="cs-CZ" dirty="0" smtClean="0"/>
            </a:br>
            <a:r>
              <a:rPr lang="cs-CZ" dirty="0" smtClean="0"/>
              <a:t>Učitelské profesní standardy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79104"/>
          </a:xfrm>
        </p:spPr>
        <p:txBody>
          <a:bodyPr>
            <a:normAutofit/>
          </a:bodyPr>
          <a:lstStyle/>
          <a:p>
            <a:r>
              <a:rPr lang="cs-CZ" dirty="0" smtClean="0"/>
              <a:t>Karel Starý </a:t>
            </a:r>
          </a:p>
          <a:p>
            <a:r>
              <a:rPr lang="cs-CZ" sz="3000" dirty="0" smtClean="0"/>
              <a:t>Univerzita Karlova v Praze, Pedagogická fakulta</a:t>
            </a:r>
          </a:p>
          <a:p>
            <a:r>
              <a:rPr lang="cs-CZ" sz="3000" dirty="0" smtClean="0"/>
              <a:t>3.11.2017</a:t>
            </a:r>
          </a:p>
          <a:p>
            <a:endParaRPr lang="cs-CZ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Syndrom vyhoření -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Nadšení</a:t>
            </a:r>
          </a:p>
          <a:p>
            <a:r>
              <a:rPr lang="cs-CZ" dirty="0" smtClean="0"/>
              <a:t>Stagnace</a:t>
            </a:r>
          </a:p>
          <a:p>
            <a:r>
              <a:rPr lang="cs-CZ" dirty="0" smtClean="0"/>
              <a:t>Frustrace</a:t>
            </a:r>
          </a:p>
          <a:p>
            <a:r>
              <a:rPr lang="cs-CZ" dirty="0" smtClean="0"/>
              <a:t>Apatie</a:t>
            </a:r>
          </a:p>
          <a:p>
            <a:r>
              <a:rPr lang="cs-CZ" dirty="0" smtClean="0"/>
              <a:t>Vyčerpání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0295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syndromu vyhoření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Duševní hygiena</a:t>
            </a:r>
          </a:p>
          <a:p>
            <a:r>
              <a:rPr lang="cs-CZ" dirty="0"/>
              <a:t>Otevřená komunikace (vyjadřování emocí)</a:t>
            </a:r>
          </a:p>
          <a:p>
            <a:r>
              <a:rPr lang="cs-CZ" dirty="0" smtClean="0"/>
              <a:t>Režim </a:t>
            </a:r>
            <a:r>
              <a:rPr lang="cs-CZ" dirty="0"/>
              <a:t>práce a odpočinku </a:t>
            </a:r>
          </a:p>
          <a:p>
            <a:pPr lvl="1"/>
            <a:r>
              <a:rPr lang="cs-CZ" dirty="0"/>
              <a:t>Aktivní odpočinek </a:t>
            </a:r>
          </a:p>
          <a:p>
            <a:pPr lvl="1"/>
            <a:r>
              <a:rPr lang="cs-CZ" dirty="0" err="1"/>
              <a:t>Time</a:t>
            </a:r>
            <a:r>
              <a:rPr lang="cs-CZ" dirty="0"/>
              <a:t> management (priority</a:t>
            </a:r>
          </a:p>
          <a:p>
            <a:r>
              <a:rPr lang="cs-CZ" dirty="0" err="1" smtClean="0"/>
              <a:t>Sebepřijetí</a:t>
            </a:r>
            <a:r>
              <a:rPr lang="cs-CZ" dirty="0" smtClean="0"/>
              <a:t>, sebepojetí (růstové nastavení mysli)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769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Různé přístupy k hodnocení kvality práce učitele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 základě výsledků žáků – modely </a:t>
            </a:r>
            <a:r>
              <a:rPr lang="cs-CZ" i="1" dirty="0" err="1" smtClean="0"/>
              <a:t>added</a:t>
            </a:r>
            <a:r>
              <a:rPr lang="cs-CZ" i="1" dirty="0" smtClean="0"/>
              <a:t> </a:t>
            </a:r>
            <a:r>
              <a:rPr lang="cs-CZ" i="1" dirty="0" err="1" smtClean="0"/>
              <a:t>value</a:t>
            </a:r>
            <a:r>
              <a:rPr lang="cs-CZ" i="1" dirty="0" smtClean="0"/>
              <a:t> 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Hanushek</a:t>
            </a:r>
            <a:r>
              <a:rPr lang="cs-CZ" altLang="cs-CZ" dirty="0" smtClean="0"/>
              <a:t> &amp; </a:t>
            </a:r>
            <a:r>
              <a:rPr lang="cs-CZ" altLang="cs-CZ" dirty="0" err="1" smtClean="0"/>
              <a:t>Rivkin</a:t>
            </a:r>
            <a:r>
              <a:rPr lang="cs-CZ" altLang="cs-CZ" dirty="0" smtClean="0"/>
              <a:t>, 2010)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Na základě </a:t>
            </a:r>
            <a:r>
              <a:rPr lang="cs-CZ" altLang="cs-CZ" dirty="0" smtClean="0"/>
              <a:t>vyznávaných hodnot, osobnostních kvalit a vztahu k profesi </a:t>
            </a:r>
            <a:r>
              <a:rPr lang="cs-CZ" altLang="cs-CZ" sz="2400" dirty="0" smtClean="0"/>
              <a:t>(</a:t>
            </a:r>
            <a:r>
              <a:rPr lang="cs-CZ" altLang="cs-CZ" sz="2400" dirty="0" err="1" smtClean="0"/>
              <a:t>Fenstermacher</a:t>
            </a:r>
            <a:r>
              <a:rPr lang="cs-CZ" altLang="cs-CZ" sz="2400" dirty="0" smtClean="0"/>
              <a:t> &amp; </a:t>
            </a:r>
            <a:r>
              <a:rPr lang="cs-CZ" altLang="cs-CZ" sz="2400" dirty="0" err="1" smtClean="0"/>
              <a:t>Richardson</a:t>
            </a:r>
            <a:r>
              <a:rPr lang="cs-CZ" altLang="cs-CZ" sz="2400" dirty="0" smtClean="0"/>
              <a:t>, 2005; </a:t>
            </a:r>
            <a:r>
              <a:rPr lang="cs-CZ" altLang="cs-CZ" sz="2400" dirty="0" err="1" smtClean="0"/>
              <a:t>Day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et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al</a:t>
            </a:r>
            <a:r>
              <a:rPr lang="cs-CZ" altLang="cs-CZ" sz="2400" dirty="0" smtClean="0"/>
              <a:t>., 2007)</a:t>
            </a:r>
            <a:r>
              <a:rPr lang="cs-CZ" alt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b="1" dirty="0" smtClean="0"/>
              <a:t>Na základě profesních standardů (</a:t>
            </a:r>
            <a:r>
              <a:rPr lang="cs-CZ" b="1" dirty="0" err="1" smtClean="0"/>
              <a:t>Ingvarson</a:t>
            </a:r>
            <a:r>
              <a:rPr lang="cs-CZ" b="1" dirty="0" smtClean="0"/>
              <a:t> &amp; </a:t>
            </a:r>
            <a:r>
              <a:rPr lang="en-US" b="1" dirty="0" err="1" smtClean="0"/>
              <a:t>Kleinhenz</a:t>
            </a:r>
            <a:r>
              <a:rPr lang="cs-CZ" dirty="0" smtClean="0"/>
              <a:t>, </a:t>
            </a:r>
            <a:r>
              <a:rPr lang="cs-CZ" b="1" dirty="0" smtClean="0"/>
              <a:t>2006; </a:t>
            </a:r>
            <a:r>
              <a:rPr lang="cs-CZ" b="1" dirty="0" err="1" smtClean="0"/>
              <a:t>Ingvarson</a:t>
            </a:r>
            <a:r>
              <a:rPr lang="cs-CZ" b="1" dirty="0" smtClean="0"/>
              <a:t> &amp; </a:t>
            </a:r>
            <a:r>
              <a:rPr lang="cs-CZ" b="1" dirty="0" err="1" smtClean="0"/>
              <a:t>Hattie</a:t>
            </a:r>
            <a:r>
              <a:rPr lang="cs-CZ" b="1" dirty="0" smtClean="0"/>
              <a:t>, 2008; </a:t>
            </a:r>
            <a:r>
              <a:rPr lang="cs-CZ" b="1" dirty="0" err="1" smtClean="0"/>
              <a:t>Kennedy</a:t>
            </a:r>
            <a:r>
              <a:rPr lang="cs-CZ" b="1" dirty="0" smtClean="0"/>
              <a:t> 2010)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Učitelské profesní standardy </a:t>
            </a:r>
            <a:br>
              <a:rPr lang="cs-CZ" smtClean="0"/>
            </a:br>
            <a:r>
              <a:rPr lang="cs-CZ" smtClean="0"/>
              <a:t>(pracovní definice)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z="3600" smtClean="0"/>
          </a:p>
          <a:p>
            <a:pPr>
              <a:buNone/>
            </a:pPr>
            <a:r>
              <a:rPr lang="cs-CZ" sz="3600" smtClean="0"/>
              <a:t>kodifikované popisy profesního výkonu poskytující základ pro jeho hodnocení zpravidla s důsledky pro odměňování učitelů.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endParaRPr lang="cs-CZ" smtClean="0"/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Úspěch hodnocení práce učitelů založené na standardech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Předpoklady :</a:t>
            </a:r>
          </a:p>
          <a:p>
            <a:pPr>
              <a:buNone/>
            </a:pPr>
            <a:r>
              <a:rPr lang="cs-CZ" dirty="0" smtClean="0"/>
              <a:t>- rozpracování na dostatečně konkrétní úroveň – obsahové standardy</a:t>
            </a:r>
          </a:p>
          <a:p>
            <a:pPr>
              <a:buNone/>
            </a:pPr>
            <a:r>
              <a:rPr lang="cs-CZ" dirty="0" smtClean="0"/>
              <a:t>- kvalitní metody shromažďování dokladů (evidence) </a:t>
            </a:r>
          </a:p>
          <a:p>
            <a:pPr>
              <a:buNone/>
            </a:pPr>
            <a:r>
              <a:rPr lang="cs-CZ" dirty="0" smtClean="0"/>
              <a:t>- kvalitní procedury hodnocení dokladů, které jsou shromažďovány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Dva typy učitelských standardů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 </a:t>
            </a:r>
            <a:r>
              <a:rPr lang="cs-CZ" i="1" dirty="0" smtClean="0"/>
              <a:t>začínající </a:t>
            </a:r>
            <a:r>
              <a:rPr lang="cs-CZ" dirty="0" smtClean="0"/>
              <a:t>učitele – </a:t>
            </a:r>
            <a:r>
              <a:rPr lang="cs-CZ" b="1" dirty="0" smtClean="0"/>
              <a:t>povinné;</a:t>
            </a:r>
            <a:r>
              <a:rPr lang="cs-CZ" dirty="0" smtClean="0"/>
              <a:t> souvisí s krátkým přípravným vzděláváním učitelů a nutností obhájení způsobilosti pro výkon učitelské profese.  (odlišné od ČR)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i="1" dirty="0" smtClean="0"/>
              <a:t>zkušené</a:t>
            </a:r>
            <a:r>
              <a:rPr lang="cs-CZ" dirty="0" smtClean="0"/>
              <a:t> učitele – </a:t>
            </a:r>
            <a:r>
              <a:rPr lang="cs-CZ" b="1" dirty="0" smtClean="0"/>
              <a:t>dobrovolné; </a:t>
            </a:r>
            <a:r>
              <a:rPr lang="cs-CZ" dirty="0" smtClean="0"/>
              <a:t>cílem je motivovat co nejvíce učitelů k profesnímu růstu.  (podobné podmínky jako v ČR)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Příklady profesních standardů </a:t>
            </a:r>
            <a:br>
              <a:rPr lang="cs-CZ" smtClean="0"/>
            </a:br>
            <a:r>
              <a:rPr lang="cs-CZ" smtClean="0"/>
              <a:t>pro zkušené učitele v praxi 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mtClean="0"/>
              <a:t>Konec 90. let 20. st. – standardy práce </a:t>
            </a:r>
            <a:r>
              <a:rPr lang="cs-CZ" i="1" smtClean="0"/>
              <a:t>vynikajících</a:t>
            </a:r>
            <a:r>
              <a:rPr lang="cs-CZ" smtClean="0"/>
              <a:t> učitelů:</a:t>
            </a:r>
          </a:p>
          <a:p>
            <a:r>
              <a:rPr lang="cs-CZ" smtClean="0"/>
              <a:t>Anglie – Post Treshold Teacher (PTT), Advanced Skills Teacher (AST), Excelent T. (ET)</a:t>
            </a:r>
          </a:p>
          <a:p>
            <a:r>
              <a:rPr lang="cs-CZ" smtClean="0"/>
              <a:t>Skotsko – Chartered Teacher (CT) </a:t>
            </a:r>
          </a:p>
          <a:p>
            <a:r>
              <a:rPr lang="cs-CZ" smtClean="0"/>
              <a:t>Západní Austrálie – Level 3 Classroom Teacher (L3) </a:t>
            </a:r>
          </a:p>
          <a:p>
            <a:r>
              <a:rPr lang="cs-CZ" smtClean="0"/>
              <a:t>USA – National Board for Professional Teachers Standards (NBPTS)</a:t>
            </a:r>
          </a:p>
          <a:p>
            <a:pPr>
              <a:buNone/>
            </a:pPr>
            <a:endParaRPr lang="cs-CZ" smtClean="0"/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Aktuální stav učitelských standardů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Anglie a Skotsko – oslabování jejich role; transformace hraničící s rušením</a:t>
            </a:r>
          </a:p>
          <a:p>
            <a:pPr>
              <a:buNone/>
            </a:pPr>
            <a:r>
              <a:rPr lang="cs-CZ" dirty="0" smtClean="0"/>
              <a:t>USA , Kanada – decentralizovaná stabilita </a:t>
            </a:r>
          </a:p>
          <a:p>
            <a:pPr>
              <a:buNone/>
            </a:pPr>
            <a:r>
              <a:rPr lang="cs-CZ" dirty="0" smtClean="0"/>
              <a:t>Austrálie – posilování role standardů v hodnocení práce učitelů - národní učitelské standardy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Anglie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Standardy byly vytvořeny na zakázku ministerstva školství (labour party) renomovanou konzultační firmou Hay McBer. </a:t>
            </a:r>
          </a:p>
          <a:p>
            <a:endParaRPr lang="cs-CZ" smtClean="0"/>
          </a:p>
          <a:p>
            <a:r>
              <a:rPr lang="cs-CZ" smtClean="0"/>
              <a:t>Po nástupu vládní koalice konzervativců a liberálů došlo k nahrazení systému profesních standardů jedním velmi obecným standardem = faktické zrušení standardů!</a:t>
            </a: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Profesní standardy v politickém rozhodování – Commonwealth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altLang="cs-CZ" i="1" dirty="0" smtClean="0"/>
              <a:t>PRAVICE (konzervativně-liberální přístup) </a:t>
            </a:r>
            <a:r>
              <a:rPr lang="cs-CZ" altLang="cs-CZ" dirty="0" smtClean="0"/>
              <a:t>– menší důvěra ke státním institucím; podpora autonomie škol (ředitelů) při rozhodování o kvalitě učitelů – </a:t>
            </a:r>
            <a:r>
              <a:rPr lang="cs-CZ" altLang="cs-CZ" i="1" dirty="0" smtClean="0"/>
              <a:t>profesní standard v obecné rovině</a:t>
            </a:r>
          </a:p>
          <a:p>
            <a:pPr eaLnBrk="1" hangingPunct="1">
              <a:defRPr/>
            </a:pPr>
            <a:r>
              <a:rPr lang="cs-CZ" altLang="cs-CZ" i="1" dirty="0" smtClean="0"/>
              <a:t>LEVICE (labouristický přístup) </a:t>
            </a:r>
            <a:r>
              <a:rPr lang="cs-CZ" altLang="cs-CZ" dirty="0" smtClean="0"/>
              <a:t>– národní systémy hodnocení podpory kvality práce učitelů – </a:t>
            </a:r>
            <a:r>
              <a:rPr lang="cs-CZ" altLang="cs-CZ" i="1" dirty="0" smtClean="0"/>
              <a:t>vznik učitelských standardů jako nástroje zkvalitnění vzdělávacího systému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alt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Obsah prezentace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Podstata profese učitele</a:t>
            </a:r>
          </a:p>
          <a:p>
            <a:r>
              <a:rPr lang="cs-CZ" dirty="0" smtClean="0"/>
              <a:t>Problémy učitelské profese</a:t>
            </a:r>
          </a:p>
          <a:p>
            <a:r>
              <a:rPr lang="cs-CZ" dirty="0" smtClean="0"/>
              <a:t>Různé přístupy k hodnocení práce učitelů </a:t>
            </a:r>
          </a:p>
          <a:p>
            <a:r>
              <a:rPr lang="cs-CZ" dirty="0" smtClean="0"/>
              <a:t>Vymezení pojmů </a:t>
            </a:r>
          </a:p>
          <a:p>
            <a:r>
              <a:rPr lang="cs-CZ" dirty="0" smtClean="0"/>
              <a:t>Komparativní přehled profesních standardů v anglicky mluvících zemích </a:t>
            </a:r>
          </a:p>
          <a:p>
            <a:r>
              <a:rPr lang="cs-CZ" dirty="0" smtClean="0"/>
              <a:t>Aktuální situace v ČR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Důsledky tvorby standardů 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Pokud vznikají standardy politickým rozhodnutím, mohou být zase politickým rozhodnutím zrušeny. </a:t>
            </a:r>
          </a:p>
          <a:p>
            <a:r>
              <a:rPr lang="cs-CZ" smtClean="0"/>
              <a:t>Pokud standardy vznikají na základě konsenzu napříč politickými stranami a jsou vytvářeny a „vlastněny“ profesními asociacemi (učitelská profesní komora?)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Skotsko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mtClean="0"/>
              <a:t>Odpovědnost za tvorbu standardů - </a:t>
            </a:r>
            <a:r>
              <a:rPr lang="cs-CZ" i="1" smtClean="0"/>
              <a:t>General Teaching Council for Scotland, GTCS </a:t>
            </a:r>
          </a:p>
          <a:p>
            <a:pPr>
              <a:buNone/>
            </a:pPr>
            <a:r>
              <a:rPr lang="cs-CZ" smtClean="0"/>
              <a:t>Přípravou pověřeno konsorcium dvou vysokých škol a jedné poradenské firmy. 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Zdůvodnění zrušení skotského programu Chartered Teacher (McCormac 2012):</a:t>
            </a:r>
          </a:p>
          <a:p>
            <a:r>
              <a:rPr lang="cs-CZ" smtClean="0"/>
              <a:t>38 % respondentů mezi učiteli vyjádřilo, že program by měl zůstat zachován, 37 % že by měl projít úpravami a 25 % že by měl být ukončen. </a:t>
            </a:r>
          </a:p>
          <a:p>
            <a:r>
              <a:rPr lang="cs-CZ" smtClean="0"/>
              <a:t>slabá místa v systému hodnocení (neobjektivita), ponechání hodnocení na poskytovatelích DVU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USA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NBPTS</a:t>
            </a:r>
            <a:r>
              <a:rPr lang="cs-CZ" dirty="0" smtClean="0"/>
              <a:t> nezisková nestátní nezávislá organizace vzniklá s podporou Carnegie </a:t>
            </a:r>
            <a:r>
              <a:rPr lang="cs-CZ" dirty="0" err="1" smtClean="0"/>
              <a:t>Foundation</a:t>
            </a:r>
            <a:r>
              <a:rPr lang="cs-CZ" dirty="0" smtClean="0"/>
              <a:t> v roce 1987 jako odpověď na politický materiál </a:t>
            </a:r>
            <a:r>
              <a:rPr lang="cs-CZ" i="1" dirty="0" err="1" smtClean="0"/>
              <a:t>Nation</a:t>
            </a:r>
            <a:r>
              <a:rPr lang="cs-CZ" i="1" dirty="0" smtClean="0"/>
              <a:t> </a:t>
            </a:r>
            <a:r>
              <a:rPr lang="cs-CZ" i="1" dirty="0" err="1" smtClean="0"/>
              <a:t>at</a:t>
            </a:r>
            <a:r>
              <a:rPr lang="cs-CZ" i="1" dirty="0" smtClean="0"/>
              <a:t> Risk (1983) – </a:t>
            </a:r>
            <a:r>
              <a:rPr lang="cs-CZ" dirty="0" smtClean="0"/>
              <a:t>krize statusu a atraktivnosti učitelské profese. </a:t>
            </a:r>
          </a:p>
          <a:p>
            <a:r>
              <a:rPr lang="cs-CZ" dirty="0" smtClean="0"/>
              <a:t>do roku 2012 prošlo procesem certifikace více než 100.000 učitelů a přestože uznávání certifikace není povinné, je akceptováno napříč USA. </a:t>
            </a:r>
          </a:p>
          <a:p>
            <a:endParaRPr lang="cs-CZ" dirty="0" smtClean="0"/>
          </a:p>
          <a:p>
            <a:pPr>
              <a:buNone/>
            </a:pPr>
            <a:r>
              <a:rPr lang="cs-CZ" i="1" dirty="0" smtClean="0"/>
              <a:t>Velmi specifická situace; v mnohém inspirativní, ale jako celek nepřenosná do ČR 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Specifika certifikace NBPTS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Nezávislost na státu (bez vazby na kariérní systém) </a:t>
            </a:r>
          </a:p>
          <a:p>
            <a:r>
              <a:rPr lang="cs-CZ" altLang="cs-CZ" dirty="0" smtClean="0"/>
              <a:t>Rozpracování až po úroveň „aprobace“ </a:t>
            </a:r>
          </a:p>
          <a:p>
            <a:r>
              <a:rPr lang="cs-CZ" altLang="cs-CZ" dirty="0" smtClean="0"/>
              <a:t>Kvalita interní i externí evaluace systému</a:t>
            </a:r>
          </a:p>
          <a:p>
            <a:r>
              <a:rPr lang="cs-CZ" altLang="cs-CZ" dirty="0" smtClean="0"/>
              <a:t>Zapojení učitelů do tvorby a fungování systému – viz procedurální validita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600" dirty="0" smtClean="0"/>
              <a:t>Procedurální validita neboli </a:t>
            </a:r>
            <a:r>
              <a:rPr lang="cs-CZ" sz="3600" dirty="0" smtClean="0"/>
              <a:t>kdo a jak tvoří a „vlastní“ profesní standard</a:t>
            </a:r>
            <a:r>
              <a:rPr lang="cs-CZ" altLang="cs-CZ" dirty="0" smtClean="0"/>
              <a:t> </a:t>
            </a:r>
            <a:r>
              <a:rPr lang="cs-CZ" altLang="cs-CZ" sz="2000" dirty="0" smtClean="0"/>
              <a:t>(</a:t>
            </a:r>
            <a:r>
              <a:rPr lang="cs-CZ" altLang="cs-CZ" sz="2000" dirty="0" err="1" smtClean="0"/>
              <a:t>Ingvarson</a:t>
            </a:r>
            <a:r>
              <a:rPr lang="cs-CZ" altLang="cs-CZ" sz="2000" dirty="0" smtClean="0"/>
              <a:t> &amp; </a:t>
            </a:r>
            <a:r>
              <a:rPr lang="cs-CZ" altLang="cs-CZ" sz="2000" dirty="0" err="1" smtClean="0"/>
              <a:t>Hattie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Eds</a:t>
            </a:r>
            <a:r>
              <a:rPr lang="cs-CZ" altLang="cs-CZ" sz="2000" dirty="0" smtClean="0"/>
              <a:t>., 2008) 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smtClean="0"/>
              <a:t>Skupina tvůrců je administrativně nezávislá, s jasně vymezenými pravomocemi, složená z většinově z učitelů expertů, má výlučnou odpovědnost za výsledek. </a:t>
            </a:r>
          </a:p>
          <a:p>
            <a:r>
              <a:rPr lang="cs-CZ" altLang="cs-CZ" sz="2400" smtClean="0"/>
              <a:t>Obsahové standardy jsou dostatečně rozpracovány (elaborovány) a provázány s hodnotícími postupy a nástroji. </a:t>
            </a:r>
          </a:p>
          <a:p>
            <a:r>
              <a:rPr lang="cs-CZ" altLang="cs-CZ" sz="2400" smtClean="0"/>
              <a:t>Standardy jsou podrobeny odborné (ne politické) oponentuře a vyjádření všech zainteresovaných (zájmových) skupin</a:t>
            </a:r>
          </a:p>
          <a:p>
            <a:r>
              <a:rPr lang="cs-CZ" altLang="cs-CZ" sz="2400" smtClean="0"/>
              <a:t>Pracovní verze jsou opilotovány na dostatečně velkém vzorku a v reálném čase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Austrálie – zdroje profesních standardů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Profesní standardy v některých státech (L3 CT v Západní Austrálii, NSW apod.) </a:t>
            </a:r>
          </a:p>
          <a:p>
            <a:r>
              <a:rPr lang="cs-CZ" dirty="0" err="1" smtClean="0"/>
              <a:t>Celoaustralské</a:t>
            </a:r>
            <a:r>
              <a:rPr lang="cs-CZ" dirty="0" smtClean="0"/>
              <a:t> standardy učitelů matematiky, angličtiny a přírodních věd (science) </a:t>
            </a:r>
          </a:p>
          <a:p>
            <a:r>
              <a:rPr lang="cs-CZ" dirty="0" smtClean="0"/>
              <a:t>Výzkum vlastních i zahraničních profesních standardů a metodologická vyspělost (</a:t>
            </a:r>
            <a:r>
              <a:rPr lang="cs-CZ" dirty="0" err="1" smtClean="0"/>
              <a:t>Hattie</a:t>
            </a:r>
            <a:r>
              <a:rPr lang="cs-CZ" dirty="0" smtClean="0"/>
              <a:t>, </a:t>
            </a:r>
            <a:r>
              <a:rPr lang="cs-CZ" dirty="0" err="1" smtClean="0"/>
              <a:t>Ingvarson</a:t>
            </a:r>
            <a:r>
              <a:rPr lang="cs-CZ" dirty="0" smtClean="0"/>
              <a:t>) </a:t>
            </a:r>
          </a:p>
          <a:p>
            <a:r>
              <a:rPr lang="cs-CZ" dirty="0" smtClean="0"/>
              <a:t>Zřízení </a:t>
            </a:r>
            <a:r>
              <a:rPr lang="cs-CZ" i="1" dirty="0" err="1" smtClean="0"/>
              <a:t>Australian</a:t>
            </a:r>
            <a:r>
              <a:rPr lang="cs-CZ" i="1" dirty="0" smtClean="0"/>
              <a:t> Institute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Teaching</a:t>
            </a:r>
            <a:r>
              <a:rPr lang="cs-CZ" i="1" dirty="0" smtClean="0"/>
              <a:t> and </a:t>
            </a:r>
            <a:r>
              <a:rPr lang="cs-CZ" i="1" dirty="0" err="1" smtClean="0"/>
              <a:t>School</a:t>
            </a:r>
            <a:r>
              <a:rPr lang="cs-CZ" i="1" dirty="0" smtClean="0"/>
              <a:t> </a:t>
            </a:r>
            <a:r>
              <a:rPr lang="cs-CZ" i="1" dirty="0" err="1" smtClean="0"/>
              <a:t>Leadership</a:t>
            </a:r>
            <a:r>
              <a:rPr lang="cs-CZ" i="1" dirty="0" smtClean="0"/>
              <a:t> – AITSL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600" smtClean="0"/>
              <a:t>Austrálie - systém profesních standardů dle autority a role vzdělávání   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Formální vzdělávání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1 </a:t>
            </a:r>
            <a:r>
              <a:rPr lang="cs-CZ" altLang="cs-CZ" i="1" smtClean="0"/>
              <a:t>Graduate</a:t>
            </a:r>
            <a:r>
              <a:rPr lang="cs-CZ" altLang="cs-CZ" smtClean="0"/>
              <a:t> </a:t>
            </a:r>
            <a:r>
              <a:rPr lang="cs-CZ" altLang="cs-CZ" i="1" smtClean="0"/>
              <a:t>teacher </a:t>
            </a:r>
            <a:r>
              <a:rPr lang="cs-CZ" altLang="cs-CZ" smtClean="0"/>
              <a:t>– začínající u. odpovědnost mají fakulty připravující učitele 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2 </a:t>
            </a:r>
            <a:r>
              <a:rPr lang="cs-CZ" altLang="cs-CZ" i="1" smtClean="0"/>
              <a:t>Proficient t. </a:t>
            </a:r>
            <a:r>
              <a:rPr lang="cs-CZ" altLang="cs-CZ" smtClean="0"/>
              <a:t>– samostatný u. - hodnocení na úrovni jednotlivých států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-------------------------------------------------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Neformální vzdělávání</a:t>
            </a:r>
            <a:r>
              <a:rPr lang="cs-CZ" altLang="cs-CZ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3 </a:t>
            </a:r>
            <a:r>
              <a:rPr lang="cs-CZ" altLang="cs-CZ" i="1" smtClean="0"/>
              <a:t>Highly Accomplished t. + </a:t>
            </a:r>
            <a:r>
              <a:rPr lang="cs-CZ" altLang="cs-CZ" smtClean="0"/>
              <a:t>4 </a:t>
            </a:r>
            <a:r>
              <a:rPr lang="cs-CZ" altLang="cs-CZ" i="1" smtClean="0"/>
              <a:t>Lead t. </a:t>
            </a:r>
            <a:r>
              <a:rPr lang="cs-CZ" altLang="cs-CZ" smtClean="0"/>
              <a:t>– celonárodně provádí Australian Institute for Teaching and School Leadership AITLS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163" y="311150"/>
            <a:ext cx="8859837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smtClean="0"/>
              <a:t>Profesní standardy jako součást systému zkvalitňování vzdělávání (Ingvarson 2011)  </a:t>
            </a:r>
            <a:endParaRPr lang="cs-CZ" sz="36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Učitelské </a:t>
            </a:r>
            <a:r>
              <a:rPr lang="cs-CZ" i="1" smtClean="0"/>
              <a:t>profesní standardy </a:t>
            </a:r>
            <a:r>
              <a:rPr lang="cs-CZ" smtClean="0"/>
              <a:t>jako popis kvalitního vyučování</a:t>
            </a:r>
          </a:p>
          <a:p>
            <a:r>
              <a:rPr lang="cs-CZ" smtClean="0"/>
              <a:t>Systém </a:t>
            </a:r>
            <a:r>
              <a:rPr lang="cs-CZ" i="1" smtClean="0"/>
              <a:t>profesní certifikace </a:t>
            </a:r>
            <a:r>
              <a:rPr lang="cs-CZ" smtClean="0"/>
              <a:t>založený na kvalitních metodách a procesech hodnocení práce </a:t>
            </a:r>
          </a:p>
          <a:p>
            <a:r>
              <a:rPr lang="cs-CZ" i="1" smtClean="0"/>
              <a:t>Víceúrovňový kariérní systém – </a:t>
            </a:r>
            <a:r>
              <a:rPr lang="cs-CZ" smtClean="0"/>
              <a:t>profesní perspektiva</a:t>
            </a:r>
          </a:p>
          <a:p>
            <a:r>
              <a:rPr lang="cs-CZ" smtClean="0"/>
              <a:t>Zázemí a podpora pro</a:t>
            </a:r>
            <a:r>
              <a:rPr lang="cs-CZ" i="1" smtClean="0"/>
              <a:t> profesní učení </a:t>
            </a:r>
            <a:r>
              <a:rPr lang="cs-CZ" smtClean="0"/>
              <a:t>(Timperley 2008)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600" smtClean="0"/>
              <a:t>Profesní standardy jako součást systému zkvalitňování práce učitelů </a:t>
            </a:r>
            <a:r>
              <a:rPr lang="cs-CZ" altLang="cs-CZ" sz="2800" smtClean="0"/>
              <a:t>(Ingvarson, 2011) </a:t>
            </a:r>
          </a:p>
        </p:txBody>
      </p:sp>
      <p:pic>
        <p:nvPicPr>
          <p:cNvPr id="174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54238" y="1600200"/>
            <a:ext cx="4835525" cy="45307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Teorie učitelské profese - sociologické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2369" y="1437001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Sociologické</a:t>
            </a:r>
            <a:r>
              <a:rPr lang="cs-CZ" dirty="0" smtClean="0"/>
              <a:t> – pojem „profese“ v užším slova smyslu jako specifické povolání, které se odlišuje od „obyčejných“ povolání: </a:t>
            </a:r>
          </a:p>
          <a:p>
            <a:r>
              <a:rPr lang="cs-CZ" dirty="0" smtClean="0"/>
              <a:t>Hlubokým věděním</a:t>
            </a:r>
          </a:p>
          <a:p>
            <a:r>
              <a:rPr lang="cs-CZ" dirty="0" smtClean="0"/>
              <a:t>Speciálními poznatky </a:t>
            </a:r>
          </a:p>
          <a:p>
            <a:r>
              <a:rPr lang="cs-CZ" dirty="0" smtClean="0"/>
              <a:t>Ideál služby – poslání ve společnosti </a:t>
            </a:r>
          </a:p>
          <a:p>
            <a:r>
              <a:rPr lang="cs-CZ" dirty="0" smtClean="0"/>
              <a:t>Autonomním rozhodováním </a:t>
            </a:r>
          </a:p>
          <a:p>
            <a:r>
              <a:rPr lang="cs-CZ" dirty="0" smtClean="0"/>
              <a:t>Etickým kodexem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3694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Shrnutí zahraniční inspirace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Zavedení učitelských standardů vyžaduje několikaleté ověřování a dolaďování </a:t>
            </a:r>
          </a:p>
          <a:p>
            <a:r>
              <a:rPr lang="cs-CZ" altLang="cs-CZ" dirty="0" smtClean="0"/>
              <a:t>Standardy musí být dobře propojeny s dalšími komponenty vzdělávacího systému.</a:t>
            </a:r>
          </a:p>
          <a:p>
            <a:r>
              <a:rPr lang="cs-CZ" altLang="cs-CZ" dirty="0" smtClean="0"/>
              <a:t>Standardy nestačí nařídit, musí být přijaty profesní komunitou. </a:t>
            </a:r>
          </a:p>
          <a:p>
            <a:r>
              <a:rPr lang="cs-CZ" altLang="cs-CZ" dirty="0" smtClean="0"/>
              <a:t>Standardy musí být dostatečně rozpracovány (samostatný x expertní)</a:t>
            </a:r>
          </a:p>
          <a:p>
            <a:endParaRPr lang="cs-CZ" altLang="cs-CZ" dirty="0" smtClean="0"/>
          </a:p>
          <a:p>
            <a:endParaRPr lang="cs-CZ" altLang="cs-CZ" dirty="0" smtClean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S</a:t>
            </a:r>
            <a:r>
              <a:rPr lang="cs-CZ" smtClean="0"/>
              <a:t>tav prací na profesních standardech </a:t>
            </a:r>
            <a:br>
              <a:rPr lang="cs-CZ" smtClean="0"/>
            </a:br>
            <a:r>
              <a:rPr lang="cs-CZ" smtClean="0"/>
              <a:t>v ČR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smtClean="0"/>
          </a:p>
          <a:p>
            <a:r>
              <a:rPr lang="cs-CZ" smtClean="0"/>
              <a:t>V roce 2008 a 2009 pracovní skupina, veřejná diskuse, pak zastavení.</a:t>
            </a:r>
          </a:p>
          <a:p>
            <a:r>
              <a:rPr lang="cs-CZ" smtClean="0"/>
              <a:t>Zpráva OECD o hodnocení v české škole (Santiago et al. 2012) - doporučuje vytvoření profesních standardů</a:t>
            </a:r>
          </a:p>
          <a:p>
            <a:r>
              <a:rPr lang="cs-CZ" smtClean="0"/>
              <a:t>Práce na učitelských profesních standardech obnovena 2012 v rámci projektu ESF Kariérní systém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Projekt Kariérní systém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Obsahové učitelské standardy</a:t>
            </a:r>
          </a:p>
          <a:p>
            <a:r>
              <a:rPr lang="cs-CZ" dirty="0" smtClean="0"/>
              <a:t>Další vzdělávání učitelů </a:t>
            </a:r>
          </a:p>
          <a:p>
            <a:r>
              <a:rPr lang="cs-CZ" dirty="0" smtClean="0"/>
              <a:t>Portfolio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Kritika projektu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Projektová žádost byla napsána špatně a řízením byl pověřen člověk, který si nezískal důvěru členů profese (nevyjasněná role NIDV) </a:t>
            </a:r>
          </a:p>
          <a:p>
            <a:r>
              <a:rPr lang="cs-CZ" dirty="0" smtClean="0"/>
              <a:t>Při tvorbě učitelských standardů nebyly dostatečně analyzovány zahraniční zkušenosti </a:t>
            </a:r>
          </a:p>
          <a:p>
            <a:r>
              <a:rPr lang="cs-CZ" dirty="0" smtClean="0"/>
              <a:t>Postrádal důležité součásti (např. pilotáž) a obsahoval  nesouvisející (akreditace institucí formálního vzdělávání v DVPP)</a:t>
            </a:r>
          </a:p>
          <a:p>
            <a:r>
              <a:rPr lang="cs-CZ" dirty="0" smtClean="0"/>
              <a:t>Projektový tým se neustále obměňoval, nakonec dominovala jedna zájmová skupina – ředitelé škol, zanedbatelnou měrou se podíleli vzdělavatelé učitelů z univerzit i vynikající učitelé z praxe.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06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K profesnímu růstu je potřeba učitele více motivovat a méně nutit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  <a:p>
            <a:r>
              <a:rPr lang="cs-CZ" altLang="cs-CZ" smtClean="0"/>
              <a:t>v nerutinních povoláních je hnacím motorem vnitřní motivace založená na přesvědčení o vlastní autonomii a mistrovství, na vědomí smysluplnosti a významu (transcendence) vlastní práce. </a:t>
            </a:r>
          </a:p>
          <a:p>
            <a:pPr marL="457200" lvl="1" indent="0">
              <a:buFont typeface="Wingdings" pitchFamily="2" charset="2"/>
              <a:buNone/>
            </a:pPr>
            <a:r>
              <a:rPr lang="cs-CZ" altLang="cs-CZ" smtClean="0"/>
              <a:t>(M. Czikszenmihaly, 1975; D. Pink, 2009)</a:t>
            </a:r>
          </a:p>
          <a:p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Profesní rozvoj učitelů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mtClean="0"/>
              <a:t>- soubor aktivit vedoucích ke zdokonalování výkonu profese učitele a zkvalitňování výsledků žáků. Zahrnuje akce dalšího vzdělávání učitelů, vzájemný odborný diskurs mezi pedagogy a samostudium.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Jak profesní rozvoj učitele působí na výsledky žáků (</a:t>
            </a:r>
            <a:r>
              <a:rPr lang="cs-CZ" dirty="0" err="1" smtClean="0"/>
              <a:t>Yoon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 2007) </a:t>
            </a:r>
          </a:p>
        </p:txBody>
      </p:sp>
      <p:pic>
        <p:nvPicPr>
          <p:cNvPr id="512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7188" y="1428750"/>
            <a:ext cx="8572500" cy="51435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 smtClean="0"/>
              <a:t>Efektivní programy profesního rozvoje učitelů (Garet, Porter, Desimone 2001;Blank, Alas 2009)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dostatečně </a:t>
            </a:r>
            <a:r>
              <a:rPr lang="cs-CZ" b="1" smtClean="0"/>
              <a:t>intenzivní </a:t>
            </a:r>
            <a:r>
              <a:rPr lang="cs-CZ" smtClean="0"/>
              <a:t>(co do rozsahu i rozložení v čase) </a:t>
            </a:r>
            <a:endParaRPr lang="cs-CZ" dirty="0" smtClean="0"/>
          </a:p>
          <a:p>
            <a:pPr>
              <a:defRPr/>
            </a:pPr>
            <a:r>
              <a:rPr lang="cs-CZ" smtClean="0"/>
              <a:t>zaměřené na </a:t>
            </a:r>
            <a:r>
              <a:rPr lang="cs-CZ" b="1" smtClean="0"/>
              <a:t>oborově didaktické </a:t>
            </a:r>
            <a:r>
              <a:rPr lang="cs-CZ" smtClean="0"/>
              <a:t>než na obecně pedagogické znalosti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zvýšená pozornost věnovaná </a:t>
            </a:r>
            <a:r>
              <a:rPr lang="cs-CZ" b="1" dirty="0" smtClean="0"/>
              <a:t>implementaci</a:t>
            </a:r>
            <a:r>
              <a:rPr lang="cs-CZ" dirty="0" smtClean="0"/>
              <a:t> programu do </a:t>
            </a:r>
            <a:r>
              <a:rPr lang="cs-CZ" smtClean="0"/>
              <a:t>práce učitele např. v podobě </a:t>
            </a:r>
            <a:r>
              <a:rPr lang="cs-CZ" dirty="0" smtClean="0"/>
              <a:t>následných </a:t>
            </a:r>
            <a:r>
              <a:rPr lang="cs-CZ" i="1" dirty="0" smtClean="0"/>
              <a:t>(</a:t>
            </a:r>
            <a:r>
              <a:rPr lang="cs-CZ" i="1" dirty="0" err="1" smtClean="0"/>
              <a:t>follow</a:t>
            </a:r>
            <a:r>
              <a:rPr lang="cs-CZ" i="1" dirty="0" smtClean="0"/>
              <a:t>-</a:t>
            </a:r>
            <a:r>
              <a:rPr lang="cs-CZ" i="1" dirty="0" err="1" smtClean="0"/>
              <a:t>up</a:t>
            </a:r>
            <a:r>
              <a:rPr lang="cs-CZ" i="1" dirty="0" smtClean="0"/>
              <a:t>)</a:t>
            </a:r>
            <a:r>
              <a:rPr lang="cs-CZ" dirty="0" smtClean="0"/>
              <a:t> aktivit, pomoc </a:t>
            </a:r>
            <a:r>
              <a:rPr lang="cs-CZ" smtClean="0"/>
              <a:t>a podpora </a:t>
            </a:r>
            <a:r>
              <a:rPr lang="cs-CZ" dirty="0" smtClean="0"/>
              <a:t>ze strany zkušených učitelů (</a:t>
            </a:r>
            <a:r>
              <a:rPr lang="cs-CZ" dirty="0" err="1" smtClean="0"/>
              <a:t>mentorů</a:t>
            </a:r>
            <a:r>
              <a:rPr lang="cs-CZ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smtClean="0"/>
              <a:t>koherentní </a:t>
            </a:r>
            <a:r>
              <a:rPr lang="cs-CZ" smtClean="0"/>
              <a:t>– systematicky navazují na předchozí  a budoucí aktivity profesního rozvoje učitele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mtClean="0"/>
              <a:t>založené na </a:t>
            </a:r>
            <a:r>
              <a:rPr lang="cs-CZ" b="1" smtClean="0"/>
              <a:t>spolupráci</a:t>
            </a:r>
            <a:r>
              <a:rPr lang="cs-CZ" smtClean="0"/>
              <a:t> více učitelů (z jedné školy, dle aprobace, vyučujících podobnou žákovskou populaci, síťování učitelů, škol)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100" dirty="0" smtClean="0"/>
              <a:t>Jaké aktivity profesního rozvoje ovlivňují výsledky žáků v M a </a:t>
            </a:r>
            <a:r>
              <a:rPr lang="cs-CZ" sz="3100" dirty="0" err="1" smtClean="0"/>
              <a:t>Př</a:t>
            </a:r>
            <a:r>
              <a:rPr lang="cs-CZ" sz="3100" dirty="0" smtClean="0"/>
              <a:t> </a:t>
            </a:r>
            <a:r>
              <a:rPr lang="cs-CZ" sz="3200" dirty="0" smtClean="0"/>
              <a:t>(</a:t>
            </a:r>
            <a:r>
              <a:rPr lang="cs-CZ" sz="3200" dirty="0" err="1" smtClean="0"/>
              <a:t>Huffman</a:t>
            </a:r>
            <a:r>
              <a:rPr lang="cs-CZ" sz="3200" dirty="0" smtClean="0"/>
              <a:t>, </a:t>
            </a:r>
            <a:r>
              <a:rPr lang="cs-CZ" sz="3200" dirty="0" err="1" smtClean="0"/>
              <a:t>Thomasová</a:t>
            </a:r>
            <a:r>
              <a:rPr lang="cs-CZ" sz="3200" dirty="0" smtClean="0"/>
              <a:t> a </a:t>
            </a:r>
            <a:r>
              <a:rPr lang="cs-CZ" sz="3200" dirty="0" err="1" smtClean="0"/>
              <a:t>Lawrenzová</a:t>
            </a:r>
            <a:r>
              <a:rPr lang="cs-CZ" sz="3200" dirty="0" smtClean="0"/>
              <a:t> 2005)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514350" indent="-514350">
              <a:spcBef>
                <a:spcPts val="0"/>
              </a:spcBef>
              <a:defRPr/>
            </a:pPr>
            <a:r>
              <a:rPr lang="cs-CZ" sz="2400" b="1" dirty="0" smtClean="0"/>
              <a:t>Prohlubování oborových znalostí</a:t>
            </a:r>
          </a:p>
          <a:p>
            <a:pPr marL="514350" indent="-514350">
              <a:spcBef>
                <a:spcPts val="0"/>
              </a:spcBef>
              <a:defRPr/>
            </a:pPr>
            <a:r>
              <a:rPr lang="cs-CZ" sz="2400" b="1" dirty="0" smtClean="0"/>
              <a:t>Implementace kurikula </a:t>
            </a:r>
            <a:r>
              <a:rPr lang="cs-CZ" sz="2400" dirty="0" smtClean="0"/>
              <a:t>– seznamování se s různými učebnicemi a dalšími učebními materiály, jejich tvořivé využívání ve výuce. </a:t>
            </a:r>
          </a:p>
          <a:p>
            <a:pPr marL="514350" indent="-514350">
              <a:spcBef>
                <a:spcPts val="0"/>
              </a:spcBef>
              <a:defRPr/>
            </a:pPr>
            <a:r>
              <a:rPr lang="cs-CZ" sz="2400" b="1" dirty="0" err="1" smtClean="0"/>
              <a:t>Kurikulární</a:t>
            </a:r>
            <a:r>
              <a:rPr lang="cs-CZ" sz="2400" b="1" dirty="0" smtClean="0"/>
              <a:t> inovace a vývoj </a:t>
            </a:r>
            <a:r>
              <a:rPr lang="cs-CZ" sz="2400" dirty="0" smtClean="0"/>
              <a:t>– </a:t>
            </a:r>
            <a:r>
              <a:rPr lang="cs-CZ" sz="2400" smtClean="0"/>
              <a:t>tvorba vlastních výukových materiálů podle potřeb žáků</a:t>
            </a:r>
            <a:r>
              <a:rPr lang="cs-CZ" sz="2400" dirty="0" smtClean="0"/>
              <a:t>. </a:t>
            </a:r>
          </a:p>
          <a:p>
            <a:pPr marL="514350" indent="-514350">
              <a:spcBef>
                <a:spcPts val="0"/>
              </a:spcBef>
              <a:defRPr/>
            </a:pPr>
            <a:r>
              <a:rPr lang="cs-CZ" sz="2400" b="1" dirty="0" smtClean="0"/>
              <a:t>Ověřování praxe </a:t>
            </a:r>
            <a:r>
              <a:rPr lang="cs-CZ" sz="2400" dirty="0" smtClean="0"/>
              <a:t>– probírání konkrétních případů a situací z výuky; od učitelovy přípravy, přes vyučování až </a:t>
            </a:r>
            <a:r>
              <a:rPr lang="cs-CZ" sz="2400" smtClean="0"/>
              <a:t>po hodnocení výsledků učení </a:t>
            </a:r>
            <a:r>
              <a:rPr lang="cs-CZ" sz="2400" dirty="0" smtClean="0"/>
              <a:t>žáků. </a:t>
            </a:r>
          </a:p>
          <a:p>
            <a:pPr marL="514350" indent="-514350">
              <a:spcBef>
                <a:spcPts val="0"/>
              </a:spcBef>
              <a:defRPr/>
            </a:pPr>
            <a:r>
              <a:rPr lang="cs-CZ" sz="2400" b="1" dirty="0" smtClean="0"/>
              <a:t>Aktivity založené na spolupráci </a:t>
            </a:r>
            <a:r>
              <a:rPr lang="cs-CZ" sz="2400" dirty="0" smtClean="0"/>
              <a:t>– studijní skupiny, </a:t>
            </a:r>
            <a:r>
              <a:rPr lang="cs-CZ" sz="2400" dirty="0" err="1" smtClean="0"/>
              <a:t>koučing</a:t>
            </a:r>
            <a:r>
              <a:rPr lang="cs-CZ" sz="2400" dirty="0" smtClean="0"/>
              <a:t>, </a:t>
            </a:r>
            <a:r>
              <a:rPr lang="cs-CZ" sz="2400" dirty="0" err="1" smtClean="0"/>
              <a:t>mentoring</a:t>
            </a:r>
            <a:r>
              <a:rPr lang="cs-CZ" sz="2400" dirty="0" smtClean="0"/>
              <a:t>, kolegiální observace výuky a vzájemné poskytování zpětné vazby.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Teorie učitelské </a:t>
            </a:r>
            <a:r>
              <a:rPr lang="cs-CZ" dirty="0" smtClean="0"/>
              <a:t>profese – psychologické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Psychologické</a:t>
            </a:r>
            <a:r>
              <a:rPr lang="cs-CZ" dirty="0" smtClean="0"/>
              <a:t> – učitelství jako vztahově vlivová </a:t>
            </a:r>
            <a:r>
              <a:rPr lang="cs-CZ" dirty="0" smtClean="0"/>
              <a:t>profese přináší dilemata: </a:t>
            </a:r>
          </a:p>
          <a:p>
            <a:r>
              <a:rPr lang="cs-CZ" dirty="0" smtClean="0"/>
              <a:t>„neviditelnost“ úspěchu </a:t>
            </a:r>
          </a:p>
          <a:p>
            <a:r>
              <a:rPr lang="cs-CZ" dirty="0" smtClean="0"/>
              <a:t>Moc - vedení vs. zneužití </a:t>
            </a:r>
          </a:p>
          <a:p>
            <a:r>
              <a:rPr lang="cs-CZ" dirty="0" smtClean="0"/>
              <a:t>Autonomie vs. závislost </a:t>
            </a:r>
          </a:p>
          <a:p>
            <a:r>
              <a:rPr lang="cs-CZ" dirty="0" smtClean="0"/>
              <a:t>Blízkost vs. odstup</a:t>
            </a:r>
          </a:p>
          <a:p>
            <a:r>
              <a:rPr lang="cs-CZ" dirty="0" smtClean="0"/>
              <a:t>Normativismus poznatků vs. didaktický relativismus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021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učitelské profese - stres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Stresory mají individuální účinek (</a:t>
            </a:r>
            <a:r>
              <a:rPr lang="cs-CZ" dirty="0" err="1" smtClean="0"/>
              <a:t>distres</a:t>
            </a:r>
            <a:r>
              <a:rPr lang="cs-CZ" dirty="0" smtClean="0"/>
              <a:t> – emočně negativní x </a:t>
            </a:r>
            <a:r>
              <a:rPr lang="cs-CZ" dirty="0" err="1" smtClean="0"/>
              <a:t>eustres</a:t>
            </a:r>
            <a:r>
              <a:rPr lang="cs-CZ" dirty="0" smtClean="0"/>
              <a:t> – emočně pozitivní) </a:t>
            </a: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605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stresu 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Fyzické příčiny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Nedostatek odolnosti vůči zátěži </a:t>
            </a:r>
          </a:p>
          <a:p>
            <a:pPr lvl="1"/>
            <a:r>
              <a:rPr lang="cs-CZ" dirty="0" smtClean="0"/>
              <a:t>Nezdravý způsob života </a:t>
            </a:r>
          </a:p>
          <a:p>
            <a:pPr marL="0" indent="0">
              <a:buNone/>
            </a:pPr>
            <a:r>
              <a:rPr lang="cs-CZ" b="1" dirty="0" smtClean="0"/>
              <a:t>Individuální:</a:t>
            </a:r>
            <a:r>
              <a:rPr lang="cs-CZ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Nereálná očekávání</a:t>
            </a:r>
          </a:p>
          <a:p>
            <a:pPr lvl="1"/>
            <a:r>
              <a:rPr lang="cs-CZ" dirty="0" smtClean="0"/>
              <a:t>Perfekcionalismus </a:t>
            </a:r>
          </a:p>
          <a:p>
            <a:pPr lvl="1"/>
            <a:r>
              <a:rPr lang="cs-CZ" dirty="0" smtClean="0"/>
              <a:t>Nedostatek asertivity</a:t>
            </a:r>
          </a:p>
          <a:p>
            <a:pPr lvl="1"/>
            <a:r>
              <a:rPr lang="cs-CZ" dirty="0" smtClean="0"/>
              <a:t>Negativní myšlení </a:t>
            </a:r>
          </a:p>
          <a:p>
            <a:pPr lvl="1"/>
            <a:r>
              <a:rPr lang="cs-CZ" dirty="0" smtClean="0"/>
              <a:t>Souběh životních stresorů v osobním životě</a:t>
            </a:r>
          </a:p>
        </p:txBody>
      </p:sp>
    </p:spTree>
    <p:extLst>
      <p:ext uri="{BB962C8B-B14F-4D97-AF65-F5344CB8AC3E}">
        <p14:creationId xmlns:p14="http://schemas.microsoft.com/office/powerpoint/2010/main" val="73258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stresu 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 dirty="0" smtClean="0"/>
              <a:t>Vnější podmínky</a:t>
            </a:r>
            <a:r>
              <a:rPr lang="cs-CZ" dirty="0" smtClean="0"/>
              <a:t>: 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Hluk 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Omezený prostor 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Napjaté školní klima 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Počet žáků ve třídě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Časový stres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Nároky na výkonnost 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Narušená komunikace 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Nedostatek podpory 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Nedostatečné finanční ohodnocení a ocenění</a:t>
            </a:r>
          </a:p>
          <a:p>
            <a:pPr lvl="1">
              <a:spcBef>
                <a:spcPts val="0"/>
              </a:spcBef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845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Syndrom vyhoření – reaktivní stavy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Fyzická oblast: </a:t>
            </a:r>
          </a:p>
          <a:p>
            <a:pPr marL="0" indent="0">
              <a:buNone/>
            </a:pPr>
            <a:r>
              <a:rPr lang="cs-CZ" dirty="0" smtClean="0"/>
              <a:t>zvýšená unavitelnost, bolesti hlavy; vegetativní  potíže, svalové napětí, poruchy spánku, poruchy imunity</a:t>
            </a:r>
          </a:p>
          <a:p>
            <a:pPr marL="0" indent="0">
              <a:buNone/>
            </a:pPr>
            <a:r>
              <a:rPr lang="cs-CZ" b="1" dirty="0" smtClean="0"/>
              <a:t>Psychická oblast: </a:t>
            </a:r>
          </a:p>
          <a:p>
            <a:pPr marL="0" indent="0">
              <a:buNone/>
            </a:pPr>
            <a:r>
              <a:rPr lang="cs-CZ" dirty="0" smtClean="0"/>
              <a:t>negativní postoj k žákům a rodičům, negativní hodnocení školy, negativní obraz sebe sama, ztráta zájmu, potíže s koncentrací, úniky do fantazie, zvýšená agresivita a </a:t>
            </a:r>
            <a:r>
              <a:rPr lang="cs-CZ" dirty="0" err="1" smtClean="0"/>
              <a:t>hostilita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963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Syndrom vyhoření reaktivní stavy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Emocionální oblast:</a:t>
            </a:r>
          </a:p>
          <a:p>
            <a:pPr marL="0" indent="0">
              <a:buNone/>
            </a:pPr>
            <a:r>
              <a:rPr lang="cs-CZ" dirty="0" smtClean="0"/>
              <a:t>Podrážděnost, nervozita, sklíčenost, sebelítost, pocit bezmoci, pocit nedostatku uznání.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Sociální oblast: </a:t>
            </a:r>
          </a:p>
          <a:p>
            <a:pPr marL="0" indent="0">
              <a:buNone/>
            </a:pPr>
            <a:r>
              <a:rPr lang="cs-CZ" dirty="0" smtClean="0"/>
              <a:t>Omezení kontaktu s kolegy, nedostatečná příprava na vyučování, omezení kontaktu se žáky  a rodiči, nižší výchovná angažovanost, neochota pracovat s problémovými žáky, ztráta zájmů v širších  kontextech, přibývající konflikty v osobním životě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17697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1608</Words>
  <Application>Microsoft Office PowerPoint</Application>
  <PresentationFormat>Předvádění na obrazovce (4:3)</PresentationFormat>
  <Paragraphs>208</Paragraphs>
  <Slides>39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Calibri</vt:lpstr>
      <vt:lpstr>Wingdings</vt:lpstr>
      <vt:lpstr>Motiv sady Office</vt:lpstr>
      <vt:lpstr>Teorie profese učitele I. Učitelské profesní standardy</vt:lpstr>
      <vt:lpstr>Obsah prezentace</vt:lpstr>
      <vt:lpstr>Teorie učitelské profese - sociologické  </vt:lpstr>
      <vt:lpstr>Teorie učitelské profese – psychologické </vt:lpstr>
      <vt:lpstr>Problémy učitelské profese - stres</vt:lpstr>
      <vt:lpstr>Příčiny stresu I. </vt:lpstr>
      <vt:lpstr>Příčiny stresu II. </vt:lpstr>
      <vt:lpstr>Syndrom vyhoření – reaktivní stavy </vt:lpstr>
      <vt:lpstr>Syndrom vyhoření reaktivní stavy </vt:lpstr>
      <vt:lpstr>Syndrom vyhoření - fáze</vt:lpstr>
      <vt:lpstr>Prevence syndromu vyhoření </vt:lpstr>
      <vt:lpstr>Různé přístupy k hodnocení kvality práce učitele </vt:lpstr>
      <vt:lpstr>Učitelské profesní standardy  (pracovní definice) </vt:lpstr>
      <vt:lpstr>Úspěch hodnocení práce učitelů založené na standardech</vt:lpstr>
      <vt:lpstr>Dva typy učitelských standardů</vt:lpstr>
      <vt:lpstr>Příklady profesních standardů  pro zkušené učitele v praxi  </vt:lpstr>
      <vt:lpstr>Aktuální stav učitelských standardů</vt:lpstr>
      <vt:lpstr>Anglie</vt:lpstr>
      <vt:lpstr>Profesní standardy v politickém rozhodování – Commonwealth</vt:lpstr>
      <vt:lpstr>Důsledky tvorby standardů  </vt:lpstr>
      <vt:lpstr>Skotsko</vt:lpstr>
      <vt:lpstr>USA</vt:lpstr>
      <vt:lpstr>Specifika certifikace NBPTS</vt:lpstr>
      <vt:lpstr>Procedurální validita neboli kdo a jak tvoří a „vlastní“ profesní standard (Ingvarson &amp; Hattie, Eds., 2008) </vt:lpstr>
      <vt:lpstr>Austrálie – zdroje profesních standardů </vt:lpstr>
      <vt:lpstr>Austrálie - systém profesních standardů dle autority a role vzdělávání   </vt:lpstr>
      <vt:lpstr>Prezentace aplikace PowerPoint</vt:lpstr>
      <vt:lpstr>Profesní standardy jako součást systému zkvalitňování vzdělávání (Ingvarson 2011)  </vt:lpstr>
      <vt:lpstr>Profesní standardy jako součást systému zkvalitňování práce učitelů (Ingvarson, 2011) </vt:lpstr>
      <vt:lpstr>Shrnutí zahraniční inspirace </vt:lpstr>
      <vt:lpstr>Stav prací na profesních standardech  v ČR </vt:lpstr>
      <vt:lpstr>Projekt Kariérní systém </vt:lpstr>
      <vt:lpstr>Kritika projektu </vt:lpstr>
      <vt:lpstr>Cvičení </vt:lpstr>
      <vt:lpstr>K profesnímu růstu je potřeba učitele více motivovat a méně nutit</vt:lpstr>
      <vt:lpstr>Profesní rozvoj učitelů</vt:lpstr>
      <vt:lpstr>Jak profesní rozvoj učitele působí na výsledky žáků (Yoon et al. 2007) </vt:lpstr>
      <vt:lpstr>Efektivní programy profesního rozvoje učitelů (Garet, Porter, Desimone 2001;Blank, Alas 2009) </vt:lpstr>
      <vt:lpstr>Jaké aktivity profesního rozvoje ovlivňují výsledky žáků v M a Př (Huffman, Thomasová a Lawrenzová 2005)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Učitelské profesní standardy – kontrola nebo podpora?</dc:title>
  <dc:creator>Petr</dc:creator>
  <cp:lastModifiedBy>Karel Starý</cp:lastModifiedBy>
  <cp:revision>120</cp:revision>
  <dcterms:created xsi:type="dcterms:W3CDTF">2013-03-20T23:35:28Z</dcterms:created>
  <dcterms:modified xsi:type="dcterms:W3CDTF">2017-11-03T07:58:24Z</dcterms:modified>
</cp:coreProperties>
</file>