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0"/>
  </p:notesMasterIdLst>
  <p:sldIdLst>
    <p:sldId id="301" r:id="rId2"/>
    <p:sldId id="313" r:id="rId3"/>
    <p:sldId id="299" r:id="rId4"/>
    <p:sldId id="314" r:id="rId5"/>
    <p:sldId id="315" r:id="rId6"/>
    <p:sldId id="316" r:id="rId7"/>
    <p:sldId id="317" r:id="rId8"/>
    <p:sldId id="318" r:id="rId9"/>
    <p:sldId id="319" r:id="rId10"/>
    <p:sldId id="320" r:id="rId11"/>
    <p:sldId id="321" r:id="rId12"/>
    <p:sldId id="322" r:id="rId13"/>
    <p:sldId id="323" r:id="rId14"/>
    <p:sldId id="326" r:id="rId15"/>
    <p:sldId id="324" r:id="rId16"/>
    <p:sldId id="325" r:id="rId17"/>
    <p:sldId id="327" r:id="rId18"/>
    <p:sldId id="31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44"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26/03/2020</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a:p>
        </p:txBody>
      </p:sp>
    </p:spTree>
    <p:extLst>
      <p:ext uri="{BB962C8B-B14F-4D97-AF65-F5344CB8AC3E}">
        <p14:creationId xmlns:p14="http://schemas.microsoft.com/office/powerpoint/2010/main" val="2419328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11</a:t>
            </a:fld>
            <a:endParaRPr lang="en-GB"/>
          </a:p>
        </p:txBody>
      </p:sp>
    </p:spTree>
    <p:extLst>
      <p:ext uri="{BB962C8B-B14F-4D97-AF65-F5344CB8AC3E}">
        <p14:creationId xmlns:p14="http://schemas.microsoft.com/office/powerpoint/2010/main" val="191508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12</a:t>
            </a:fld>
            <a:endParaRPr lang="en-GB"/>
          </a:p>
        </p:txBody>
      </p:sp>
    </p:spTree>
    <p:extLst>
      <p:ext uri="{BB962C8B-B14F-4D97-AF65-F5344CB8AC3E}">
        <p14:creationId xmlns:p14="http://schemas.microsoft.com/office/powerpoint/2010/main" val="345901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13</a:t>
            </a:fld>
            <a:endParaRPr lang="en-GB"/>
          </a:p>
        </p:txBody>
      </p:sp>
    </p:spTree>
    <p:extLst>
      <p:ext uri="{BB962C8B-B14F-4D97-AF65-F5344CB8AC3E}">
        <p14:creationId xmlns:p14="http://schemas.microsoft.com/office/powerpoint/2010/main" val="204552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14</a:t>
            </a:fld>
            <a:endParaRPr lang="en-GB"/>
          </a:p>
        </p:txBody>
      </p:sp>
    </p:spTree>
    <p:extLst>
      <p:ext uri="{BB962C8B-B14F-4D97-AF65-F5344CB8AC3E}">
        <p14:creationId xmlns:p14="http://schemas.microsoft.com/office/powerpoint/2010/main" val="112995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15</a:t>
            </a:fld>
            <a:endParaRPr lang="en-GB"/>
          </a:p>
        </p:txBody>
      </p:sp>
    </p:spTree>
    <p:extLst>
      <p:ext uri="{BB962C8B-B14F-4D97-AF65-F5344CB8AC3E}">
        <p14:creationId xmlns:p14="http://schemas.microsoft.com/office/powerpoint/2010/main" val="279375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16</a:t>
            </a:fld>
            <a:endParaRPr lang="en-GB"/>
          </a:p>
        </p:txBody>
      </p:sp>
    </p:spTree>
    <p:extLst>
      <p:ext uri="{BB962C8B-B14F-4D97-AF65-F5344CB8AC3E}">
        <p14:creationId xmlns:p14="http://schemas.microsoft.com/office/powerpoint/2010/main" val="56921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17</a:t>
            </a:fld>
            <a:endParaRPr lang="en-GB"/>
          </a:p>
        </p:txBody>
      </p:sp>
    </p:spTree>
    <p:extLst>
      <p:ext uri="{BB962C8B-B14F-4D97-AF65-F5344CB8AC3E}">
        <p14:creationId xmlns:p14="http://schemas.microsoft.com/office/powerpoint/2010/main" val="5686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3</a:t>
            </a:fld>
            <a:endParaRPr lang="en-GB" dirty="0"/>
          </a:p>
        </p:txBody>
      </p:sp>
    </p:spTree>
    <p:extLst>
      <p:ext uri="{BB962C8B-B14F-4D97-AF65-F5344CB8AC3E}">
        <p14:creationId xmlns:p14="http://schemas.microsoft.com/office/powerpoint/2010/main" val="13454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4</a:t>
            </a:fld>
            <a:endParaRPr lang="en-GB"/>
          </a:p>
        </p:txBody>
      </p:sp>
    </p:spTree>
    <p:extLst>
      <p:ext uri="{BB962C8B-B14F-4D97-AF65-F5344CB8AC3E}">
        <p14:creationId xmlns:p14="http://schemas.microsoft.com/office/powerpoint/2010/main" val="214035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5</a:t>
            </a:fld>
            <a:endParaRPr lang="en-GB"/>
          </a:p>
        </p:txBody>
      </p:sp>
    </p:spTree>
    <p:extLst>
      <p:ext uri="{BB962C8B-B14F-4D97-AF65-F5344CB8AC3E}">
        <p14:creationId xmlns:p14="http://schemas.microsoft.com/office/powerpoint/2010/main" val="300748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6</a:t>
            </a:fld>
            <a:endParaRPr lang="en-GB"/>
          </a:p>
        </p:txBody>
      </p:sp>
    </p:spTree>
    <p:extLst>
      <p:ext uri="{BB962C8B-B14F-4D97-AF65-F5344CB8AC3E}">
        <p14:creationId xmlns:p14="http://schemas.microsoft.com/office/powerpoint/2010/main" val="421484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7</a:t>
            </a:fld>
            <a:endParaRPr lang="en-GB"/>
          </a:p>
        </p:txBody>
      </p:sp>
    </p:spTree>
    <p:extLst>
      <p:ext uri="{BB962C8B-B14F-4D97-AF65-F5344CB8AC3E}">
        <p14:creationId xmlns:p14="http://schemas.microsoft.com/office/powerpoint/2010/main" val="344462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8</a:t>
            </a:fld>
            <a:endParaRPr lang="en-GB"/>
          </a:p>
        </p:txBody>
      </p:sp>
    </p:spTree>
    <p:extLst>
      <p:ext uri="{BB962C8B-B14F-4D97-AF65-F5344CB8AC3E}">
        <p14:creationId xmlns:p14="http://schemas.microsoft.com/office/powerpoint/2010/main" val="66823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9</a:t>
            </a:fld>
            <a:endParaRPr lang="en-GB"/>
          </a:p>
        </p:txBody>
      </p:sp>
    </p:spTree>
    <p:extLst>
      <p:ext uri="{BB962C8B-B14F-4D97-AF65-F5344CB8AC3E}">
        <p14:creationId xmlns:p14="http://schemas.microsoft.com/office/powerpoint/2010/main" val="81758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10</a:t>
            </a:fld>
            <a:endParaRPr lang="en-GB"/>
          </a:p>
        </p:txBody>
      </p:sp>
    </p:spTree>
    <p:extLst>
      <p:ext uri="{BB962C8B-B14F-4D97-AF65-F5344CB8AC3E}">
        <p14:creationId xmlns:p14="http://schemas.microsoft.com/office/powerpoint/2010/main" val="177779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3"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6865" y="81876"/>
            <a:ext cx="4463819"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ppiness-survey.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rcyN-y9oH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youtu.be/5CpLEOO5oy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983432" y="1412776"/>
            <a:ext cx="10363200" cy="2387600"/>
          </a:xfrm>
        </p:spPr>
        <p:txBody>
          <a:bodyPr anchor="t">
            <a:normAutofit/>
          </a:bodyPr>
          <a:lstStyle/>
          <a:p>
            <a:r>
              <a:rPr lang="en-GB" sz="6600" b="1" dirty="0" smtClean="0">
                <a:solidFill>
                  <a:srgbClr val="AA143D"/>
                </a:solidFill>
              </a:rPr>
              <a:t>Psychology of Health</a:t>
            </a:r>
            <a:endParaRPr lang="en-GB" sz="6600" b="1" dirty="0">
              <a:solidFill>
                <a:srgbClr val="AA143D"/>
              </a:solidFill>
            </a:endParaRPr>
          </a:p>
        </p:txBody>
      </p:sp>
      <p:pic>
        <p:nvPicPr>
          <p:cNvPr id="2" name="Obrázek 1"/>
          <p:cNvPicPr>
            <a:picLocks noChangeAspect="1"/>
          </p:cNvPicPr>
          <p:nvPr/>
        </p:nvPicPr>
        <p:blipFill rotWithShape="1">
          <a:blip r:embed="rId2"/>
          <a:srcRect b="7875"/>
          <a:stretch/>
        </p:blipFill>
        <p:spPr>
          <a:xfrm>
            <a:off x="4403812" y="2780928"/>
            <a:ext cx="3384376" cy="377922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smtClean="0">
                <a:solidFill>
                  <a:schemeClr val="accent2">
                    <a:lumMod val="75000"/>
                  </a:schemeClr>
                </a:solidFill>
              </a:rPr>
              <a:t>Determining</a:t>
            </a:r>
            <a:r>
              <a:rPr lang="cs-CZ" b="1" dirty="0" smtClean="0">
                <a:solidFill>
                  <a:schemeClr val="accent2">
                    <a:lumMod val="75000"/>
                  </a:schemeClr>
                </a:solidFill>
              </a:rPr>
              <a:t> </a:t>
            </a:r>
            <a:r>
              <a:rPr lang="cs-CZ" b="1" dirty="0" err="1" smtClean="0">
                <a:solidFill>
                  <a:schemeClr val="accent2">
                    <a:lumMod val="75000"/>
                  </a:schemeClr>
                </a:solidFill>
              </a:rPr>
              <a:t>of</a:t>
            </a:r>
            <a:r>
              <a:rPr lang="en-US" b="1" dirty="0" smtClean="0">
                <a:solidFill>
                  <a:schemeClr val="accent2">
                    <a:lumMod val="75000"/>
                  </a:schemeClr>
                </a:solidFill>
              </a:rPr>
              <a:t> </a:t>
            </a:r>
            <a:r>
              <a:rPr lang="cs-CZ" b="1" dirty="0" smtClean="0">
                <a:solidFill>
                  <a:schemeClr val="accent2">
                    <a:lumMod val="75000"/>
                  </a:schemeClr>
                </a:solidFill>
              </a:rPr>
              <a:t>F</a:t>
            </a:r>
            <a:r>
              <a:rPr lang="en-US" b="1" dirty="0" err="1" smtClean="0">
                <a:solidFill>
                  <a:schemeClr val="accent2">
                    <a:lumMod val="75000"/>
                  </a:schemeClr>
                </a:solidFill>
              </a:rPr>
              <a:t>eelings</a:t>
            </a:r>
            <a:r>
              <a:rPr lang="en-US" b="1" dirty="0" smtClean="0">
                <a:solidFill>
                  <a:schemeClr val="accent2">
                    <a:lumMod val="75000"/>
                  </a:schemeClr>
                </a:solidFill>
              </a:rPr>
              <a:t> </a:t>
            </a:r>
            <a:r>
              <a:rPr lang="en-US" b="1" dirty="0">
                <a:solidFill>
                  <a:schemeClr val="accent2">
                    <a:lumMod val="75000"/>
                  </a:schemeClr>
                </a:solidFill>
              </a:rPr>
              <a:t>of </a:t>
            </a:r>
            <a:r>
              <a:rPr lang="cs-CZ" b="1" dirty="0" smtClean="0">
                <a:solidFill>
                  <a:schemeClr val="accent2">
                    <a:lumMod val="75000"/>
                  </a:schemeClr>
                </a:solidFill>
              </a:rPr>
              <a:t>H</a:t>
            </a:r>
            <a:r>
              <a:rPr lang="en-US" b="1" dirty="0" err="1" smtClean="0">
                <a:solidFill>
                  <a:schemeClr val="accent2">
                    <a:lumMod val="75000"/>
                  </a:schemeClr>
                </a:solidFill>
              </a:rPr>
              <a:t>appiness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Standardized questionnaires,</a:t>
            </a:r>
          </a:p>
          <a:p>
            <a:pPr algn="just"/>
            <a:r>
              <a:rPr lang="en-GB" sz="2400" dirty="0"/>
              <a:t>structured interviews,</a:t>
            </a:r>
          </a:p>
          <a:p>
            <a:pPr algn="just"/>
            <a:r>
              <a:rPr lang="en-GB" sz="2400" dirty="0"/>
              <a:t>observation,</a:t>
            </a:r>
          </a:p>
          <a:p>
            <a:pPr algn="just"/>
            <a:r>
              <a:rPr lang="en-GB" sz="2400" dirty="0"/>
              <a:t>mapping experiences,</a:t>
            </a:r>
          </a:p>
          <a:p>
            <a:pPr algn="just"/>
            <a:r>
              <a:rPr lang="en-GB" sz="2400" dirty="0"/>
              <a:t>looking into the past (subjective feelings),</a:t>
            </a:r>
          </a:p>
          <a:p>
            <a:pPr algn="just"/>
            <a:r>
              <a:rPr lang="en-GB" sz="2400" dirty="0"/>
              <a:t>brain scan,</a:t>
            </a:r>
          </a:p>
          <a:p>
            <a:pPr algn="just"/>
            <a:r>
              <a:rPr lang="en-GB" sz="2400" dirty="0"/>
              <a:t>by measuring cortisol levels in saliva</a:t>
            </a:r>
            <a:r>
              <a:rPr lang="en-GB" sz="2400" dirty="0" smtClean="0"/>
              <a:t>.</a:t>
            </a:r>
            <a:endParaRPr lang="cs-CZ" sz="2400" dirty="0" smtClean="0"/>
          </a:p>
          <a:p>
            <a:pPr algn="just"/>
            <a:r>
              <a:rPr lang="cs-CZ" sz="2400" dirty="0" err="1" smtClean="0">
                <a:hlinkClick r:id="rId3"/>
              </a:rPr>
              <a:t>happiness-survey</a:t>
            </a:r>
            <a:endParaRPr lang="cs-CZ" sz="2400" dirty="0"/>
          </a:p>
        </p:txBody>
      </p:sp>
    </p:spTree>
    <p:extLst>
      <p:ext uri="{BB962C8B-B14F-4D97-AF65-F5344CB8AC3E}">
        <p14:creationId xmlns:p14="http://schemas.microsoft.com/office/powerpoint/2010/main" val="22742821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smtClean="0">
                <a:solidFill>
                  <a:schemeClr val="accent2">
                    <a:lumMod val="75000"/>
                  </a:schemeClr>
                </a:solidFill>
              </a:rPr>
              <a:t>Is Happiness Important?</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lstStyle/>
          <a:p>
            <a:pPr algn="just"/>
            <a:r>
              <a:rPr lang="en-GB" sz="2400" dirty="0"/>
              <a:t>Scientifically proven: happy people have a robust immune system, are healthier and live longer.</a:t>
            </a:r>
          </a:p>
          <a:p>
            <a:pPr algn="just"/>
            <a:r>
              <a:rPr lang="en-GB" sz="2400" dirty="0"/>
              <a:t>They tend to be more successful at work and forge better personal relationships.</a:t>
            </a:r>
          </a:p>
          <a:p>
            <a:pPr algn="just"/>
            <a:r>
              <a:rPr lang="cs-CZ" sz="2400" dirty="0" smtClean="0"/>
              <a:t>Happy </a:t>
            </a:r>
            <a:r>
              <a:rPr lang="cs-CZ" sz="2400" dirty="0"/>
              <a:t>p</a:t>
            </a:r>
            <a:r>
              <a:rPr lang="en-GB" sz="2400" dirty="0" err="1" smtClean="0"/>
              <a:t>eople</a:t>
            </a:r>
            <a:r>
              <a:rPr lang="cs-CZ" sz="2400" dirty="0" smtClean="0"/>
              <a:t> are</a:t>
            </a:r>
            <a:r>
              <a:rPr lang="en-GB" sz="2400" dirty="0" smtClean="0"/>
              <a:t> consider</a:t>
            </a:r>
            <a:r>
              <a:rPr lang="cs-CZ" sz="2400" dirty="0" err="1" smtClean="0"/>
              <a:t>ed</a:t>
            </a:r>
            <a:r>
              <a:rPr lang="en-GB" sz="2400" dirty="0" smtClean="0"/>
              <a:t> </a:t>
            </a:r>
            <a:r>
              <a:rPr lang="en-GB" sz="2400" dirty="0"/>
              <a:t>them to be nice.</a:t>
            </a:r>
          </a:p>
          <a:p>
            <a:pPr algn="just"/>
            <a:r>
              <a:rPr lang="en-GB" sz="2400" dirty="0"/>
              <a:t>They can better cope with various obstacles.</a:t>
            </a:r>
          </a:p>
          <a:p>
            <a:pPr algn="just"/>
            <a:r>
              <a:rPr lang="en-GB" sz="2400" dirty="0"/>
              <a:t>They make easier decisions and tend to be more creative.</a:t>
            </a:r>
          </a:p>
          <a:p>
            <a:pPr algn="just"/>
            <a:r>
              <a:rPr lang="cs-CZ" sz="2000" dirty="0" err="1" smtClean="0">
                <a:hlinkClick r:id="rId3"/>
              </a:rPr>
              <a:t>Why</a:t>
            </a:r>
            <a:r>
              <a:rPr lang="cs-CZ" sz="2000" dirty="0" smtClean="0">
                <a:hlinkClick r:id="rId3"/>
              </a:rPr>
              <a:t> </a:t>
            </a:r>
            <a:r>
              <a:rPr lang="cs-CZ" sz="2000" dirty="0" err="1" smtClean="0">
                <a:hlinkClick r:id="rId3"/>
              </a:rPr>
              <a:t>happiness</a:t>
            </a:r>
            <a:r>
              <a:rPr lang="cs-CZ" sz="2000" dirty="0" smtClean="0">
                <a:hlinkClick r:id="rId3"/>
              </a:rPr>
              <a:t> </a:t>
            </a:r>
            <a:r>
              <a:rPr lang="cs-CZ" sz="2000" dirty="0" err="1" smtClean="0">
                <a:hlinkClick r:id="rId3"/>
              </a:rPr>
              <a:t>matters</a:t>
            </a:r>
            <a:endParaRPr lang="cs-CZ" sz="2000" dirty="0"/>
          </a:p>
        </p:txBody>
      </p:sp>
    </p:spTree>
    <p:extLst>
      <p:ext uri="{BB962C8B-B14F-4D97-AF65-F5344CB8AC3E}">
        <p14:creationId xmlns:p14="http://schemas.microsoft.com/office/powerpoint/2010/main" val="11254035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smtClean="0">
                <a:solidFill>
                  <a:schemeClr val="accent2">
                    <a:lumMod val="75000"/>
                  </a:schemeClr>
                </a:solidFill>
              </a:rPr>
              <a:t>What Affects Happiness</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The subjective feeling of well-being is given by heredity (the study of twins).</a:t>
            </a:r>
          </a:p>
          <a:p>
            <a:pPr algn="just"/>
            <a:r>
              <a:rPr lang="en-GB" sz="2400" dirty="0"/>
              <a:t>As a tendency towards depression, the prerequisites for happiness are also inherited.</a:t>
            </a:r>
          </a:p>
          <a:p>
            <a:pPr algn="just"/>
            <a:r>
              <a:rPr lang="en-GB" sz="2400" dirty="0"/>
              <a:t>But the role of the environment, especially upbringing in the original family, also plays a role.</a:t>
            </a:r>
          </a:p>
          <a:p>
            <a:pPr algn="just"/>
            <a:r>
              <a:rPr lang="en-GB" sz="2400" dirty="0"/>
              <a:t>People can experience extreme feelings of happiness and distress, but they usually return to their original settings quite quickly.</a:t>
            </a:r>
            <a:endParaRPr lang="cs-CZ" sz="2400" dirty="0"/>
          </a:p>
        </p:txBody>
      </p:sp>
    </p:spTree>
    <p:extLst>
      <p:ext uri="{BB962C8B-B14F-4D97-AF65-F5344CB8AC3E}">
        <p14:creationId xmlns:p14="http://schemas.microsoft.com/office/powerpoint/2010/main" val="366787190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Other </a:t>
            </a:r>
            <a:r>
              <a:rPr lang="cs-CZ" b="1" dirty="0" smtClean="0">
                <a:solidFill>
                  <a:schemeClr val="accent2">
                    <a:lumMod val="75000"/>
                  </a:schemeClr>
                </a:solidFill>
              </a:rPr>
              <a:t>I</a:t>
            </a:r>
            <a:r>
              <a:rPr lang="en-US" b="1" dirty="0" err="1" smtClean="0">
                <a:solidFill>
                  <a:schemeClr val="accent2">
                    <a:lumMod val="75000"/>
                  </a:schemeClr>
                </a:solidFill>
              </a:rPr>
              <a:t>nfluences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Two basic areas of regional influence:</a:t>
            </a:r>
          </a:p>
          <a:p>
            <a:pPr algn="just"/>
            <a:r>
              <a:rPr lang="en-GB" sz="2400" dirty="0"/>
              <a:t>the wealth, stability and democratic nature of society;</a:t>
            </a:r>
          </a:p>
          <a:p>
            <a:pPr algn="just"/>
            <a:r>
              <a:rPr lang="en-GB" sz="2400" dirty="0"/>
              <a:t>social norms and practices of a given society (how to experience positive feelings and how to avoid negative ones).</a:t>
            </a:r>
          </a:p>
          <a:p>
            <a:pPr algn="just"/>
            <a:r>
              <a:rPr lang="en-GB" sz="2400" dirty="0"/>
              <a:t>Latin Americans tend to be happier than Asians.</a:t>
            </a:r>
          </a:p>
          <a:p>
            <a:pPr algn="just"/>
            <a:r>
              <a:rPr lang="en-GB" sz="2400" dirty="0"/>
              <a:t>While great poverty promotes a sense of unhappiness, great wealth has little effect on subjective well-being.</a:t>
            </a:r>
          </a:p>
          <a:p>
            <a:pPr algn="just"/>
            <a:r>
              <a:rPr lang="en-GB" sz="2400" dirty="0"/>
              <a:t>The more materialistic a person is, the less happy </a:t>
            </a:r>
            <a:r>
              <a:rPr lang="en-GB" sz="2400" dirty="0" smtClean="0"/>
              <a:t>he</a:t>
            </a:r>
            <a:r>
              <a:rPr lang="cs-CZ" sz="2400" dirty="0" smtClean="0"/>
              <a:t>/</a:t>
            </a:r>
            <a:r>
              <a:rPr lang="cs-CZ" sz="2400" dirty="0" err="1" smtClean="0"/>
              <a:t>she</a:t>
            </a:r>
            <a:r>
              <a:rPr lang="en-GB" sz="2400" dirty="0" smtClean="0"/>
              <a:t> </a:t>
            </a:r>
            <a:r>
              <a:rPr lang="en-GB" sz="2400" dirty="0"/>
              <a:t>is.</a:t>
            </a:r>
            <a:endParaRPr lang="cs-CZ" sz="2400" dirty="0"/>
          </a:p>
        </p:txBody>
      </p:sp>
    </p:spTree>
    <p:extLst>
      <p:ext uri="{BB962C8B-B14F-4D97-AF65-F5344CB8AC3E}">
        <p14:creationId xmlns:p14="http://schemas.microsoft.com/office/powerpoint/2010/main" val="424720419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456728" y="-323"/>
            <a:ext cx="10515600" cy="1325563"/>
          </a:xfrm>
        </p:spPr>
        <p:txBody>
          <a:bodyPr>
            <a:normAutofit/>
          </a:bodyPr>
          <a:lstStyle/>
          <a:p>
            <a:pPr algn="ctr" eaLnBrk="1" hangingPunct="1"/>
            <a:r>
              <a:rPr lang="cs-CZ" b="1" dirty="0" smtClean="0">
                <a:solidFill>
                  <a:schemeClr val="accent2">
                    <a:lumMod val="75000"/>
                  </a:schemeClr>
                </a:solidFill>
              </a:rPr>
              <a:t>Money and </a:t>
            </a:r>
            <a:r>
              <a:rPr lang="cs-CZ" b="1" dirty="0" err="1" smtClean="0">
                <a:solidFill>
                  <a:schemeClr val="accent2">
                    <a:lumMod val="75000"/>
                  </a:schemeClr>
                </a:solidFill>
              </a:rPr>
              <a:t>Happiness</a:t>
            </a:r>
            <a:endParaRPr lang="en-US" b="1" dirty="0">
              <a:solidFill>
                <a:schemeClr val="accent2">
                  <a:lumMod val="75000"/>
                </a:schemeClr>
              </a:solidFill>
            </a:endParaRPr>
          </a:p>
        </p:txBody>
      </p:sp>
      <p:pic>
        <p:nvPicPr>
          <p:cNvPr id="4" name="Zástupný symbol pro obsah 3"/>
          <p:cNvPicPr>
            <a:picLocks noGrp="1" noChangeAspect="1"/>
          </p:cNvPicPr>
          <p:nvPr>
            <p:ph idx="1"/>
          </p:nvPr>
        </p:nvPicPr>
        <p:blipFill>
          <a:blip r:embed="rId3"/>
          <a:stretch>
            <a:fillRect/>
          </a:stretch>
        </p:blipFill>
        <p:spPr>
          <a:xfrm>
            <a:off x="263351" y="980728"/>
            <a:ext cx="6612128" cy="5719491"/>
          </a:xfrm>
          <a:prstGeom prst="rect">
            <a:avLst/>
          </a:prstGeom>
        </p:spPr>
      </p:pic>
      <p:pic>
        <p:nvPicPr>
          <p:cNvPr id="5" name="Obrázek 4"/>
          <p:cNvPicPr>
            <a:picLocks noChangeAspect="1"/>
          </p:cNvPicPr>
          <p:nvPr/>
        </p:nvPicPr>
        <p:blipFill>
          <a:blip r:embed="rId4"/>
          <a:stretch>
            <a:fillRect/>
          </a:stretch>
        </p:blipFill>
        <p:spPr>
          <a:xfrm>
            <a:off x="7032104" y="3847020"/>
            <a:ext cx="4942260" cy="2839171"/>
          </a:xfrm>
          <a:prstGeom prst="rect">
            <a:avLst/>
          </a:prstGeom>
        </p:spPr>
      </p:pic>
      <p:sp>
        <p:nvSpPr>
          <p:cNvPr id="6" name="Obdélník 5"/>
          <p:cNvSpPr/>
          <p:nvPr/>
        </p:nvSpPr>
        <p:spPr>
          <a:xfrm>
            <a:off x="7263240" y="1196752"/>
            <a:ext cx="4479987" cy="1477328"/>
          </a:xfrm>
          <a:prstGeom prst="rect">
            <a:avLst/>
          </a:prstGeom>
        </p:spPr>
        <p:txBody>
          <a:bodyPr wrap="square">
            <a:spAutoFit/>
          </a:bodyPr>
          <a:lstStyle/>
          <a:p>
            <a:r>
              <a:rPr lang="cs-CZ" dirty="0" smtClean="0"/>
              <a:t>C</a:t>
            </a:r>
            <a:r>
              <a:rPr lang="en-GB" dirty="0" smtClean="0"/>
              <a:t>hart </a:t>
            </a:r>
            <a:r>
              <a:rPr lang="en-GB" dirty="0"/>
              <a:t>approaches this fundamental question from a data-driven perspective, and it provides one potential solution: </a:t>
            </a:r>
            <a:r>
              <a:rPr lang="en-GB" b="1" dirty="0"/>
              <a:t>money does buy some happiness, but only to a limited </a:t>
            </a:r>
            <a:r>
              <a:rPr lang="en-GB" b="1" dirty="0" smtClean="0"/>
              <a:t>extent</a:t>
            </a:r>
            <a:r>
              <a:rPr lang="cs-CZ" b="1" dirty="0" smtClean="0"/>
              <a:t>.</a:t>
            </a:r>
            <a:endParaRPr lang="en-GB" b="1" dirty="0"/>
          </a:p>
        </p:txBody>
      </p:sp>
    </p:spTree>
    <p:extLst>
      <p:ext uri="{BB962C8B-B14F-4D97-AF65-F5344CB8AC3E}">
        <p14:creationId xmlns:p14="http://schemas.microsoft.com/office/powerpoint/2010/main" val="14673179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cs-CZ" b="1" dirty="0" err="1" smtClean="0">
                <a:solidFill>
                  <a:schemeClr val="accent2">
                    <a:lumMod val="75000"/>
                  </a:schemeClr>
                </a:solidFill>
              </a:rPr>
              <a:t>How</a:t>
            </a:r>
            <a:r>
              <a:rPr lang="cs-CZ" b="1" dirty="0" smtClean="0">
                <a:solidFill>
                  <a:schemeClr val="accent2">
                    <a:lumMod val="75000"/>
                  </a:schemeClr>
                </a:solidFill>
              </a:rPr>
              <a:t> to </a:t>
            </a:r>
            <a:r>
              <a:rPr lang="cs-CZ" b="1" dirty="0" err="1">
                <a:solidFill>
                  <a:schemeClr val="accent2">
                    <a:lumMod val="75000"/>
                  </a:schemeClr>
                </a:solidFill>
              </a:rPr>
              <a:t>B</a:t>
            </a:r>
            <a:r>
              <a:rPr lang="cs-CZ" b="1" dirty="0" err="1" smtClean="0">
                <a:solidFill>
                  <a:schemeClr val="accent2">
                    <a:lumMod val="75000"/>
                  </a:schemeClr>
                </a:solidFill>
              </a:rPr>
              <a:t>e</a:t>
            </a:r>
            <a:r>
              <a:rPr lang="cs-CZ" b="1" dirty="0" smtClean="0">
                <a:solidFill>
                  <a:schemeClr val="accent2">
                    <a:lumMod val="75000"/>
                  </a:schemeClr>
                </a:solidFill>
              </a:rPr>
              <a:t> Happy</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not to confuse success with happiness;</a:t>
            </a:r>
          </a:p>
          <a:p>
            <a:pPr algn="just"/>
            <a:r>
              <a:rPr lang="en-GB" sz="2400" dirty="0"/>
              <a:t>have a sense of control over your life;</a:t>
            </a:r>
          </a:p>
          <a:p>
            <a:pPr algn="just"/>
            <a:r>
              <a:rPr lang="en-GB" sz="2400" dirty="0"/>
              <a:t>behave happily - smile, express optimism, be helpful;</a:t>
            </a:r>
          </a:p>
          <a:p>
            <a:pPr algn="just"/>
            <a:r>
              <a:rPr lang="en-GB" sz="2400" dirty="0"/>
              <a:t>the experience of happiness is enhanced by work and leisure activities in which the individual uses their skills;</a:t>
            </a:r>
          </a:p>
          <a:p>
            <a:pPr algn="just"/>
            <a:r>
              <a:rPr lang="en-GB" sz="2400" dirty="0"/>
              <a:t>regular mood, healthy sleep and healthy food also contribute to a good mood;</a:t>
            </a:r>
          </a:p>
          <a:p>
            <a:pPr algn="just"/>
            <a:r>
              <a:rPr lang="en-GB" sz="2400" dirty="0"/>
              <a:t>The feeling of happiness increases helping others, showing gratitude, faith and </a:t>
            </a:r>
            <a:r>
              <a:rPr lang="en-GB" sz="2400" dirty="0" smtClean="0"/>
              <a:t>hope.</a:t>
            </a:r>
            <a:endParaRPr lang="cs-CZ" sz="2400" dirty="0"/>
          </a:p>
        </p:txBody>
      </p:sp>
    </p:spTree>
    <p:extLst>
      <p:ext uri="{BB962C8B-B14F-4D97-AF65-F5344CB8AC3E}">
        <p14:creationId xmlns:p14="http://schemas.microsoft.com/office/powerpoint/2010/main" val="348970523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Happiness </a:t>
            </a:r>
            <a:r>
              <a:rPr lang="cs-CZ" b="1" dirty="0" smtClean="0">
                <a:solidFill>
                  <a:schemeClr val="accent2">
                    <a:lumMod val="75000"/>
                  </a:schemeClr>
                </a:solidFill>
              </a:rPr>
              <a:t>E</a:t>
            </a:r>
            <a:r>
              <a:rPr lang="en-US" b="1" dirty="0" err="1" smtClean="0">
                <a:solidFill>
                  <a:schemeClr val="accent2">
                    <a:lumMod val="75000"/>
                  </a:schemeClr>
                </a:solidFill>
              </a:rPr>
              <a:t>nhancing</a:t>
            </a:r>
            <a:r>
              <a:rPr lang="en-US" b="1" dirty="0" smtClean="0">
                <a:solidFill>
                  <a:schemeClr val="accent2">
                    <a:lumMod val="75000"/>
                  </a:schemeClr>
                </a:solidFill>
              </a:rPr>
              <a:t> </a:t>
            </a:r>
            <a:r>
              <a:rPr lang="cs-CZ" b="1" dirty="0" smtClean="0">
                <a:solidFill>
                  <a:schemeClr val="accent2">
                    <a:lumMod val="75000"/>
                  </a:schemeClr>
                </a:solidFill>
              </a:rPr>
              <a:t>P</a:t>
            </a:r>
            <a:r>
              <a:rPr lang="en-US" b="1" dirty="0" err="1" smtClean="0">
                <a:solidFill>
                  <a:schemeClr val="accent2">
                    <a:lumMod val="75000"/>
                  </a:schemeClr>
                </a:solidFill>
              </a:rPr>
              <a:t>roperties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lstStyle/>
          <a:p>
            <a:pPr algn="just"/>
            <a:r>
              <a:rPr lang="en-GB" sz="2400" b="1" dirty="0"/>
              <a:t>Wisdom and knowledge </a:t>
            </a:r>
            <a:r>
              <a:rPr lang="en-GB" sz="2400" dirty="0"/>
              <a:t>- creativity, curiosity, open mind, interest in further learning, insight.</a:t>
            </a:r>
          </a:p>
          <a:p>
            <a:pPr algn="just"/>
            <a:r>
              <a:rPr lang="en-GB" sz="2400" b="1" dirty="0"/>
              <a:t>Courage</a:t>
            </a:r>
            <a:r>
              <a:rPr lang="en-GB" sz="2400" dirty="0"/>
              <a:t> - perseverance, vitality, integrity.</a:t>
            </a:r>
          </a:p>
          <a:p>
            <a:pPr algn="just"/>
            <a:r>
              <a:rPr lang="en-GB" sz="2400" b="1" dirty="0"/>
              <a:t>Humanity</a:t>
            </a:r>
            <a:r>
              <a:rPr lang="en-GB" sz="2400" dirty="0"/>
              <a:t> - warmth, social intelligence.</a:t>
            </a:r>
          </a:p>
          <a:p>
            <a:pPr algn="just"/>
            <a:r>
              <a:rPr lang="en-GB" sz="2400" b="1" dirty="0"/>
              <a:t>Justice</a:t>
            </a:r>
            <a:r>
              <a:rPr lang="en-GB" sz="2400" dirty="0"/>
              <a:t>.</a:t>
            </a:r>
          </a:p>
          <a:p>
            <a:pPr algn="just"/>
            <a:r>
              <a:rPr lang="en-GB" sz="2400" b="1" dirty="0"/>
              <a:t>Moderation</a:t>
            </a:r>
            <a:r>
              <a:rPr lang="en-GB" sz="2400" dirty="0"/>
              <a:t> - kindness and forgiveness, humility and modesty, self-control.</a:t>
            </a:r>
          </a:p>
          <a:p>
            <a:pPr algn="just"/>
            <a:r>
              <a:rPr lang="en-GB" sz="2400" b="1" dirty="0"/>
              <a:t>Transcendence</a:t>
            </a:r>
            <a:r>
              <a:rPr lang="en-GB" sz="2400" dirty="0"/>
              <a:t> - gratitude, appreciation of beauty and excellence, humour, soulfulness.</a:t>
            </a:r>
          </a:p>
          <a:p>
            <a:pPr algn="just"/>
            <a:endParaRPr lang="cs-CZ" sz="2000" dirty="0"/>
          </a:p>
        </p:txBody>
      </p:sp>
    </p:spTree>
    <p:extLst>
      <p:ext uri="{BB962C8B-B14F-4D97-AF65-F5344CB8AC3E}">
        <p14:creationId xmlns:p14="http://schemas.microsoft.com/office/powerpoint/2010/main" val="2078803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5"/>
          <p:cNvSpPr>
            <a:spLocks noGrp="1" noChangeArrowheads="1"/>
          </p:cNvSpPr>
          <p:nvPr>
            <p:ph idx="1"/>
          </p:nvPr>
        </p:nvSpPr>
        <p:spPr>
          <a:xfrm>
            <a:off x="838200" y="2132856"/>
            <a:ext cx="10658400" cy="3888536"/>
          </a:xfrm>
        </p:spPr>
        <p:txBody>
          <a:bodyPr>
            <a:normAutofit/>
          </a:bodyPr>
          <a:lstStyle/>
          <a:p>
            <a:pPr marL="0" indent="0" algn="just">
              <a:buNone/>
            </a:pPr>
            <a:r>
              <a:rPr lang="en-GB" sz="4000" i="1" dirty="0"/>
              <a:t>Happiness is when what you think, what you say, and what you do are in harmony. </a:t>
            </a:r>
            <a:endParaRPr lang="cs-CZ" sz="4000" i="1" dirty="0" smtClean="0"/>
          </a:p>
          <a:p>
            <a:pPr marL="0" indent="0" algn="just">
              <a:buNone/>
            </a:pPr>
            <a:r>
              <a:rPr lang="en-GB" sz="4000" dirty="0" smtClean="0"/>
              <a:t>Mahatma </a:t>
            </a:r>
            <a:r>
              <a:rPr lang="en-GB" sz="4000" dirty="0"/>
              <a:t>Gandhi </a:t>
            </a:r>
            <a:endParaRPr lang="cs-CZ" sz="4000" dirty="0"/>
          </a:p>
        </p:txBody>
      </p:sp>
    </p:spTree>
    <p:extLst>
      <p:ext uri="{BB962C8B-B14F-4D97-AF65-F5344CB8AC3E}">
        <p14:creationId xmlns:p14="http://schemas.microsoft.com/office/powerpoint/2010/main" val="15344472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2832034"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03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404664"/>
            <a:ext cx="10515600" cy="1325563"/>
          </a:xfrm>
        </p:spPr>
        <p:txBody>
          <a:bodyPr>
            <a:normAutofit/>
          </a:bodyPr>
          <a:lstStyle/>
          <a:p>
            <a:pPr algn="ctr"/>
            <a:r>
              <a:rPr lang="en-GB" b="1" dirty="0">
                <a:solidFill>
                  <a:schemeClr val="accent2">
                    <a:lumMod val="75000"/>
                  </a:schemeClr>
                </a:solidFill>
              </a:rPr>
              <a:t>Influence of Positive Thinking on Cure</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457400"/>
            <a:ext cx="10658400" cy="5400600"/>
          </a:xfrm>
        </p:spPr>
        <p:txBody>
          <a:bodyPr>
            <a:normAutofit/>
          </a:bodyPr>
          <a:lstStyle/>
          <a:p>
            <a:pPr algn="just"/>
            <a:r>
              <a:rPr lang="en-GB" sz="2200" dirty="0"/>
              <a:t>The Human Genome Project which gave birth to the field of </a:t>
            </a:r>
            <a:r>
              <a:rPr lang="en-GB" sz="2200" b="1" dirty="0"/>
              <a:t>epigenetics</a:t>
            </a:r>
            <a:r>
              <a:rPr lang="en-GB" sz="2200" dirty="0"/>
              <a:t> has transformed the way we understand biology and medicine</a:t>
            </a:r>
            <a:r>
              <a:rPr lang="en-GB" sz="2200" dirty="0" smtClean="0"/>
              <a:t>.</a:t>
            </a:r>
            <a:r>
              <a:rPr lang="cs-CZ" sz="2200" dirty="0" smtClean="0"/>
              <a:t> </a:t>
            </a:r>
            <a:r>
              <a:rPr lang="en-GB" sz="2200" dirty="0" smtClean="0"/>
              <a:t>Science </a:t>
            </a:r>
            <a:r>
              <a:rPr lang="en-GB" sz="2200" dirty="0"/>
              <a:t>has now </a:t>
            </a:r>
            <a:r>
              <a:rPr lang="en-GB" sz="2200" dirty="0" smtClean="0"/>
              <a:t>shown </a:t>
            </a:r>
            <a:r>
              <a:rPr lang="en-GB" sz="2200" dirty="0"/>
              <a:t>that </a:t>
            </a:r>
            <a:r>
              <a:rPr lang="en-GB" sz="2200" b="1" dirty="0"/>
              <a:t>the human body is not just a biological machine but more of a vibrational energy force</a:t>
            </a:r>
            <a:r>
              <a:rPr lang="en-GB" sz="2200" dirty="0"/>
              <a:t>, governed by quantum physics, hence the success of the placebo effect</a:t>
            </a:r>
            <a:r>
              <a:rPr lang="en-GB" sz="2200" dirty="0" smtClean="0"/>
              <a:t>.</a:t>
            </a:r>
            <a:endParaRPr lang="cs-CZ" sz="2200" dirty="0" smtClean="0"/>
          </a:p>
          <a:p>
            <a:pPr algn="just"/>
            <a:r>
              <a:rPr lang="en-GB" sz="2200" dirty="0"/>
              <a:t>The Human Genome </a:t>
            </a:r>
            <a:r>
              <a:rPr lang="en-GB" sz="2200" dirty="0" smtClean="0"/>
              <a:t>Project</a:t>
            </a:r>
            <a:r>
              <a:rPr lang="cs-CZ" sz="2200" dirty="0" smtClean="0"/>
              <a:t> </a:t>
            </a:r>
            <a:r>
              <a:rPr lang="en-GB" sz="2200" dirty="0" smtClean="0"/>
              <a:t>collected </a:t>
            </a:r>
            <a:r>
              <a:rPr lang="en-GB" sz="2200" dirty="0"/>
              <a:t>over 3500 case </a:t>
            </a:r>
            <a:r>
              <a:rPr lang="en-GB" sz="2200" dirty="0" err="1" smtClean="0"/>
              <a:t>studie</a:t>
            </a:r>
            <a:r>
              <a:rPr lang="cs-CZ" sz="2200" dirty="0" smtClean="0"/>
              <a:t>s</a:t>
            </a:r>
            <a:r>
              <a:rPr lang="en-GB" sz="2200" dirty="0" smtClean="0"/>
              <a:t> </a:t>
            </a:r>
            <a:r>
              <a:rPr lang="en-GB" sz="2200" dirty="0"/>
              <a:t>about people who have undergone spontaneous remissions from apparently “incurable diseases.” Most of the case studies revolved around people with Stage 4 cancers </a:t>
            </a:r>
            <a:endParaRPr lang="cs-CZ" sz="2200" dirty="0"/>
          </a:p>
          <a:p>
            <a:pPr algn="just"/>
            <a:r>
              <a:rPr lang="cs-CZ" sz="2200" dirty="0" err="1" smtClean="0"/>
              <a:t>The</a:t>
            </a:r>
            <a:r>
              <a:rPr lang="cs-CZ" sz="2200" dirty="0" smtClean="0"/>
              <a:t> </a:t>
            </a:r>
            <a:r>
              <a:rPr lang="cs-CZ" sz="2200" dirty="0" err="1" smtClean="0"/>
              <a:t>results</a:t>
            </a:r>
            <a:r>
              <a:rPr lang="cs-CZ" sz="2200" dirty="0" smtClean="0"/>
              <a:t> </a:t>
            </a:r>
            <a:r>
              <a:rPr lang="en-GB" sz="2200" dirty="0" smtClean="0"/>
              <a:t>ha</a:t>
            </a:r>
            <a:r>
              <a:rPr lang="cs-CZ" sz="2200" dirty="0" smtClean="0"/>
              <a:t>ve</a:t>
            </a:r>
            <a:r>
              <a:rPr lang="en-GB" sz="2200" dirty="0" smtClean="0"/>
              <a:t> show</a:t>
            </a:r>
            <a:r>
              <a:rPr lang="cs-CZ" sz="2200" dirty="0" smtClean="0"/>
              <a:t>n</a:t>
            </a:r>
            <a:r>
              <a:rPr lang="en-GB" sz="2200" dirty="0" smtClean="0"/>
              <a:t>  </a:t>
            </a:r>
            <a:r>
              <a:rPr lang="en-GB" sz="2200" dirty="0"/>
              <a:t>that </a:t>
            </a:r>
            <a:r>
              <a:rPr lang="en-GB" sz="2200" b="1" dirty="0"/>
              <a:t>genes can be repaired by positive action </a:t>
            </a:r>
            <a:r>
              <a:rPr lang="en-GB" sz="2200" dirty="0" smtClean="0"/>
              <a:t>and </a:t>
            </a:r>
            <a:r>
              <a:rPr lang="en-GB" sz="2200" dirty="0"/>
              <a:t>that </a:t>
            </a:r>
            <a:r>
              <a:rPr lang="en-GB" sz="2200" b="1" dirty="0" smtClean="0"/>
              <a:t>people </a:t>
            </a:r>
            <a:r>
              <a:rPr lang="en-GB" sz="2200" b="1" dirty="0"/>
              <a:t>were able to heal themselves by releasing suppressed emotions, increasing positive feelings through meditation or prayer</a:t>
            </a:r>
            <a:r>
              <a:rPr lang="en-GB" sz="2200" dirty="0"/>
              <a:t>, following their intuition, embracing </a:t>
            </a:r>
            <a:r>
              <a:rPr lang="en-GB" sz="2200" b="1" dirty="0"/>
              <a:t>social support</a:t>
            </a:r>
            <a:r>
              <a:rPr lang="en-GB" sz="2200" dirty="0"/>
              <a:t>, deepening their spiritual or consciousness energy connection, taking action in their life to correct issues they have never confronted before, and if applicable to their situation, correcting </a:t>
            </a:r>
            <a:r>
              <a:rPr lang="en-GB" sz="2200" dirty="0" smtClean="0"/>
              <a:t>trauma</a:t>
            </a:r>
            <a:r>
              <a:rPr lang="cs-CZ" sz="2200" dirty="0" smtClean="0"/>
              <a:t>.</a:t>
            </a:r>
          </a:p>
          <a:p>
            <a:pPr algn="just"/>
            <a:r>
              <a:rPr lang="en-GB" sz="2200" dirty="0"/>
              <a:t>The American Cancer </a:t>
            </a:r>
            <a:r>
              <a:rPr lang="en-GB" sz="2200" dirty="0" smtClean="0"/>
              <a:t>Society </a:t>
            </a:r>
            <a:r>
              <a:rPr lang="en-GB" sz="2200" i="1" u="sng" dirty="0"/>
              <a:t>discounts the health benefits of positive </a:t>
            </a:r>
            <a:r>
              <a:rPr lang="en-GB" sz="2200" i="1" u="sng" dirty="0" smtClean="0"/>
              <a:t>thinking</a:t>
            </a:r>
            <a:r>
              <a:rPr lang="en-GB" sz="2200" dirty="0" smtClean="0"/>
              <a:t>.</a:t>
            </a:r>
            <a:r>
              <a:rPr lang="cs-CZ" sz="2200" dirty="0" smtClean="0"/>
              <a:t> </a:t>
            </a:r>
            <a:r>
              <a:rPr lang="en-GB" sz="2200" dirty="0" smtClean="0"/>
              <a:t>They cite </a:t>
            </a:r>
            <a:r>
              <a:rPr lang="en-GB" sz="2200" dirty="0"/>
              <a:t>meta-analysis that says </a:t>
            </a:r>
            <a:r>
              <a:rPr lang="en-GB" sz="2200" i="1" u="sng" dirty="0"/>
              <a:t>positive thinking has no significant improvement effect on cardiovascular diseases or cancer. </a:t>
            </a:r>
            <a:endParaRPr lang="cs-CZ" sz="2200" i="1" u="sng" dirty="0"/>
          </a:p>
        </p:txBody>
      </p:sp>
    </p:spTree>
    <p:extLst>
      <p:ext uri="{BB962C8B-B14F-4D97-AF65-F5344CB8AC3E}">
        <p14:creationId xmlns:p14="http://schemas.microsoft.com/office/powerpoint/2010/main" val="4294529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a:r>
              <a:rPr lang="en-GB" b="1" dirty="0" smtClean="0">
                <a:solidFill>
                  <a:schemeClr val="accent2">
                    <a:lumMod val="75000"/>
                  </a:schemeClr>
                </a:solidFill>
              </a:rPr>
              <a:t>Influence of Positive Thinking on Cure</a:t>
            </a:r>
            <a:endParaRPr lang="en-GB" b="1" dirty="0">
              <a:solidFill>
                <a:schemeClr val="accent2">
                  <a:lumMod val="75000"/>
                </a:schemeClr>
              </a:solidFill>
            </a:endParaRPr>
          </a:p>
        </p:txBody>
      </p:sp>
      <p:sp>
        <p:nvSpPr>
          <p:cNvPr id="3" name="Zástupný symbol pro obsah 2"/>
          <p:cNvSpPr>
            <a:spLocks noGrp="1"/>
          </p:cNvSpPr>
          <p:nvPr>
            <p:ph idx="1"/>
          </p:nvPr>
        </p:nvSpPr>
        <p:spPr>
          <a:xfrm>
            <a:off x="838200" y="1484784"/>
            <a:ext cx="10515600" cy="4351338"/>
          </a:xfrm>
        </p:spPr>
        <p:txBody>
          <a:bodyPr/>
          <a:lstStyle/>
          <a:p>
            <a:pPr algn="just"/>
            <a:r>
              <a:rPr lang="en-GB" dirty="0"/>
              <a:t>Among the people who miraculously recover from an incurable disease, such as cancer, there are three types of personality:</a:t>
            </a:r>
          </a:p>
          <a:p>
            <a:pPr algn="just"/>
            <a:r>
              <a:rPr lang="en-GB" b="1" dirty="0"/>
              <a:t>warriors</a:t>
            </a:r>
            <a:r>
              <a:rPr lang="en-GB" dirty="0"/>
              <a:t> - people who are determined to “fight” the disease;</a:t>
            </a:r>
          </a:p>
          <a:p>
            <a:pPr algn="just"/>
            <a:r>
              <a:rPr lang="en-GB" b="1" dirty="0"/>
              <a:t>believing people </a:t>
            </a:r>
            <a:r>
              <a:rPr lang="en-GB" dirty="0"/>
              <a:t>- they treat illness as something to move them somewhere and to be treated with humility and composure;</a:t>
            </a:r>
          </a:p>
          <a:p>
            <a:pPr algn="just"/>
            <a:r>
              <a:rPr lang="en-GB" b="1" dirty="0"/>
              <a:t>people</a:t>
            </a:r>
            <a:r>
              <a:rPr lang="en-GB" dirty="0"/>
              <a:t> for whom </a:t>
            </a:r>
            <a:r>
              <a:rPr lang="en-GB" b="1" dirty="0"/>
              <a:t>illness is an impulse for a radical lifestyle change</a:t>
            </a:r>
            <a:r>
              <a:rPr lang="en-GB" dirty="0"/>
              <a:t>.</a:t>
            </a:r>
          </a:p>
          <a:p>
            <a:pPr algn="just"/>
            <a:r>
              <a:rPr lang="en-GB" dirty="0"/>
              <a:t>All types are characterized by their ability not to regret and to resist disease, not to take it as a punishment or a blow to fate.</a:t>
            </a:r>
          </a:p>
        </p:txBody>
      </p:sp>
      <p:pic>
        <p:nvPicPr>
          <p:cNvPr id="4" name="Obrázek 3"/>
          <p:cNvPicPr>
            <a:picLocks noChangeAspect="1"/>
          </p:cNvPicPr>
          <p:nvPr/>
        </p:nvPicPr>
        <p:blipFill>
          <a:blip r:embed="rId3"/>
          <a:stretch>
            <a:fillRect/>
          </a:stretch>
        </p:blipFill>
        <p:spPr>
          <a:xfrm>
            <a:off x="9120336" y="5085184"/>
            <a:ext cx="2945752" cy="1661707"/>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err="1">
                <a:solidFill>
                  <a:schemeClr val="accent2">
                    <a:lumMod val="75000"/>
                  </a:schemeClr>
                </a:solidFill>
              </a:rPr>
              <a:t>Ethicotherapy</a:t>
            </a:r>
            <a:endParaRPr lang="en-US" b="1" dirty="0">
              <a:solidFill>
                <a:schemeClr val="accent2">
                  <a:lumMod val="75000"/>
                </a:schemeClr>
              </a:solidFill>
            </a:endParaRPr>
          </a:p>
        </p:txBody>
      </p:sp>
      <p:sp>
        <p:nvSpPr>
          <p:cNvPr id="3" name="Zástupný symbol pro obsah 2"/>
          <p:cNvSpPr>
            <a:spLocks noGrp="1"/>
          </p:cNvSpPr>
          <p:nvPr>
            <p:ph idx="1"/>
          </p:nvPr>
        </p:nvSpPr>
        <p:spPr/>
        <p:txBody>
          <a:bodyPr/>
          <a:lstStyle/>
          <a:p>
            <a:r>
              <a:rPr lang="en-GB" b="1" dirty="0" err="1" smtClean="0"/>
              <a:t>Ethicotherapy</a:t>
            </a:r>
            <a:r>
              <a:rPr lang="en-GB" dirty="0" smtClean="0"/>
              <a:t> deals with healing sick relationships. Disease of  body  is a reflection of the sick soul in terms of </a:t>
            </a:r>
            <a:r>
              <a:rPr lang="en-GB" dirty="0" err="1" smtClean="0"/>
              <a:t>ethicotherapy</a:t>
            </a:r>
            <a:r>
              <a:rPr lang="en-GB" dirty="0" smtClean="0"/>
              <a:t>.</a:t>
            </a:r>
          </a:p>
          <a:p>
            <a:r>
              <a:rPr lang="en-GB" dirty="0" smtClean="0"/>
              <a:t>It is based on the influence of negative feelings on the soul.</a:t>
            </a:r>
          </a:p>
          <a:p>
            <a:r>
              <a:rPr lang="en-GB" dirty="0" smtClean="0"/>
              <a:t>We can identify the feelings that harm our health</a:t>
            </a:r>
            <a:r>
              <a:rPr lang="cs-CZ" dirty="0" smtClean="0"/>
              <a:t> </a:t>
            </a:r>
            <a:r>
              <a:rPr lang="cs-CZ" dirty="0" err="1" smtClean="0"/>
              <a:t>the</a:t>
            </a:r>
            <a:r>
              <a:rPr lang="cs-CZ" dirty="0" smtClean="0"/>
              <a:t> most</a:t>
            </a:r>
            <a:r>
              <a:rPr lang="en-GB" dirty="0" smtClean="0"/>
              <a:t>: </a:t>
            </a:r>
            <a:r>
              <a:rPr lang="en-GB" b="1" dirty="0" smtClean="0"/>
              <a:t>envy, hatred, injustice, anger, regret, fear, grief for others</a:t>
            </a:r>
            <a:r>
              <a:rPr lang="en-GB" dirty="0" smtClean="0"/>
              <a:t>;</a:t>
            </a:r>
          </a:p>
          <a:p>
            <a:r>
              <a:rPr lang="en-GB" dirty="0" smtClean="0"/>
              <a:t>as soon as some of these feelings are "let go into soul" - they are responsible for all the consequences.</a:t>
            </a:r>
          </a:p>
          <a:p>
            <a:r>
              <a:rPr lang="en-GB" dirty="0" smtClean="0"/>
              <a:t>Socrates: “</a:t>
            </a:r>
            <a:r>
              <a:rPr lang="en-GB" b="1" i="1" dirty="0" smtClean="0"/>
              <a:t>The body is just the cover of the soul. As soon as the soul becomes ill, the body becomes ill</a:t>
            </a:r>
            <a:r>
              <a:rPr lang="en-GB" dirty="0" smtClean="0"/>
              <a:t>. ”</a:t>
            </a:r>
            <a:endParaRPr lang="en-GB" dirty="0"/>
          </a:p>
        </p:txBody>
      </p:sp>
    </p:spTree>
    <p:extLst>
      <p:ext uri="{BB962C8B-B14F-4D97-AF65-F5344CB8AC3E}">
        <p14:creationId xmlns:p14="http://schemas.microsoft.com/office/powerpoint/2010/main" val="23934513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cs-CZ" b="1" dirty="0" err="1" smtClean="0">
                <a:solidFill>
                  <a:schemeClr val="accent2">
                    <a:lumMod val="75000"/>
                  </a:schemeClr>
                </a:solidFill>
              </a:rPr>
              <a:t>Ethicotherapy</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628800"/>
            <a:ext cx="10658400" cy="3888536"/>
          </a:xfrm>
        </p:spPr>
        <p:txBody>
          <a:bodyPr>
            <a:normAutofit/>
          </a:bodyPr>
          <a:lstStyle/>
          <a:p>
            <a:pPr algn="just"/>
            <a:r>
              <a:rPr lang="en-GB" sz="2400" dirty="0"/>
              <a:t>Our soul is based in the Solar </a:t>
            </a:r>
            <a:r>
              <a:rPr lang="en-GB" sz="2400" dirty="0" err="1"/>
              <a:t>Plex</a:t>
            </a:r>
            <a:r>
              <a:rPr lang="en-GB" sz="2400" dirty="0"/>
              <a:t>.</a:t>
            </a:r>
          </a:p>
          <a:p>
            <a:pPr algn="just"/>
            <a:r>
              <a:rPr lang="en-GB" sz="2400" dirty="0"/>
              <a:t>The soul needs to be cared for if it is not - </a:t>
            </a:r>
            <a:r>
              <a:rPr lang="en-GB" sz="2400" b="1" dirty="0"/>
              <a:t>psychosomatic diseases </a:t>
            </a:r>
            <a:r>
              <a:rPr lang="en-GB" sz="2400" dirty="0"/>
              <a:t>occur.</a:t>
            </a:r>
          </a:p>
          <a:p>
            <a:pPr algn="just"/>
            <a:r>
              <a:rPr lang="en-GB" sz="2400" dirty="0"/>
              <a:t>Everyone's health is the most important thing, so we should think about ourselves.</a:t>
            </a:r>
          </a:p>
          <a:p>
            <a:pPr algn="just"/>
            <a:r>
              <a:rPr lang="en-GB" sz="2400" dirty="0"/>
              <a:t>Love yourself - there is no pride or selfishness.</a:t>
            </a:r>
          </a:p>
          <a:p>
            <a:pPr algn="just"/>
            <a:r>
              <a:rPr lang="en-GB" sz="2400" dirty="0"/>
              <a:t>It is not possible to save the man unless </a:t>
            </a:r>
            <a:r>
              <a:rPr lang="en-GB" sz="2400" dirty="0" smtClean="0"/>
              <a:t>he</a:t>
            </a:r>
            <a:r>
              <a:rPr lang="cs-CZ" sz="2400" dirty="0" smtClean="0"/>
              <a:t>/</a:t>
            </a:r>
            <a:r>
              <a:rPr lang="cs-CZ" sz="2400" dirty="0" err="1" smtClean="0"/>
              <a:t>she</a:t>
            </a:r>
            <a:r>
              <a:rPr lang="en-GB" sz="2400" dirty="0" smtClean="0"/>
              <a:t> </a:t>
            </a:r>
            <a:r>
              <a:rPr lang="en-GB" sz="2400" dirty="0"/>
              <a:t>wants to save </a:t>
            </a:r>
            <a:r>
              <a:rPr lang="en-GB" sz="2400" dirty="0" smtClean="0"/>
              <a:t>himself</a:t>
            </a:r>
            <a:r>
              <a:rPr lang="cs-CZ" sz="2400" dirty="0" smtClean="0"/>
              <a:t>/</a:t>
            </a:r>
            <a:r>
              <a:rPr lang="cs-CZ" sz="2400" dirty="0" err="1" smtClean="0"/>
              <a:t>herself</a:t>
            </a:r>
            <a:r>
              <a:rPr lang="en-GB" sz="2400" dirty="0" smtClean="0"/>
              <a:t>.</a:t>
            </a:r>
            <a:endParaRPr lang="en-GB" sz="2400" dirty="0"/>
          </a:p>
          <a:p>
            <a:pPr algn="just"/>
            <a:r>
              <a:rPr lang="en-GB" sz="2400" dirty="0"/>
              <a:t>There is no healthy soul and a sick body, just as there is no sick soul and a healthy body.</a:t>
            </a:r>
            <a:endParaRPr lang="cs-CZ" sz="2400" dirty="0"/>
          </a:p>
        </p:txBody>
      </p:sp>
      <p:pic>
        <p:nvPicPr>
          <p:cNvPr id="2" name="Obrázek 1"/>
          <p:cNvPicPr>
            <a:picLocks noChangeAspect="1"/>
          </p:cNvPicPr>
          <p:nvPr/>
        </p:nvPicPr>
        <p:blipFill>
          <a:blip r:embed="rId3"/>
          <a:stretch>
            <a:fillRect/>
          </a:stretch>
        </p:blipFill>
        <p:spPr>
          <a:xfrm>
            <a:off x="3953923" y="4337910"/>
            <a:ext cx="4284154" cy="2520090"/>
          </a:xfrm>
          <a:prstGeom prst="rect">
            <a:avLst/>
          </a:prstGeom>
        </p:spPr>
      </p:pic>
    </p:spTree>
    <p:extLst>
      <p:ext uri="{BB962C8B-B14F-4D97-AF65-F5344CB8AC3E}">
        <p14:creationId xmlns:p14="http://schemas.microsoft.com/office/powerpoint/2010/main" val="37096381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US" b="1" dirty="0">
                <a:solidFill>
                  <a:schemeClr val="accent2">
                    <a:lumMod val="75000"/>
                  </a:schemeClr>
                </a:solidFill>
              </a:rPr>
              <a:t>Positive </a:t>
            </a:r>
            <a:r>
              <a:rPr lang="cs-CZ" b="1" dirty="0" smtClean="0">
                <a:solidFill>
                  <a:schemeClr val="accent2">
                    <a:lumMod val="75000"/>
                  </a:schemeClr>
                </a:solidFill>
              </a:rPr>
              <a:t>P</a:t>
            </a:r>
            <a:r>
              <a:rPr lang="en-US" b="1" dirty="0" err="1" smtClean="0">
                <a:solidFill>
                  <a:schemeClr val="accent2">
                    <a:lumMod val="75000"/>
                  </a:schemeClr>
                </a:solidFill>
              </a:rPr>
              <a:t>sychology</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1700808"/>
            <a:ext cx="10658400" cy="3888536"/>
          </a:xfrm>
        </p:spPr>
        <p:txBody>
          <a:bodyPr/>
          <a:lstStyle/>
          <a:p>
            <a:pPr algn="just"/>
            <a:r>
              <a:rPr lang="en-GB" sz="2400" dirty="0"/>
              <a:t>“Positive Psychology is the scientific study of the strengths and virtues that enable individuals and communities to thrive. The field is founded on the belief that people want to lead meaningful and fulfilling lives, to cultivate what is best within themselves, and to enhance their experiences of love, work, and play</a:t>
            </a:r>
            <a:r>
              <a:rPr lang="en-GB" sz="2400" dirty="0" smtClean="0"/>
              <a:t>.”</a:t>
            </a:r>
            <a:endParaRPr lang="cs-CZ" sz="2400" dirty="0" smtClean="0"/>
          </a:p>
          <a:p>
            <a:pPr algn="just"/>
            <a:r>
              <a:rPr lang="en-GB" sz="2400" dirty="0"/>
              <a:t>Martin Seligman, widely acknowledged as the founder of this new wave of scientifically supported Positive Psychology, identifies the contributing pillars of wellbeing through the acronym P.E.R.M.A These include: </a:t>
            </a:r>
            <a:r>
              <a:rPr lang="en-GB" sz="2400" dirty="0" smtClean="0"/>
              <a:t>Positive </a:t>
            </a:r>
            <a:r>
              <a:rPr lang="en-GB" sz="2400" dirty="0"/>
              <a:t>Emotion, Engagement, Relationships, Meaning, </a:t>
            </a:r>
            <a:r>
              <a:rPr lang="en-GB" sz="2400" dirty="0" smtClean="0"/>
              <a:t>Accomplishment</a:t>
            </a:r>
            <a:r>
              <a:rPr lang="cs-CZ" sz="2400" dirty="0" smtClean="0"/>
              <a:t>.</a:t>
            </a:r>
          </a:p>
          <a:p>
            <a:pPr algn="just"/>
            <a:endParaRPr lang="cs-CZ" sz="2000" dirty="0"/>
          </a:p>
        </p:txBody>
      </p:sp>
      <p:pic>
        <p:nvPicPr>
          <p:cNvPr id="2" name="Obrázek 1"/>
          <p:cNvPicPr>
            <a:picLocks noChangeAspect="1"/>
          </p:cNvPicPr>
          <p:nvPr/>
        </p:nvPicPr>
        <p:blipFill>
          <a:blip r:embed="rId3"/>
          <a:stretch>
            <a:fillRect/>
          </a:stretch>
        </p:blipFill>
        <p:spPr>
          <a:xfrm>
            <a:off x="3395700" y="4515595"/>
            <a:ext cx="5400600" cy="2331194"/>
          </a:xfrm>
          <a:prstGeom prst="rect">
            <a:avLst/>
          </a:prstGeom>
        </p:spPr>
      </p:pic>
    </p:spTree>
    <p:extLst>
      <p:ext uri="{BB962C8B-B14F-4D97-AF65-F5344CB8AC3E}">
        <p14:creationId xmlns:p14="http://schemas.microsoft.com/office/powerpoint/2010/main" val="4804623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solidFill>
                  <a:srgbClr val="AA143D"/>
                </a:solidFill>
              </a:rPr>
              <a:t>Positive Psychology</a:t>
            </a:r>
            <a:endParaRPr lang="en-GB" b="1" dirty="0">
              <a:solidFill>
                <a:srgbClr val="AA143D"/>
              </a:solidFill>
            </a:endParaRPr>
          </a:p>
        </p:txBody>
      </p:sp>
      <p:pic>
        <p:nvPicPr>
          <p:cNvPr id="5" name="Zástupný symbol pro obsah 4"/>
          <p:cNvPicPr>
            <a:picLocks noGrp="1" noChangeAspect="1"/>
          </p:cNvPicPr>
          <p:nvPr>
            <p:ph sz="half" idx="1"/>
          </p:nvPr>
        </p:nvPicPr>
        <p:blipFill>
          <a:blip r:embed="rId3"/>
          <a:stretch>
            <a:fillRect/>
          </a:stretch>
        </p:blipFill>
        <p:spPr>
          <a:xfrm>
            <a:off x="171817" y="2204864"/>
            <a:ext cx="6049034" cy="3142259"/>
          </a:xfrm>
          <a:prstGeom prst="rect">
            <a:avLst/>
          </a:prstGeom>
        </p:spPr>
      </p:pic>
      <p:sp>
        <p:nvSpPr>
          <p:cNvPr id="4" name="Zástupný symbol pro obsah 3"/>
          <p:cNvSpPr>
            <a:spLocks noGrp="1"/>
          </p:cNvSpPr>
          <p:nvPr>
            <p:ph sz="half" idx="2"/>
          </p:nvPr>
        </p:nvSpPr>
        <p:spPr/>
        <p:txBody>
          <a:bodyPr/>
          <a:lstStyle/>
          <a:p>
            <a:r>
              <a:rPr lang="en-GB" dirty="0" smtClean="0">
                <a:hlinkClick r:id="rId4"/>
              </a:rPr>
              <a:t>M. </a:t>
            </a:r>
            <a:r>
              <a:rPr lang="en-GB" dirty="0" err="1" smtClean="0">
                <a:hlinkClick r:id="rId4"/>
              </a:rPr>
              <a:t>Seligman_positive</a:t>
            </a:r>
            <a:r>
              <a:rPr lang="en-GB" dirty="0" smtClean="0">
                <a:hlinkClick r:id="rId4"/>
              </a:rPr>
              <a:t> psychology</a:t>
            </a:r>
            <a:endParaRPr lang="en-GB" dirty="0"/>
          </a:p>
        </p:txBody>
      </p:sp>
      <p:pic>
        <p:nvPicPr>
          <p:cNvPr id="6" name="Obrázek 5"/>
          <p:cNvPicPr>
            <a:picLocks noChangeAspect="1"/>
          </p:cNvPicPr>
          <p:nvPr/>
        </p:nvPicPr>
        <p:blipFill>
          <a:blip r:embed="rId5"/>
          <a:stretch>
            <a:fillRect/>
          </a:stretch>
        </p:blipFill>
        <p:spPr>
          <a:xfrm>
            <a:off x="6172200" y="2432275"/>
            <a:ext cx="5281974" cy="2687436"/>
          </a:xfrm>
          <a:prstGeom prst="rect">
            <a:avLst/>
          </a:prstGeom>
        </p:spPr>
      </p:pic>
    </p:spTree>
    <p:extLst>
      <p:ext uri="{BB962C8B-B14F-4D97-AF65-F5344CB8AC3E}">
        <p14:creationId xmlns:p14="http://schemas.microsoft.com/office/powerpoint/2010/main" val="497022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eaLnBrk="1" hangingPunct="1"/>
            <a:r>
              <a:rPr lang="cs-CZ" b="1" dirty="0" err="1" smtClean="0">
                <a:solidFill>
                  <a:schemeClr val="accent2">
                    <a:lumMod val="75000"/>
                  </a:schemeClr>
                </a:solidFill>
              </a:rPr>
              <a:t>The</a:t>
            </a:r>
            <a:r>
              <a:rPr lang="cs-CZ" b="1" dirty="0" smtClean="0">
                <a:solidFill>
                  <a:schemeClr val="accent2">
                    <a:lumMod val="75000"/>
                  </a:schemeClr>
                </a:solidFill>
              </a:rPr>
              <a:t> </a:t>
            </a:r>
            <a:r>
              <a:rPr lang="cs-CZ" b="1" dirty="0" err="1">
                <a:solidFill>
                  <a:schemeClr val="accent2">
                    <a:lumMod val="75000"/>
                  </a:schemeClr>
                </a:solidFill>
              </a:rPr>
              <a:t>M</a:t>
            </a:r>
            <a:r>
              <a:rPr lang="cs-CZ" b="1" dirty="0" err="1" smtClean="0">
                <a:solidFill>
                  <a:schemeClr val="accent2">
                    <a:lumMod val="75000"/>
                  </a:schemeClr>
                </a:solidFill>
              </a:rPr>
              <a:t>ain</a:t>
            </a:r>
            <a:r>
              <a:rPr lang="cs-CZ" b="1" dirty="0" smtClean="0">
                <a:solidFill>
                  <a:schemeClr val="accent2">
                    <a:lumMod val="75000"/>
                  </a:schemeClr>
                </a:solidFill>
              </a:rPr>
              <a:t> </a:t>
            </a:r>
            <a:r>
              <a:rPr lang="cs-CZ" b="1" dirty="0" err="1" smtClean="0">
                <a:solidFill>
                  <a:schemeClr val="accent2">
                    <a:lumMod val="75000"/>
                  </a:schemeClr>
                </a:solidFill>
              </a:rPr>
              <a:t>Topics</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i="1" dirty="0" smtClean="0"/>
              <a:t>How can we define and find happiness?</a:t>
            </a:r>
          </a:p>
          <a:p>
            <a:pPr algn="just"/>
            <a:r>
              <a:rPr lang="en-GB" sz="2400" i="1" dirty="0" smtClean="0"/>
              <a:t>Why some groups of people are happy and others unhappy?</a:t>
            </a:r>
          </a:p>
          <a:p>
            <a:pPr algn="just"/>
            <a:r>
              <a:rPr lang="en-GB" sz="2400" i="1" dirty="0" smtClean="0"/>
              <a:t> What shall we do or not do to experience more happiness?</a:t>
            </a:r>
            <a:endParaRPr lang="cs-CZ" sz="2400" i="1" dirty="0"/>
          </a:p>
          <a:p>
            <a:pPr algn="just"/>
            <a:r>
              <a:rPr lang="en-GB" sz="2400" b="1" dirty="0">
                <a:solidFill>
                  <a:srgbClr val="AA143D"/>
                </a:solidFill>
              </a:rPr>
              <a:t>Definition of </a:t>
            </a:r>
            <a:r>
              <a:rPr lang="en-GB" sz="2400" b="1" dirty="0" smtClean="0">
                <a:solidFill>
                  <a:srgbClr val="AA143D"/>
                </a:solidFill>
              </a:rPr>
              <a:t>happiness</a:t>
            </a:r>
            <a:endParaRPr lang="cs-CZ" sz="2400" b="1" dirty="0" smtClean="0">
              <a:solidFill>
                <a:srgbClr val="AA143D"/>
              </a:solidFill>
            </a:endParaRPr>
          </a:p>
          <a:p>
            <a:pPr algn="just"/>
            <a:r>
              <a:rPr lang="en-GB" sz="2400" dirty="0"/>
              <a:t>"A state of well-being, satisfaction, peace of mind."</a:t>
            </a:r>
          </a:p>
          <a:p>
            <a:pPr algn="just"/>
            <a:r>
              <a:rPr lang="en-GB" sz="2400" dirty="0"/>
              <a:t>"Life satisfaction, sense of fulfilment and absence of mental stress."</a:t>
            </a:r>
          </a:p>
          <a:p>
            <a:pPr algn="just"/>
            <a:r>
              <a:rPr lang="en-GB" sz="2400" dirty="0"/>
              <a:t>"Joy, pleasure, fun."</a:t>
            </a:r>
          </a:p>
          <a:p>
            <a:pPr algn="just"/>
            <a:r>
              <a:rPr lang="en-GB" sz="2400" dirty="0"/>
              <a:t>Quotes: "A person is happy if he wants to be happy."</a:t>
            </a:r>
            <a:endParaRPr lang="en-GB" sz="2400" dirty="0"/>
          </a:p>
        </p:txBody>
      </p:sp>
    </p:spTree>
    <p:extLst>
      <p:ext uri="{BB962C8B-B14F-4D97-AF65-F5344CB8AC3E}">
        <p14:creationId xmlns:p14="http://schemas.microsoft.com/office/powerpoint/2010/main" val="24041261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a:xfrm>
            <a:off x="838200" y="692696"/>
            <a:ext cx="10515600" cy="1325563"/>
          </a:xfrm>
        </p:spPr>
        <p:txBody>
          <a:bodyPr>
            <a:normAutofit/>
          </a:bodyPr>
          <a:lstStyle/>
          <a:p>
            <a:pPr algn="ctr"/>
            <a:r>
              <a:rPr lang="en-GB" b="1" dirty="0" smtClean="0">
                <a:solidFill>
                  <a:schemeClr val="accent2">
                    <a:lumMod val="75000"/>
                  </a:schemeClr>
                </a:solidFill>
              </a:rPr>
              <a:t>Scientific Concept of Happiness</a:t>
            </a:r>
            <a:endParaRPr lang="en-GB" b="1" dirty="0">
              <a:solidFill>
                <a:schemeClr val="accent2">
                  <a:lumMod val="75000"/>
                </a:schemeClr>
              </a:solidFill>
            </a:endParaRPr>
          </a:p>
        </p:txBody>
      </p:sp>
      <p:sp>
        <p:nvSpPr>
          <p:cNvPr id="4099" name="Rectangle 15"/>
          <p:cNvSpPr>
            <a:spLocks noGrp="1" noChangeArrowheads="1"/>
          </p:cNvSpPr>
          <p:nvPr>
            <p:ph idx="1"/>
          </p:nvPr>
        </p:nvSpPr>
        <p:spPr>
          <a:xfrm>
            <a:off x="838200" y="2132856"/>
            <a:ext cx="10658400" cy="3888536"/>
          </a:xfrm>
        </p:spPr>
        <p:txBody>
          <a:bodyPr>
            <a:normAutofit/>
          </a:bodyPr>
          <a:lstStyle/>
          <a:p>
            <a:pPr algn="just"/>
            <a:r>
              <a:rPr lang="en-GB" sz="2400" dirty="0"/>
              <a:t>"Happiness is a subjective sense of well-being."</a:t>
            </a:r>
          </a:p>
          <a:p>
            <a:pPr algn="just"/>
            <a:r>
              <a:rPr lang="en-GB" sz="2400" dirty="0"/>
              <a:t>How a person perceives </a:t>
            </a:r>
            <a:r>
              <a:rPr lang="en-GB" sz="2400" dirty="0" smtClean="0"/>
              <a:t>his</a:t>
            </a:r>
            <a:r>
              <a:rPr lang="cs-CZ" sz="2400" dirty="0" smtClean="0"/>
              <a:t>/her</a:t>
            </a:r>
            <a:r>
              <a:rPr lang="en-GB" sz="2400" dirty="0" smtClean="0"/>
              <a:t> </a:t>
            </a:r>
            <a:r>
              <a:rPr lang="en-GB" sz="2400" dirty="0"/>
              <a:t>own life in general as well as in partial areas.</a:t>
            </a:r>
          </a:p>
          <a:p>
            <a:pPr algn="just"/>
            <a:r>
              <a:rPr lang="en-GB" sz="2400" dirty="0"/>
              <a:t>The feeling of well-being is judged by the </a:t>
            </a:r>
            <a:r>
              <a:rPr lang="en-GB" sz="2400" dirty="0" smtClean="0"/>
              <a:t>person, </a:t>
            </a:r>
            <a:r>
              <a:rPr lang="en-GB" sz="2400" dirty="0"/>
              <a:t>from </a:t>
            </a:r>
            <a:r>
              <a:rPr lang="en-GB" sz="2400" dirty="0" smtClean="0"/>
              <a:t>his</a:t>
            </a:r>
            <a:r>
              <a:rPr lang="cs-CZ" sz="2400" dirty="0" smtClean="0"/>
              <a:t>/her</a:t>
            </a:r>
            <a:r>
              <a:rPr lang="en-GB" sz="2400" dirty="0" smtClean="0"/>
              <a:t> </a:t>
            </a:r>
            <a:r>
              <a:rPr lang="en-GB" sz="2400" dirty="0"/>
              <a:t>own point of view.</a:t>
            </a:r>
          </a:p>
          <a:p>
            <a:pPr algn="just"/>
            <a:r>
              <a:rPr lang="en-GB" sz="2400" dirty="0"/>
              <a:t>Two areas are assessed: </a:t>
            </a:r>
            <a:endParaRPr lang="cs-CZ" sz="2400" dirty="0" smtClean="0"/>
          </a:p>
          <a:p>
            <a:pPr algn="just"/>
            <a:r>
              <a:rPr lang="en-GB" sz="2400" dirty="0" smtClean="0"/>
              <a:t>1</a:t>
            </a:r>
            <a:r>
              <a:rPr lang="en-GB" sz="2400" dirty="0"/>
              <a:t>) satisfaction at work and at home; </a:t>
            </a:r>
            <a:endParaRPr lang="cs-CZ" sz="2400" dirty="0" smtClean="0"/>
          </a:p>
          <a:p>
            <a:pPr algn="just"/>
            <a:r>
              <a:rPr lang="en-GB" sz="2400" dirty="0" smtClean="0"/>
              <a:t>2</a:t>
            </a:r>
            <a:r>
              <a:rPr lang="en-GB" sz="2400" dirty="0"/>
              <a:t>) satisfaction with yourself and others.</a:t>
            </a:r>
            <a:endParaRPr lang="cs-CZ" sz="2400" dirty="0"/>
          </a:p>
        </p:txBody>
      </p:sp>
      <p:pic>
        <p:nvPicPr>
          <p:cNvPr id="2" name="Obrázek 1"/>
          <p:cNvPicPr>
            <a:picLocks noChangeAspect="1"/>
          </p:cNvPicPr>
          <p:nvPr/>
        </p:nvPicPr>
        <p:blipFill>
          <a:blip r:embed="rId3"/>
          <a:stretch>
            <a:fillRect/>
          </a:stretch>
        </p:blipFill>
        <p:spPr>
          <a:xfrm>
            <a:off x="6096000" y="3506614"/>
            <a:ext cx="5688632" cy="3171110"/>
          </a:xfrm>
          <a:prstGeom prst="rect">
            <a:avLst/>
          </a:prstGeom>
        </p:spPr>
      </p:pic>
    </p:spTree>
    <p:extLst>
      <p:ext uri="{BB962C8B-B14F-4D97-AF65-F5344CB8AC3E}">
        <p14:creationId xmlns:p14="http://schemas.microsoft.com/office/powerpoint/2010/main" val="15062919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1159</TotalTime>
  <Words>1287</Words>
  <Application>Microsoft Office PowerPoint</Application>
  <PresentationFormat>Širokoúhlá obrazovka</PresentationFormat>
  <Paragraphs>124</Paragraphs>
  <Slides>18</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Uk motiv</vt:lpstr>
      <vt:lpstr>Psychology of Health</vt:lpstr>
      <vt:lpstr>Influence of Positive Thinking on Cure</vt:lpstr>
      <vt:lpstr>Influence of Positive Thinking on Cure</vt:lpstr>
      <vt:lpstr>Ethicotherapy</vt:lpstr>
      <vt:lpstr>Ethicotherapy</vt:lpstr>
      <vt:lpstr>Positive Psychology</vt:lpstr>
      <vt:lpstr>Positive Psychology</vt:lpstr>
      <vt:lpstr>The Main Topics</vt:lpstr>
      <vt:lpstr>Scientific Concept of Happiness</vt:lpstr>
      <vt:lpstr>Determining of Feelings of Happiness</vt:lpstr>
      <vt:lpstr>Is Happiness Important?</vt:lpstr>
      <vt:lpstr>What Affects Happiness</vt:lpstr>
      <vt:lpstr>Other Influences</vt:lpstr>
      <vt:lpstr>Money and Happiness</vt:lpstr>
      <vt:lpstr>How to Be Happy</vt:lpstr>
      <vt:lpstr>Happiness Enhancing Properties</vt:lpstr>
      <vt:lpstr>Prezentace aplikace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110</cp:revision>
  <dcterms:created xsi:type="dcterms:W3CDTF">2011-02-21T12:31:35Z</dcterms:created>
  <dcterms:modified xsi:type="dcterms:W3CDTF">2020-03-26T21:08:56Z</dcterms:modified>
</cp:coreProperties>
</file>