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1" r:id="rId3"/>
    <p:sldId id="278" r:id="rId4"/>
    <p:sldId id="265" r:id="rId5"/>
    <p:sldId id="257" r:id="rId6"/>
    <p:sldId id="258" r:id="rId7"/>
    <p:sldId id="259" r:id="rId8"/>
    <p:sldId id="260" r:id="rId9"/>
    <p:sldId id="261" r:id="rId10"/>
    <p:sldId id="280" r:id="rId11"/>
    <p:sldId id="262" r:id="rId12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B2B2B2"/>
    <a:srgbClr val="FFFF99"/>
    <a:srgbClr val="5F5F5F"/>
    <a:srgbClr val="333333"/>
    <a:srgbClr val="CC99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7C3D28B-A855-4F39-BCB8-5FE7E60EBF3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250C555-1CC5-4FFE-92F8-6931099F420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79EAA79-5A5B-4D2F-834E-36B80474920F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3556FC2E-B580-4390-9EFC-BA2705A329B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12975A19-6C5B-4A1D-9221-2FCB3E1FC22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C18D8A45-320B-4049-92BD-CEE3FDA48D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DCA8D2E-DB26-4CDA-B0E0-A268C584561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0327DABE-C9C6-42A7-BFA2-A451BAE03D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F746ECF-8DA1-4CC8-B874-9D70FE94DDD5}" type="slidenum">
              <a:rPr lang="cs-CZ" altLang="cs-CZ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8E824E03-C33C-43E9-8641-F3A4E65DC21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6CA3BA53-58AA-4249-ACB4-543B7326F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B3A391F8-E038-4082-9793-F9041049EF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13D0FE-F72F-45AE-AF9F-476F7205F447}" type="slidenum">
              <a:rPr lang="cs-CZ" altLang="cs-CZ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3976F17C-8D12-42AC-88AC-D321EE93ACA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E68CCB9F-E155-4F5A-B154-EDE7F9D87C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ED88BE26-317D-4A6D-A99F-1C36958483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532E910-B062-4C58-AC60-CA0258DE9A4B}" type="slidenum">
              <a:rPr lang="cs-CZ" altLang="cs-CZ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4581C375-300A-4614-B94C-D20C0D44D2B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98D5A722-4522-496E-8AE5-47FAA81F95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45944163-96F3-4488-9B82-AA782131F6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6275B68-206D-4902-B474-D6036438BFCC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EAFB82E4-4689-4E50-8676-CFF91AC69AD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26A2D85-3C20-463C-BA4C-F0F0991392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179BC1F3-3622-4032-9CF7-13652D3100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954162A-A54F-4B92-A44E-8FEB944CBBD2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4C1F37EE-7634-4CB5-BBFE-91451D38C76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380A5FDA-DD5A-4F8F-AE41-AE36580A2F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47B172C5-3B3A-42B7-8B62-0BF24DFE09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399B72-30D8-4411-8682-184AC6D1C003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324C08E2-9374-404A-A012-DDC3FAD47B1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CD76A08-0406-45BD-A6F6-EF56752451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7EC2AE03-90A6-436B-A6B1-3D64B1F900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CD0D33-620A-4A6E-BF11-9BF75FC79C07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C1A38740-67A5-4D6D-9F67-EC86851BB2F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173CC890-65BB-4AF8-860D-19291BF90B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AA0EDBA2-E7DD-4F73-ABFD-6E0EC0AAE1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8A125B-B82B-4870-86F6-2803F562C6F6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DAE729BA-DD54-4589-9222-BB9D3757385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0B6417AF-327D-406C-9995-2564DFF623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82B7260A-8917-46C5-B9E2-4C211AFD48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413D8E-714E-444F-AD3D-CA6B9C23404D}" type="slidenum">
              <a:rPr lang="cs-CZ" altLang="cs-CZ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DAF23B17-A0EE-4520-B13E-8F5478DF406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52A4D6DC-718F-42F8-AA25-B2206F4F24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1717CE51-636D-42A7-B593-F00AAFA517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424D951-B2BD-499B-AA7C-9FA345482CEB}" type="slidenum">
              <a:rPr lang="cs-CZ" altLang="cs-CZ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AA016A8C-D58F-4C1B-ACDB-DC5126DE0B5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D79154D7-7D0F-4B1E-AE74-B0C4C4F67E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4397A9F3-F748-4B5A-AD5F-80C5663268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FB36C6-E8BF-4669-B64C-268C7D9FE476}" type="slidenum">
              <a:rPr lang="cs-CZ" altLang="cs-CZ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D00E3BB6-C27B-42F8-A4C4-C5E27FCA18B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0174E2B9-33CD-41A4-8A17-99F8FF8A67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3D5EA38-321E-4071-A2A6-6B0089CC84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AA5E52-F2EF-4BDB-92D7-8E23309888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012470-B78B-4D5D-8A2D-EBFDFF6B1A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88859-F2B1-40C1-908E-6658014732A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6501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0EA713-3E47-4157-94DE-354BDBC9A6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1D9BFFF-BC6B-4B17-888A-8E0F53489D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F4F601B-E0D2-4AEA-8BF0-CF6C270C6E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CBDFB-6997-4017-B41C-B96FC7E807D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68912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5D33184-C8A7-4EFB-B066-047B6293E3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68435B-55EE-4D1A-93A1-18D108D258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284D74-9254-4770-B531-3171B8B4C2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2D320-C5E6-444A-AD34-441E21A4380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86582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4BA9F0-1256-4539-A372-C36B3968F4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AC6F87-CDD4-41A9-9A65-5D7103E9F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635F63-5B37-48E8-9CCB-A405637CE5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6C498-5B25-4252-A289-0241E4A0F90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43983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7C1FB1-AFD4-479A-A712-7A0502E7ED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56305B-A35B-4BF9-B271-FD6124276A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8BF8C6-3C6A-4BE8-8581-81F1D6DB8A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711CA-3F2B-42C6-A31F-E51E347D0CC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1079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075CEA-4CFE-4EF7-827C-ACE7DE10C9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80CEB9-C9A7-4DE7-AEE1-514773F896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A6E6C4-AF52-44AC-959D-26320D4660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7CBAA-5F51-453E-988B-DA053758E2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42312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82928CF-B10C-46EB-9979-C0F98F8FF6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6121B56-7C18-4F14-90F0-ABBD4E4381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326E432-A94E-40A7-AB94-60FDCF6400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13B7C-DA35-43C3-81AD-7B385C92CA1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5030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87EC3F5-939B-406A-9A76-3CE8315263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10F9E0C-E2F8-4C89-A875-53FD821DD6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B3A55B7-619A-43D7-8347-ACC22800D8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820EE-0803-4041-AEA1-D103F436CBA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94790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98F6739-1258-4221-B19C-8A610F682E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5C71693-0A7E-4D16-975E-E409213375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34DC2A8-0D74-48A7-951A-B2183C3404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95BED-B9EE-4875-B895-63EA9488F42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1968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1DD583-4D9F-456B-B2E0-1DCA728197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82F38C-5887-422E-90EF-9A58D642B6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A18263-8988-4181-9549-C170C5E2DB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7FDE8-CA16-425F-A93F-562E50CE44A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1471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A0FFFD-E54C-4B45-81D6-F0FEF177EA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CB8B83-A7B0-40E6-A0FC-1E4979FAAF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90ECC8-4AEB-4774-9EB4-21A42502AB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D8B21-35A7-45E7-9404-7B6CF0FF31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7042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E4928CF-5EFB-48E6-98A0-639E71E14C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52BDBB2-47C2-40F7-A84D-5D7D316AFB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4473C2B-01A0-4197-9F8A-E7DDBD73875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DC31386-6888-45EC-9A15-8D469F6A8B8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F70F4F0-33E2-4F24-B7AE-E3DAFCEA3E5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EF23C13E-1E40-41F2-9F8E-5935202B734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9A037DE-DCA2-4819-AA95-8F58D7C676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852738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b="1" i="1" dirty="0">
                <a:solidFill>
                  <a:srgbClr val="333333"/>
                </a:solidFill>
                <a:latin typeface="Book Antiqua" panose="02040602050305030304" pitchFamily="18" charset="0"/>
              </a:rPr>
              <a:t>Otevření Japonska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FE12F9CE-CE48-4600-A2B7-A3C896CEA7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8913"/>
            <a:ext cx="8229600" cy="63357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altLang="cs-CZ">
                <a:solidFill>
                  <a:srgbClr val="5F5F5F"/>
                </a:solidFill>
                <a:latin typeface="Book Antiqua" pitchFamily="18" charset="0"/>
              </a:rPr>
              <a:t>	</a:t>
            </a:r>
            <a:r>
              <a:rPr lang="cs-CZ" altLang="cs-CZ" sz="2400">
                <a:solidFill>
                  <a:srgbClr val="5F5F5F"/>
                </a:solidFill>
                <a:latin typeface="Book Antiqua" pitchFamily="18" charset="0"/>
              </a:rPr>
              <a:t>1. Radikální fáze 1860-64</a:t>
            </a:r>
            <a:endParaRPr lang="cs-CZ" altLang="cs-CZ">
              <a:solidFill>
                <a:srgbClr val="5F5F5F"/>
              </a:solidFill>
              <a:latin typeface="Book Antiqua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cs-CZ" altLang="cs-CZ" sz="2000">
                <a:solidFill>
                  <a:srgbClr val="5F5F5F"/>
                </a:solidFill>
                <a:latin typeface="Book Antiqua" pitchFamily="18" charset="0"/>
              </a:rPr>
              <a:t>		</a:t>
            </a:r>
            <a:r>
              <a:rPr lang="cs-CZ" altLang="cs-CZ" sz="2000">
                <a:solidFill>
                  <a:srgbClr val="00B050"/>
                </a:solidFill>
                <a:latin typeface="Book Antiqua" pitchFamily="18" charset="0"/>
              </a:rPr>
              <a:t>domácí vývoj</a:t>
            </a:r>
          </a:p>
          <a:p>
            <a:pPr eaLnBrk="1" hangingPunct="1">
              <a:defRPr/>
            </a:pPr>
            <a:r>
              <a:rPr lang="cs-CZ" altLang="cs-CZ" sz="1800">
                <a:solidFill>
                  <a:srgbClr val="5F5F5F"/>
                </a:solidFill>
                <a:latin typeface="Book Antiqua" pitchFamily="18" charset="0"/>
              </a:rPr>
              <a:t>1860/3 incident u brány Sakurada – atentát na Iiho </a:t>
            </a:r>
          </a:p>
          <a:p>
            <a:pPr eaLnBrk="1" hangingPunct="1">
              <a:defRPr/>
            </a:pPr>
            <a:r>
              <a:rPr lang="cs-CZ" altLang="cs-CZ" sz="1800">
                <a:solidFill>
                  <a:srgbClr val="5F5F5F"/>
                </a:solidFill>
                <a:latin typeface="Book Antiqua" pitchFamily="18" charset="0"/>
              </a:rPr>
              <a:t>konsenzuální hnutí „kóbu gattai“ </a:t>
            </a:r>
            <a:r>
              <a:rPr lang="ja-JP" altLang="en-US" sz="1800">
                <a:solidFill>
                  <a:srgbClr val="5F5F5F"/>
                </a:solidFill>
                <a:latin typeface="Book Antiqua" pitchFamily="18" charset="0"/>
                <a:ea typeface="ＭＳ Ｐゴシック" pitchFamily="34" charset="-128"/>
              </a:rPr>
              <a:t>　</a:t>
            </a:r>
            <a:r>
              <a:rPr lang="ja-JP" altLang="en-US" sz="2000">
                <a:solidFill>
                  <a:srgbClr val="5F5F5F"/>
                </a:solidFill>
                <a:latin typeface="Book Antiqua" pitchFamily="18" charset="0"/>
                <a:ea typeface="ＭＳ Ｐゴシック" pitchFamily="34" charset="-128"/>
              </a:rPr>
              <a:t>公武合体</a:t>
            </a:r>
            <a:endParaRPr lang="cs-CZ" altLang="cs-CZ" sz="2000">
              <a:solidFill>
                <a:srgbClr val="5F5F5F"/>
              </a:solidFill>
              <a:latin typeface="Book Antiqua" pitchFamily="18" charset="0"/>
            </a:endParaRPr>
          </a:p>
          <a:p>
            <a:pPr lvl="1" eaLnBrk="1" hangingPunct="1">
              <a:buFont typeface="Courier New" panose="02070309020205020404" pitchFamily="49" charset="0"/>
              <a:buChar char="o"/>
              <a:defRPr/>
            </a:pPr>
            <a:r>
              <a:rPr lang="cs-CZ" altLang="cs-CZ" sz="1400">
                <a:solidFill>
                  <a:srgbClr val="5F5F5F"/>
                </a:solidFill>
                <a:latin typeface="Book Antiqua" pitchFamily="18" charset="0"/>
              </a:rPr>
              <a:t>1862 sňatek princezny Kazunomiji s Iemočim (Jošitomi, 1846-66)</a:t>
            </a:r>
          </a:p>
          <a:p>
            <a:pPr lvl="1" eaLnBrk="1" hangingPunct="1">
              <a:buFont typeface="Courier New" panose="02070309020205020404" pitchFamily="49" charset="0"/>
              <a:buChar char="o"/>
              <a:defRPr/>
            </a:pPr>
            <a:r>
              <a:rPr lang="cs-CZ" altLang="cs-CZ" sz="1400">
                <a:solidFill>
                  <a:srgbClr val="5F5F5F"/>
                </a:solidFill>
                <a:latin typeface="Book Antiqua" pitchFamily="18" charset="0"/>
              </a:rPr>
              <a:t>(ovšem) Harris a odložení otevření přístavů (na 1868)</a:t>
            </a:r>
          </a:p>
          <a:p>
            <a:pPr eaLnBrk="1" hangingPunct="1">
              <a:defRPr/>
            </a:pPr>
            <a:r>
              <a:rPr lang="cs-CZ" altLang="cs-CZ" sz="1600">
                <a:solidFill>
                  <a:srgbClr val="5F5F5F"/>
                </a:solidFill>
                <a:latin typeface="Book Antiqua" pitchFamily="18" charset="0"/>
              </a:rPr>
              <a:t>balancování bakufu vůči dvoru i cizincům</a:t>
            </a:r>
          </a:p>
          <a:p>
            <a:pPr eaLnBrk="1" hangingPunct="1">
              <a:defRPr/>
            </a:pPr>
            <a:r>
              <a:rPr lang="cs-CZ" altLang="cs-CZ" sz="1600">
                <a:solidFill>
                  <a:srgbClr val="5F5F5F"/>
                </a:solidFill>
                <a:latin typeface="Book Antiqua" pitchFamily="18" charset="0"/>
              </a:rPr>
              <a:t>značné posílení „mocných JZ knížat“ vůči bakufu</a:t>
            </a:r>
          </a:p>
          <a:p>
            <a:pPr eaLnBrk="1" hangingPunct="1">
              <a:buFontTx/>
              <a:buNone/>
              <a:defRPr/>
            </a:pPr>
            <a:r>
              <a:rPr lang="cs-CZ" altLang="cs-CZ" sz="1600">
                <a:solidFill>
                  <a:srgbClr val="5F5F5F"/>
                </a:solidFill>
                <a:latin typeface="Book Antiqua" pitchFamily="18" charset="0"/>
              </a:rPr>
              <a:t>	</a:t>
            </a:r>
          </a:p>
          <a:p>
            <a:pPr eaLnBrk="1" hangingPunct="1">
              <a:defRPr/>
            </a:pPr>
            <a:r>
              <a:rPr lang="cs-CZ" altLang="cs-CZ" sz="2000">
                <a:solidFill>
                  <a:srgbClr val="5F5F5F"/>
                </a:solidFill>
                <a:latin typeface="Book Antiqua" pitchFamily="18" charset="0"/>
              </a:rPr>
              <a:t>důležité </a:t>
            </a:r>
            <a:r>
              <a:rPr lang="cs-CZ" altLang="cs-CZ" sz="1400">
                <a:solidFill>
                  <a:srgbClr val="5F5F5F"/>
                </a:solidFill>
                <a:latin typeface="Book Antiqua" pitchFamily="18" charset="0"/>
              </a:rPr>
              <a:t>(poslední)</a:t>
            </a:r>
            <a:r>
              <a:rPr lang="cs-CZ" altLang="cs-CZ" sz="1800">
                <a:solidFill>
                  <a:srgbClr val="5F5F5F"/>
                </a:solidFill>
                <a:latin typeface="Book Antiqua" pitchFamily="18" charset="0"/>
              </a:rPr>
              <a:t> </a:t>
            </a:r>
            <a:r>
              <a:rPr lang="cs-CZ" altLang="cs-CZ" sz="2000">
                <a:solidFill>
                  <a:srgbClr val="5F5F5F"/>
                </a:solidFill>
                <a:latin typeface="Book Antiqua" pitchFamily="18" charset="0"/>
              </a:rPr>
              <a:t>reformy Bunkjú 1862</a:t>
            </a:r>
            <a:endParaRPr lang="cs-CZ" altLang="cs-CZ" sz="1800">
              <a:solidFill>
                <a:srgbClr val="5F5F5F"/>
              </a:solidFill>
              <a:latin typeface="Book Antiqua" pitchFamily="18" charset="0"/>
            </a:endParaRPr>
          </a:p>
          <a:p>
            <a:pPr eaLnBrk="1" hangingPunct="1">
              <a:defRPr/>
            </a:pPr>
            <a:r>
              <a:rPr lang="cs-CZ" altLang="cs-CZ" sz="1600">
                <a:solidFill>
                  <a:srgbClr val="5F5F5F"/>
                </a:solidFill>
                <a:latin typeface="Book Antiqua" pitchFamily="18" charset="0"/>
              </a:rPr>
              <a:t>prakticky zrušen </a:t>
            </a:r>
            <a:r>
              <a:rPr lang="cs-CZ" altLang="cs-CZ" sz="1600" i="1">
                <a:solidFill>
                  <a:srgbClr val="5F5F5F"/>
                </a:solidFill>
                <a:latin typeface="Book Antiqua" pitchFamily="18" charset="0"/>
              </a:rPr>
              <a:t>sankin kótai</a:t>
            </a:r>
          </a:p>
          <a:p>
            <a:pPr eaLnBrk="1" hangingPunct="1">
              <a:defRPr/>
            </a:pPr>
            <a:r>
              <a:rPr lang="cs-CZ" altLang="cs-CZ" sz="1600">
                <a:solidFill>
                  <a:srgbClr val="5F5F5F"/>
                </a:solidFill>
                <a:latin typeface="Book Antiqua" pitchFamily="18" charset="0"/>
              </a:rPr>
              <a:t>obsazení klíčových úřadů v bakufu JZ knížaty</a:t>
            </a:r>
          </a:p>
          <a:p>
            <a:pPr lvl="1" eaLnBrk="1" hangingPunct="1">
              <a:defRPr/>
            </a:pPr>
            <a:r>
              <a:rPr lang="cs-CZ" altLang="cs-CZ" sz="1400">
                <a:solidFill>
                  <a:srgbClr val="5F5F5F"/>
                </a:solidFill>
                <a:latin typeface="Book Antiqua" pitchFamily="18" charset="0"/>
              </a:rPr>
              <a:t>mohla „dávat rady“</a:t>
            </a:r>
          </a:p>
          <a:p>
            <a:pPr marL="342900" lvl="1" indent="-342900" eaLnBrk="1" hangingPunct="1">
              <a:buFontTx/>
              <a:buNone/>
              <a:defRPr/>
            </a:pPr>
            <a:endParaRPr lang="cs-CZ" altLang="cs-CZ" sz="1400">
              <a:solidFill>
                <a:srgbClr val="5F5F5F"/>
              </a:solidFill>
              <a:latin typeface="Book Antiqua" pitchFamily="18" charset="0"/>
            </a:endParaRP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cs-CZ" altLang="cs-CZ" sz="2000">
                <a:solidFill>
                  <a:srgbClr val="5F5F5F"/>
                </a:solidFill>
                <a:latin typeface="Book Antiqua" pitchFamily="18" charset="0"/>
                <a:ea typeface="+mn-ea"/>
              </a:rPr>
              <a:t>2 zahraniční komplikace</a:t>
            </a:r>
          </a:p>
          <a:p>
            <a:pPr marL="0" lvl="1" indent="0" eaLnBrk="1" hangingPunct="1">
              <a:buFontTx/>
              <a:buNone/>
              <a:defRPr/>
            </a:pPr>
            <a:r>
              <a:rPr lang="cs-CZ" altLang="cs-CZ" sz="1600">
                <a:solidFill>
                  <a:srgbClr val="5F5F5F"/>
                </a:solidFill>
                <a:latin typeface="Book Antiqua" pitchFamily="18" charset="0"/>
              </a:rPr>
              <a:t>       1 incident u Namamugi 1862/6 </a:t>
            </a:r>
            <a:endParaRPr lang="cs-CZ" altLang="cs-CZ" sz="1400">
              <a:solidFill>
                <a:srgbClr val="5F5F5F"/>
              </a:solidFill>
              <a:latin typeface="Book Antiqua" pitchFamily="18" charset="0"/>
            </a:endParaRPr>
          </a:p>
          <a:p>
            <a:pPr lvl="1" eaLnBrk="1" hangingPunct="1">
              <a:defRPr/>
            </a:pPr>
            <a:r>
              <a:rPr lang="cs-CZ" altLang="cs-CZ" sz="1400">
                <a:solidFill>
                  <a:srgbClr val="5F5F5F"/>
                </a:solidFill>
                <a:latin typeface="Book Antiqua" pitchFamily="18" charset="0"/>
              </a:rPr>
              <a:t>námořní ozbrojený střet Sacumy s VB 1863/7</a:t>
            </a:r>
          </a:p>
          <a:p>
            <a:pPr eaLnBrk="1" hangingPunct="1">
              <a:buFontTx/>
              <a:buNone/>
              <a:defRPr/>
            </a:pPr>
            <a:r>
              <a:rPr lang="cs-CZ" altLang="cs-CZ" sz="1600">
                <a:solidFill>
                  <a:srgbClr val="5F5F5F"/>
                </a:solidFill>
                <a:latin typeface="Book Antiqua" pitchFamily="18" charset="0"/>
              </a:rPr>
              <a:t>	2 ostřelování Šimonoseki 1863 (od 25.6.)</a:t>
            </a:r>
          </a:p>
          <a:p>
            <a:pPr lvl="1" eaLnBrk="1" hangingPunct="1">
              <a:defRPr/>
            </a:pPr>
            <a:r>
              <a:rPr lang="cs-CZ" altLang="cs-CZ" sz="1400">
                <a:solidFill>
                  <a:srgbClr val="5F5F5F"/>
                </a:solidFill>
                <a:latin typeface="Book Antiqua" pitchFamily="18" charset="0"/>
              </a:rPr>
              <a:t>trestná výprava Z flotily 1864 (vznik kiheitai)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000">
                <a:solidFill>
                  <a:srgbClr val="5F5F5F"/>
                </a:solidFill>
                <a:latin typeface="Book Antiqua" pitchFamily="18" charset="0"/>
              </a:rPr>
              <a:t>zlomení radikálního odporu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>
            <a:extLst>
              <a:ext uri="{FF2B5EF4-FFF2-40B4-BE49-F238E27FC236}">
                <a16:creationId xmlns:a16="http://schemas.microsoft.com/office/drawing/2014/main" id="{28A91536-5CBC-4036-8B05-7A0CB2FAF1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549275"/>
            <a:ext cx="8229600" cy="5576888"/>
          </a:xfrm>
        </p:spPr>
        <p:txBody>
          <a:bodyPr/>
          <a:lstStyle/>
          <a:p>
            <a:pPr eaLnBrk="1" hangingPunct="1">
              <a:spcAft>
                <a:spcPts val="600"/>
              </a:spcAft>
              <a:buFontTx/>
              <a:buNone/>
            </a:pPr>
            <a:r>
              <a:rPr lang="cs-CZ" altLang="cs-CZ" sz="2000">
                <a:solidFill>
                  <a:srgbClr val="5F5F5F"/>
                </a:solidFill>
                <a:latin typeface="Book Antiqua" panose="02040602050305030304" pitchFamily="18" charset="0"/>
              </a:rPr>
              <a:t>doznívající vliv hnutí </a:t>
            </a:r>
            <a:r>
              <a:rPr lang="cs-CZ" altLang="cs-CZ" sz="2000" i="1">
                <a:solidFill>
                  <a:srgbClr val="5F5F5F"/>
                </a:solidFill>
                <a:latin typeface="Book Antiqua" panose="02040602050305030304" pitchFamily="18" charset="0"/>
              </a:rPr>
              <a:t>kóbu gattai</a:t>
            </a:r>
          </a:p>
          <a:p>
            <a:pPr eaLnBrk="1" hangingPunct="1"/>
            <a:r>
              <a:rPr lang="cs-CZ" altLang="cs-CZ" sz="1800">
                <a:solidFill>
                  <a:srgbClr val="5F5F5F"/>
                </a:solidFill>
                <a:latin typeface="Book Antiqua" panose="02040602050305030304" pitchFamily="18" charset="0"/>
              </a:rPr>
              <a:t>1863/4 Iemoči do Kjóta </a:t>
            </a:r>
            <a:r>
              <a:rPr lang="cs-CZ" altLang="cs-CZ" sz="1200">
                <a:solidFill>
                  <a:srgbClr val="5F5F5F"/>
                </a:solidFill>
                <a:latin typeface="Book Antiqua" panose="02040602050305030304" pitchFamily="18" charset="0"/>
              </a:rPr>
              <a:t>neúspěch</a:t>
            </a:r>
            <a:endParaRPr lang="cs-CZ" altLang="cs-CZ" sz="1800">
              <a:solidFill>
                <a:srgbClr val="5F5F5F"/>
              </a:solidFill>
              <a:latin typeface="Book Antiqua" panose="02040602050305030304" pitchFamily="18" charset="0"/>
            </a:endParaRPr>
          </a:p>
          <a:p>
            <a:pPr lvl="1" eaLnBrk="1" hangingPunct="1"/>
            <a:r>
              <a:rPr lang="cs-CZ" altLang="cs-CZ" sz="1600">
                <a:solidFill>
                  <a:srgbClr val="5F5F5F"/>
                </a:solidFill>
                <a:latin typeface="Book Antiqua" panose="02040602050305030304" pitchFamily="18" charset="0"/>
              </a:rPr>
              <a:t>stažení císařova požadavku na vyhnání cizinců</a:t>
            </a:r>
          </a:p>
          <a:p>
            <a:pPr eaLnBrk="1" hangingPunct="1"/>
            <a:endParaRPr lang="cs-CZ" altLang="cs-CZ" sz="1800">
              <a:solidFill>
                <a:srgbClr val="5F5F5F"/>
              </a:solidFill>
              <a:latin typeface="Book Antiqua" panose="02040602050305030304" pitchFamily="18" charset="0"/>
            </a:endParaRPr>
          </a:p>
          <a:p>
            <a:pPr eaLnBrk="1" hangingPunct="1"/>
            <a:r>
              <a:rPr lang="cs-CZ" altLang="cs-CZ" sz="2000">
                <a:solidFill>
                  <a:srgbClr val="5F5F5F"/>
                </a:solidFill>
                <a:latin typeface="Book Antiqua" panose="02040602050305030304" pitchFamily="18" charset="0"/>
              </a:rPr>
              <a:t>nabídka mocností: </a:t>
            </a:r>
          </a:p>
          <a:p>
            <a:pPr lvl="1" eaLnBrk="1" hangingPunct="1"/>
            <a:r>
              <a:rPr lang="cs-CZ" altLang="cs-CZ" sz="1600">
                <a:solidFill>
                  <a:srgbClr val="5F5F5F"/>
                </a:solidFill>
                <a:latin typeface="Book Antiqua" panose="02040602050305030304" pitchFamily="18" charset="0"/>
              </a:rPr>
              <a:t>otevřít Hjógo za odpuštění reparací za Šimonoseki !!</a:t>
            </a:r>
          </a:p>
          <a:p>
            <a:pPr lvl="1" eaLnBrk="1" hangingPunct="1"/>
            <a:r>
              <a:rPr lang="cs-CZ" altLang="cs-CZ" sz="1600">
                <a:solidFill>
                  <a:srgbClr val="5F5F5F"/>
                </a:solidFill>
                <a:latin typeface="Book Antiqua" panose="02040602050305030304" pitchFamily="18" charset="0"/>
              </a:rPr>
              <a:t>+ císařský souhlas</a:t>
            </a:r>
          </a:p>
          <a:p>
            <a:pPr eaLnBrk="1" hangingPunct="1"/>
            <a:endParaRPr lang="cs-CZ" altLang="cs-CZ" sz="2000">
              <a:solidFill>
                <a:srgbClr val="00B0F0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146D1777-751C-4753-8705-56C31F2955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400" b="1" i="1" dirty="0">
                <a:latin typeface="Book Antiqua" panose="02040602050305030304" pitchFamily="18" charset="0"/>
              </a:rPr>
              <a:t>I. Tlak mocností</a:t>
            </a:r>
          </a:p>
          <a:p>
            <a:pPr marL="781050" lvl="1" indent="-239713" eaLnBrk="1" hangingPunct="1">
              <a:buFontTx/>
              <a:buNone/>
            </a:pPr>
            <a:r>
              <a:rPr lang="cs-CZ" altLang="ja-JP" sz="2000" dirty="0">
                <a:solidFill>
                  <a:srgbClr val="5F5F5F"/>
                </a:solidFill>
                <a:latin typeface="Book Antiqua" panose="02040602050305030304" pitchFamily="18" charset="0"/>
              </a:rPr>
              <a:t>1 Rusové </a:t>
            </a:r>
          </a:p>
          <a:p>
            <a:pPr marL="781050" lvl="1" indent="-239713" eaLnBrk="1" hangingPunct="1">
              <a:buFontTx/>
              <a:buNone/>
            </a:pPr>
            <a:r>
              <a:rPr lang="cs-CZ" altLang="ja-JP" sz="2000" dirty="0">
                <a:solidFill>
                  <a:srgbClr val="5F5F5F"/>
                </a:solidFill>
                <a:latin typeface="Book Antiqua" panose="02040602050305030304" pitchFamily="18" charset="0"/>
              </a:rPr>
              <a:t>2 Britové</a:t>
            </a:r>
          </a:p>
          <a:p>
            <a:pPr marL="781050" lvl="1" indent="-239713" eaLnBrk="1" hangingPunct="1">
              <a:buFontTx/>
              <a:buNone/>
            </a:pPr>
            <a:r>
              <a:rPr lang="cs-CZ" altLang="ja-JP" sz="2000" dirty="0">
                <a:solidFill>
                  <a:srgbClr val="5F5F5F"/>
                </a:solidFill>
                <a:latin typeface="Book Antiqua" panose="02040602050305030304" pitchFamily="18" charset="0"/>
              </a:rPr>
              <a:t>3 Reakce v Japonsku	</a:t>
            </a:r>
          </a:p>
          <a:p>
            <a:pPr marL="781050" lvl="1" indent="-239713" eaLnBrk="1" hangingPunct="1">
              <a:buFontTx/>
              <a:buNone/>
            </a:pPr>
            <a:r>
              <a:rPr lang="cs-CZ" altLang="ja-JP" sz="2000" dirty="0">
                <a:solidFill>
                  <a:srgbClr val="5F5F5F"/>
                </a:solidFill>
                <a:latin typeface="Book Antiqua" panose="02040602050305030304" pitchFamily="18" charset="0"/>
              </a:rPr>
              <a:t>4 Američané</a:t>
            </a:r>
          </a:p>
          <a:p>
            <a:pPr marL="781050" lvl="1" indent="-239713" eaLnBrk="1" hangingPunct="1">
              <a:buFontTx/>
              <a:buNone/>
            </a:pPr>
            <a:r>
              <a:rPr lang="cs-CZ" altLang="ja-JP" sz="2000" dirty="0">
                <a:solidFill>
                  <a:srgbClr val="5F5F5F"/>
                </a:solidFill>
                <a:latin typeface="Book Antiqua" panose="02040602050305030304" pitchFamily="18" charset="0"/>
              </a:rPr>
              <a:t>	4.1 </a:t>
            </a:r>
            <a:r>
              <a:rPr lang="cs-CZ" altLang="ja-JP" sz="2000" dirty="0" err="1">
                <a:solidFill>
                  <a:srgbClr val="5F5F5F"/>
                </a:solidFill>
                <a:latin typeface="Book Antiqua" panose="02040602050305030304" pitchFamily="18" charset="0"/>
              </a:rPr>
              <a:t>Kanagawská</a:t>
            </a:r>
            <a:r>
              <a:rPr lang="cs-CZ" altLang="ja-JP" sz="2000" dirty="0">
                <a:solidFill>
                  <a:srgbClr val="5F5F5F"/>
                </a:solidFill>
                <a:latin typeface="Book Antiqua" panose="02040602050305030304" pitchFamily="18" charset="0"/>
              </a:rPr>
              <a:t> smlouva</a:t>
            </a:r>
          </a:p>
          <a:p>
            <a:pPr marL="781050" lvl="1" indent="-239713" eaLnBrk="1" hangingPunct="1">
              <a:buFontTx/>
              <a:buNone/>
            </a:pPr>
            <a:r>
              <a:rPr lang="cs-CZ" altLang="ja-JP" sz="2000" dirty="0">
                <a:solidFill>
                  <a:srgbClr val="5F5F5F"/>
                </a:solidFill>
                <a:latin typeface="Book Antiqua" panose="02040602050305030304" pitchFamily="18" charset="0"/>
              </a:rPr>
              <a:t>5 Obchodní smlouvy</a:t>
            </a:r>
          </a:p>
          <a:p>
            <a:pPr eaLnBrk="1" hangingPunct="1">
              <a:buFontTx/>
              <a:buNone/>
            </a:pPr>
            <a:endParaRPr lang="cs-CZ" altLang="cs-CZ" sz="2400" b="1" i="1" dirty="0">
              <a:solidFill>
                <a:srgbClr val="5F5F5F"/>
              </a:solidFill>
              <a:latin typeface="Book Antiqua" panose="02040602050305030304" pitchFamily="18" charset="0"/>
            </a:endParaRPr>
          </a:p>
          <a:p>
            <a:pPr eaLnBrk="1" hangingPunct="1">
              <a:buFontTx/>
              <a:buNone/>
            </a:pPr>
            <a:r>
              <a:rPr lang="cs-CZ" altLang="cs-CZ" sz="2400" b="1" i="1" dirty="0">
                <a:latin typeface="Book Antiqua" panose="02040602050305030304" pitchFamily="18" charset="0"/>
              </a:rPr>
              <a:t>II. Svržení </a:t>
            </a:r>
            <a:r>
              <a:rPr lang="cs-CZ" altLang="cs-CZ" sz="2400" b="1" i="1" dirty="0" err="1">
                <a:latin typeface="Book Antiqua" panose="02040602050305030304" pitchFamily="18" charset="0"/>
              </a:rPr>
              <a:t>šógunátu</a:t>
            </a:r>
            <a:endParaRPr lang="cs-CZ" altLang="cs-CZ" sz="2400" b="1" i="1" dirty="0">
              <a:latin typeface="Book Antiqua" panose="02040602050305030304" pitchFamily="18" charset="0"/>
            </a:endParaRPr>
          </a:p>
          <a:p>
            <a:pPr indent="198438" eaLnBrk="1" hangingPunct="1">
              <a:buFontTx/>
              <a:buNone/>
              <a:tabLst>
                <a:tab pos="88900" algn="l"/>
              </a:tabLst>
            </a:pPr>
            <a:r>
              <a:rPr lang="cs-CZ" altLang="cs-CZ" sz="2000" dirty="0">
                <a:solidFill>
                  <a:srgbClr val="5F5F5F"/>
                </a:solidFill>
                <a:latin typeface="Book Antiqua" panose="02040602050305030304" pitchFamily="18" charset="0"/>
              </a:rPr>
              <a:t>1 Radikální fáze</a:t>
            </a:r>
          </a:p>
          <a:p>
            <a:pPr indent="198438" eaLnBrk="1" hangingPunct="1">
              <a:buFontTx/>
              <a:buNone/>
              <a:tabLst>
                <a:tab pos="88900" algn="l"/>
              </a:tabLst>
            </a:pPr>
            <a:r>
              <a:rPr lang="cs-CZ" altLang="cs-CZ" sz="2000" dirty="0">
                <a:solidFill>
                  <a:srgbClr val="5F5F5F"/>
                </a:solidFill>
                <a:latin typeface="Book Antiqua" panose="02040602050305030304" pitchFamily="18" charset="0"/>
              </a:rPr>
              <a:t>2 Konsolidační fáze</a:t>
            </a:r>
          </a:p>
          <a:p>
            <a:pPr marL="781050" lvl="1" indent="26988" eaLnBrk="1" hangingPunct="1">
              <a:buFontTx/>
              <a:buNone/>
            </a:pPr>
            <a:endParaRPr lang="cs-CZ" altLang="cs-CZ" sz="1800" dirty="0">
              <a:solidFill>
                <a:srgbClr val="5F5F5F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345697BB-81C0-4FA1-B7D4-999E19CA82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5360988"/>
          </a:xfrm>
        </p:spPr>
        <p:txBody>
          <a:bodyPr anchor="ctr"/>
          <a:lstStyle/>
          <a:p>
            <a:pPr marL="357188" indent="-357188" eaLnBrk="1" hangingPunct="1">
              <a:buFontTx/>
              <a:buNone/>
              <a:tabLst>
                <a:tab pos="715963" algn="l"/>
              </a:tabLst>
              <a:defRPr/>
            </a:pPr>
            <a:r>
              <a:rPr lang="cs-CZ" altLang="ja-JP" sz="2400">
                <a:latin typeface="Verdana" pitchFamily="34" charset="0"/>
              </a:rPr>
              <a:t>	</a:t>
            </a:r>
            <a:r>
              <a:rPr lang="cs-CZ" altLang="ja-JP" sz="2400">
                <a:solidFill>
                  <a:srgbClr val="5F5F5F"/>
                </a:solidFill>
                <a:latin typeface="Book Antiqua" pitchFamily="18" charset="0"/>
              </a:rPr>
              <a:t>Literatura:</a:t>
            </a:r>
          </a:p>
          <a:p>
            <a:pPr marL="357188" indent="-357188" eaLnBrk="1" hangingPunct="1">
              <a:buFontTx/>
              <a:buNone/>
              <a:tabLst>
                <a:tab pos="715963" algn="l"/>
              </a:tabLst>
              <a:defRPr/>
            </a:pPr>
            <a:endParaRPr lang="cs-CZ" altLang="ja-JP" sz="2400">
              <a:solidFill>
                <a:srgbClr val="5F5F5F"/>
              </a:solidFill>
              <a:latin typeface="Book Antiqua" pitchFamily="18" charset="0"/>
            </a:endParaRPr>
          </a:p>
          <a:p>
            <a:pPr marL="357188" indent="-357188" eaLnBrk="1" hangingPunct="1">
              <a:buFontTx/>
              <a:buChar char="-"/>
              <a:tabLst>
                <a:tab pos="715963" algn="l"/>
              </a:tabLst>
              <a:defRPr/>
            </a:pPr>
            <a:r>
              <a:rPr lang="cs-CZ" altLang="ja-JP" sz="2400" i="1">
                <a:solidFill>
                  <a:srgbClr val="5F5F5F"/>
                </a:solidFill>
                <a:latin typeface="Book Antiqua" pitchFamily="18" charset="0"/>
              </a:rPr>
              <a:t>Reischauer</a:t>
            </a:r>
            <a:r>
              <a:rPr lang="cs-CZ" altLang="ja-JP" sz="2400">
                <a:solidFill>
                  <a:srgbClr val="5F5F5F"/>
                </a:solidFill>
                <a:latin typeface="Book Antiqua" pitchFamily="18" charset="0"/>
              </a:rPr>
              <a:t> : </a:t>
            </a:r>
            <a:r>
              <a:rPr lang="cs-CZ" altLang="ja-JP" sz="2000">
                <a:solidFill>
                  <a:srgbClr val="5F5F5F"/>
                </a:solidFill>
                <a:latin typeface="Book Antiqua" pitchFamily="18" charset="0"/>
              </a:rPr>
              <a:t>kap. 4. „Reakce Japonska vůči Západu..“</a:t>
            </a:r>
          </a:p>
          <a:p>
            <a:pPr marL="357188" indent="-357188" eaLnBrk="1" hangingPunct="1">
              <a:buFontTx/>
              <a:buChar char="-"/>
              <a:tabLst>
                <a:tab pos="715963" algn="l"/>
              </a:tabLst>
              <a:defRPr/>
            </a:pPr>
            <a:r>
              <a:rPr lang="cs-CZ" altLang="ja-JP" sz="2400" i="1">
                <a:solidFill>
                  <a:srgbClr val="5F5F5F"/>
                </a:solidFill>
                <a:latin typeface="Book Antiqua" pitchFamily="18" charset="0"/>
              </a:rPr>
              <a:t>Cambridge</a:t>
            </a:r>
            <a:r>
              <a:rPr lang="cs-CZ" altLang="ja-JP" sz="2400">
                <a:solidFill>
                  <a:srgbClr val="5F5F5F"/>
                </a:solidFill>
                <a:latin typeface="Book Antiqua" pitchFamily="18" charset="0"/>
              </a:rPr>
              <a:t>, sv. 5 :</a:t>
            </a:r>
            <a:r>
              <a:rPr lang="cs-CZ" altLang="ja-JP" sz="2000">
                <a:solidFill>
                  <a:srgbClr val="5F5F5F"/>
                </a:solidFill>
                <a:latin typeface="Book Antiqua" pitchFamily="18" charset="0"/>
              </a:rPr>
              <a:t> kap. 4 „The Foreign Threat and Opening..“, od s 259</a:t>
            </a:r>
          </a:p>
          <a:p>
            <a:pPr marL="357188" indent="-357188" eaLnBrk="1" hangingPunct="1">
              <a:buFontTx/>
              <a:buChar char="-"/>
              <a:tabLst>
                <a:tab pos="715963" algn="l"/>
              </a:tabLst>
              <a:defRPr/>
            </a:pPr>
            <a:r>
              <a:rPr lang="cs-CZ" altLang="ja-JP" sz="2400">
                <a:solidFill>
                  <a:srgbClr val="5F5F5F"/>
                </a:solidFill>
                <a:latin typeface="Book Antiqua" pitchFamily="18" charset="0"/>
              </a:rPr>
              <a:t>Gordon, </a:t>
            </a:r>
            <a:r>
              <a:rPr lang="cs-CZ" altLang="ja-JP" sz="2400" i="1">
                <a:solidFill>
                  <a:srgbClr val="5F5F5F"/>
                </a:solidFill>
                <a:latin typeface="Book Antiqua" pitchFamily="18" charset="0"/>
              </a:rPr>
              <a:t>A Modern History of Japan</a:t>
            </a:r>
            <a:r>
              <a:rPr lang="cs-CZ" altLang="ja-JP" sz="2000">
                <a:solidFill>
                  <a:srgbClr val="5F5F5F"/>
                </a:solidFill>
                <a:latin typeface="Book Antiqua" pitchFamily="18" charset="0"/>
              </a:rPr>
              <a:t>: kap.4 „The Overthrow of the Tokugawa“</a:t>
            </a:r>
          </a:p>
          <a:p>
            <a:pPr marL="357188" indent="-357188" eaLnBrk="1" hangingPunct="1">
              <a:buFontTx/>
              <a:buChar char="-"/>
              <a:tabLst>
                <a:tab pos="715963" algn="l"/>
              </a:tabLst>
              <a:defRPr/>
            </a:pPr>
            <a:endParaRPr lang="cs-CZ" altLang="ja-JP" sz="2000">
              <a:solidFill>
                <a:srgbClr val="5F5F5F"/>
              </a:solidFill>
              <a:latin typeface="Verdana" pitchFamily="34" charset="0"/>
            </a:endParaRPr>
          </a:p>
          <a:p>
            <a:pPr marL="0" indent="0" eaLnBrk="1" hangingPunct="1">
              <a:buFontTx/>
              <a:buNone/>
              <a:tabLst>
                <a:tab pos="715963" algn="l"/>
              </a:tabLst>
              <a:defRPr/>
            </a:pPr>
            <a:endParaRPr lang="cs-CZ" sz="240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3D95B526-676D-432B-9DF6-C3824AB7EF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400" b="1" i="1" dirty="0">
                <a:latin typeface="Book Antiqua" panose="02040602050305030304" pitchFamily="18" charset="0"/>
              </a:rPr>
              <a:t>I. Tlak mocností</a:t>
            </a:r>
          </a:p>
          <a:p>
            <a:pPr lvl="1" eaLnBrk="1" hangingPunct="1">
              <a:buFontTx/>
              <a:buNone/>
            </a:pPr>
            <a:endParaRPr lang="cs-CZ" altLang="ja-JP" sz="2400" dirty="0">
              <a:solidFill>
                <a:srgbClr val="5F5F5F"/>
              </a:solidFill>
              <a:latin typeface="Book Antiqua" panose="02040602050305030304" pitchFamily="18" charset="0"/>
            </a:endParaRPr>
          </a:p>
          <a:p>
            <a:pPr lvl="1" eaLnBrk="1" hangingPunct="1">
              <a:buFontTx/>
              <a:buNone/>
            </a:pPr>
            <a:r>
              <a:rPr lang="cs-CZ" altLang="ja-JP" sz="2000" dirty="0">
                <a:latin typeface="Book Antiqua" panose="02040602050305030304" pitchFamily="18" charset="0"/>
              </a:rPr>
              <a:t>pojmy</a:t>
            </a:r>
            <a:r>
              <a:rPr lang="cs-CZ" altLang="ja-JP" sz="3200" dirty="0">
                <a:latin typeface="Book Antiqua" panose="02040602050305030304" pitchFamily="18" charset="0"/>
              </a:rPr>
              <a:t> </a:t>
            </a:r>
            <a:r>
              <a:rPr lang="ja-JP" altLang="cs-CZ" dirty="0">
                <a:latin typeface="Book Antiqua" panose="02040602050305030304" pitchFamily="18" charset="0"/>
                <a:ea typeface="ＭＳ Ｐゴシック" panose="020B0600070205080204" pitchFamily="34" charset="-128"/>
              </a:rPr>
              <a:t>鎖国政策・海禁</a:t>
            </a:r>
            <a:r>
              <a:rPr lang="ja-JP" altLang="cs-CZ" sz="3200" dirty="0">
                <a:latin typeface="Book Antiqua" panose="02040602050305030304" pitchFamily="18" charset="0"/>
                <a:ea typeface="ＭＳ Ｐゴシック" panose="020B0600070205080204" pitchFamily="34" charset="-128"/>
              </a:rPr>
              <a:t> </a:t>
            </a:r>
            <a:endParaRPr lang="cs-CZ" altLang="ja-JP" sz="3200" dirty="0">
              <a:latin typeface="Book Antiqua" panose="02040602050305030304" pitchFamily="18" charset="0"/>
              <a:ea typeface="ＭＳ Ｐゴシック" panose="020B0600070205080204" pitchFamily="34" charset="-128"/>
            </a:endParaRPr>
          </a:p>
          <a:p>
            <a:pPr lvl="1" eaLnBrk="1" hangingPunct="1">
              <a:buFontTx/>
              <a:buNone/>
            </a:pPr>
            <a:r>
              <a:rPr lang="cs-CZ" altLang="ja-JP" sz="2000" dirty="0">
                <a:latin typeface="Book Antiqua" panose="02040602050305030304" pitchFamily="18" charset="0"/>
              </a:rPr>
              <a:t>průmyslová revoluce; boj o teritoria (Indie, Čína)</a:t>
            </a:r>
            <a:endParaRPr lang="ja-JP" altLang="cs-CZ" sz="2000" dirty="0">
              <a:latin typeface="Book Antiqua" panose="02040602050305030304" pitchFamily="18" charset="0"/>
              <a:ea typeface="ＭＳ Ｐゴシック" panose="020B0600070205080204" pitchFamily="34" charset="-128"/>
              <a:cs typeface="Verdana" panose="020B0604030504040204" pitchFamily="34" charset="0"/>
            </a:endParaRPr>
          </a:p>
          <a:p>
            <a:pPr lvl="1" eaLnBrk="1" hangingPunct="1">
              <a:buFontTx/>
              <a:buNone/>
            </a:pPr>
            <a:endParaRPr lang="ja-JP" altLang="cs-CZ" sz="3200" dirty="0">
              <a:latin typeface="Book Antiqua" panose="02040602050305030304" pitchFamily="18" charset="0"/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cs-CZ" altLang="ja-JP" sz="3600" dirty="0">
                <a:latin typeface="Book Antiqua" panose="02040602050305030304" pitchFamily="18" charset="0"/>
              </a:rPr>
              <a:t>	</a:t>
            </a:r>
            <a:r>
              <a:rPr lang="cs-CZ" altLang="ja-JP" dirty="0">
                <a:latin typeface="Book Antiqua" panose="02040602050305030304" pitchFamily="18" charset="0"/>
              </a:rPr>
              <a:t>1 Rusové : </a:t>
            </a:r>
            <a:endParaRPr lang="cs-CZ" altLang="ja-JP" sz="3600" dirty="0">
              <a:latin typeface="Book Antiqua" panose="02040602050305030304" pitchFamily="18" charset="0"/>
            </a:endParaRPr>
          </a:p>
          <a:p>
            <a:pPr lvl="1" eaLnBrk="1" hangingPunct="1"/>
            <a:r>
              <a:rPr lang="cs-CZ" altLang="ja-JP" sz="2000" dirty="0">
                <a:latin typeface="Book Antiqua" panose="02040602050305030304" pitchFamily="18" charset="0"/>
              </a:rPr>
              <a:t>1792 </a:t>
            </a:r>
            <a:r>
              <a:rPr lang="cs-CZ" altLang="ja-JP" sz="2000" dirty="0" err="1">
                <a:latin typeface="Book Antiqua" panose="02040602050305030304" pitchFamily="18" charset="0"/>
              </a:rPr>
              <a:t>Laxman</a:t>
            </a:r>
            <a:r>
              <a:rPr lang="cs-CZ" altLang="ja-JP" sz="2000" dirty="0">
                <a:latin typeface="Book Antiqua" panose="02040602050305030304" pitchFamily="18" charset="0"/>
              </a:rPr>
              <a:t> do </a:t>
            </a:r>
            <a:r>
              <a:rPr lang="cs-CZ" altLang="ja-JP" sz="2000" dirty="0" err="1">
                <a:latin typeface="Book Antiqua" panose="02040602050305030304" pitchFamily="18" charset="0"/>
              </a:rPr>
              <a:t>Nemura</a:t>
            </a:r>
            <a:r>
              <a:rPr lang="cs-CZ" altLang="ja-JP" sz="2000" dirty="0">
                <a:latin typeface="Book Antiqua" panose="02040602050305030304" pitchFamily="18" charset="0"/>
              </a:rPr>
              <a:t> &gt; </a:t>
            </a:r>
          </a:p>
          <a:p>
            <a:pPr lvl="2" eaLnBrk="1" hangingPunct="1"/>
            <a:r>
              <a:rPr lang="cs-CZ" altLang="ja-JP" sz="1600" dirty="0">
                <a:latin typeface="Book Antiqua" panose="02040602050305030304" pitchFamily="18" charset="0"/>
              </a:rPr>
              <a:t>jap. vědomí obrany pobřeží</a:t>
            </a:r>
            <a:r>
              <a:rPr lang="cs-CZ" altLang="ja-JP" sz="2000" dirty="0">
                <a:latin typeface="Book Antiqua" panose="02040602050305030304" pitchFamily="18" charset="0"/>
              </a:rPr>
              <a:t> (</a:t>
            </a:r>
            <a:r>
              <a:rPr lang="ja-JP" altLang="cs-CZ" sz="2000" dirty="0">
                <a:latin typeface="Book Antiqua" panose="02040602050305030304" pitchFamily="18" charset="0"/>
                <a:ea typeface="ＭＳ Ｐゴシック" panose="020B0600070205080204" pitchFamily="34" charset="-128"/>
              </a:rPr>
              <a:t>海防</a:t>
            </a:r>
            <a:r>
              <a:rPr lang="cs-CZ" altLang="ja-JP" sz="2000" dirty="0">
                <a:latin typeface="Book Antiqua" panose="02040602050305030304" pitchFamily="18" charset="0"/>
                <a:ea typeface="ＭＳ Ｐゴシック" panose="020B0600070205080204" pitchFamily="34" charset="-128"/>
              </a:rPr>
              <a:t>)</a:t>
            </a:r>
            <a:r>
              <a:rPr lang="cs-CZ" altLang="ja-JP" sz="1600" dirty="0">
                <a:latin typeface="Book Antiqua" panose="02040602050305030304" pitchFamily="18" charset="0"/>
                <a:ea typeface="ＭＳ Ｐゴシック" panose="020B0600070205080204" pitchFamily="34" charset="-128"/>
              </a:rPr>
              <a:t>, zahraniční doktrína?</a:t>
            </a:r>
            <a:endParaRPr lang="ja-JP" altLang="cs-CZ" sz="1600" dirty="0">
              <a:latin typeface="Book Antiqua" panose="02040602050305030304" pitchFamily="18" charset="0"/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cs-CZ" altLang="ja-JP" sz="2000" dirty="0">
                <a:latin typeface="Book Antiqua" panose="02040602050305030304" pitchFamily="18" charset="0"/>
              </a:rPr>
              <a:t>1804 </a:t>
            </a:r>
            <a:r>
              <a:rPr lang="cs-CZ" altLang="ja-JP" sz="2000" dirty="0" err="1">
                <a:latin typeface="Book Antiqua" panose="02040602050305030304" pitchFamily="18" charset="0"/>
              </a:rPr>
              <a:t>Rezanov</a:t>
            </a:r>
            <a:r>
              <a:rPr lang="cs-CZ" altLang="ja-JP" sz="2000" dirty="0">
                <a:latin typeface="Book Antiqua" panose="02040602050305030304" pitchFamily="18" charset="0"/>
              </a:rPr>
              <a:t> vs „zákony předků“</a:t>
            </a:r>
          </a:p>
          <a:p>
            <a:pPr lvl="2" eaLnBrk="1" hangingPunct="1"/>
            <a:r>
              <a:rPr lang="cs-CZ" altLang="ja-JP" sz="1600" dirty="0">
                <a:latin typeface="Book Antiqua" panose="02040602050305030304" pitchFamily="18" charset="0"/>
              </a:rPr>
              <a:t>nájezdy </a:t>
            </a:r>
            <a:r>
              <a:rPr lang="cs-CZ" altLang="ja-JP" sz="1600" dirty="0" err="1">
                <a:latin typeface="Book Antiqua" panose="02040602050305030304" pitchFamily="18" charset="0"/>
              </a:rPr>
              <a:t>Davydov</a:t>
            </a:r>
            <a:r>
              <a:rPr lang="cs-CZ" altLang="ja-JP" sz="1600" dirty="0">
                <a:latin typeface="Book Antiqua" panose="02040602050305030304" pitchFamily="18" charset="0"/>
              </a:rPr>
              <a:t> a </a:t>
            </a:r>
            <a:r>
              <a:rPr lang="cs-CZ" altLang="ja-JP" sz="1600" dirty="0" err="1">
                <a:latin typeface="Book Antiqua" panose="02040602050305030304" pitchFamily="18" charset="0"/>
              </a:rPr>
              <a:t>Chvostov</a:t>
            </a:r>
            <a:endParaRPr lang="cs-CZ" altLang="ja-JP" sz="1600" dirty="0">
              <a:latin typeface="Book Antiqua" panose="02040602050305030304" pitchFamily="18" charset="0"/>
            </a:endParaRPr>
          </a:p>
          <a:p>
            <a:pPr lvl="1" eaLnBrk="1" hangingPunct="1"/>
            <a:r>
              <a:rPr lang="cs-CZ" altLang="ja-JP" sz="2000" dirty="0">
                <a:latin typeface="Book Antiqua" panose="02040602050305030304" pitchFamily="18" charset="0"/>
              </a:rPr>
              <a:t>1811-13 </a:t>
            </a:r>
            <a:r>
              <a:rPr lang="cs-CZ" altLang="ja-JP" sz="2000" dirty="0" err="1">
                <a:latin typeface="Book Antiqua" panose="02040602050305030304" pitchFamily="18" charset="0"/>
              </a:rPr>
              <a:t>Golovnin</a:t>
            </a:r>
            <a:endParaRPr lang="cs-CZ" altLang="cs-CZ" sz="2000" dirty="0">
              <a:latin typeface="Book Antiqua" panose="02040602050305030304" pitchFamily="18" charset="0"/>
            </a:endParaRPr>
          </a:p>
          <a:p>
            <a:pPr eaLnBrk="1" hangingPunct="1"/>
            <a:endParaRPr lang="cs-CZ" altLang="cs-CZ" sz="2800" dirty="0">
              <a:solidFill>
                <a:srgbClr val="5F5F5F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A187F98A-6823-419F-8923-33116CC5F5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5888"/>
            <a:ext cx="8229600" cy="67421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dirty="0">
                <a:latin typeface="Book Antiqua" panose="02040602050305030304" pitchFamily="18" charset="0"/>
              </a:rPr>
              <a:t>2 Britové</a:t>
            </a:r>
          </a:p>
          <a:p>
            <a:pPr eaLnBrk="1" hangingPunct="1"/>
            <a:r>
              <a:rPr lang="cs-CZ" altLang="cs-CZ" sz="1800" dirty="0">
                <a:latin typeface="Book Antiqua" panose="02040602050305030304" pitchFamily="18" charset="0"/>
              </a:rPr>
              <a:t>1808 fregata </a:t>
            </a:r>
            <a:r>
              <a:rPr lang="cs-CZ" altLang="cs-CZ" sz="1800" dirty="0" err="1">
                <a:latin typeface="Book Antiqua" panose="02040602050305030304" pitchFamily="18" charset="0"/>
              </a:rPr>
              <a:t>Phaeton</a:t>
            </a:r>
            <a:r>
              <a:rPr lang="cs-CZ" altLang="cs-CZ" sz="1800" dirty="0">
                <a:latin typeface="Book Antiqua" panose="02040602050305030304" pitchFamily="18" charset="0"/>
              </a:rPr>
              <a:t>  </a:t>
            </a:r>
          </a:p>
          <a:p>
            <a:pPr lvl="1" eaLnBrk="1" hangingPunct="1"/>
            <a:r>
              <a:rPr lang="cs-CZ" altLang="cs-CZ" sz="1600" dirty="0">
                <a:latin typeface="Book Antiqua" panose="02040602050305030304" pitchFamily="18" charset="0"/>
              </a:rPr>
              <a:t>Nagasaki a </a:t>
            </a:r>
            <a:r>
              <a:rPr lang="cs-CZ" altLang="cs-CZ" sz="1600" dirty="0" err="1">
                <a:latin typeface="Book Antiqua" panose="02040602050305030304" pitchFamily="18" charset="0"/>
              </a:rPr>
              <a:t>Macudaira</a:t>
            </a:r>
            <a:r>
              <a:rPr lang="cs-CZ" altLang="cs-CZ" sz="1600" dirty="0">
                <a:latin typeface="Book Antiqua" panose="02040602050305030304" pitchFamily="18" charset="0"/>
              </a:rPr>
              <a:t> </a:t>
            </a:r>
            <a:r>
              <a:rPr lang="cs-CZ" altLang="cs-CZ" sz="1600" dirty="0" err="1">
                <a:latin typeface="Book Antiqua" panose="02040602050305030304" pitchFamily="18" charset="0"/>
              </a:rPr>
              <a:t>Jasuhide</a:t>
            </a:r>
            <a:r>
              <a:rPr lang="cs-CZ" altLang="cs-CZ" sz="1600" dirty="0">
                <a:latin typeface="Book Antiqua" panose="02040602050305030304" pitchFamily="18" charset="0"/>
              </a:rPr>
              <a:t> (</a:t>
            </a:r>
            <a:r>
              <a:rPr lang="cs-CZ" altLang="cs-CZ" sz="1600" dirty="0" err="1">
                <a:latin typeface="Book Antiqua" panose="02040602050305030304" pitchFamily="18" charset="0"/>
              </a:rPr>
              <a:t>bugjó</a:t>
            </a:r>
            <a:r>
              <a:rPr lang="cs-CZ" altLang="cs-CZ" sz="1600" dirty="0">
                <a:latin typeface="Book Antiqua" panose="02040602050305030304" pitchFamily="18" charset="0"/>
              </a:rPr>
              <a:t>)</a:t>
            </a:r>
          </a:p>
          <a:p>
            <a:pPr eaLnBrk="1" hangingPunct="1"/>
            <a:r>
              <a:rPr lang="cs-CZ" altLang="ja-JP" sz="1800" dirty="0">
                <a:latin typeface="Book Antiqua" panose="02040602050305030304" pitchFamily="18" charset="0"/>
              </a:rPr>
              <a:t>1837 loď </a:t>
            </a:r>
            <a:r>
              <a:rPr lang="cs-CZ" altLang="ja-JP" sz="1800" dirty="0" err="1">
                <a:latin typeface="Book Antiqua" panose="02040602050305030304" pitchFamily="18" charset="0"/>
              </a:rPr>
              <a:t>Morrison</a:t>
            </a:r>
            <a:r>
              <a:rPr lang="cs-CZ" altLang="ja-JP" sz="1800" dirty="0">
                <a:latin typeface="Book Antiqua" panose="02040602050305030304" pitchFamily="18" charset="0"/>
              </a:rPr>
              <a:t> v </a:t>
            </a:r>
            <a:r>
              <a:rPr lang="cs-CZ" altLang="ja-JP" sz="1800" dirty="0" err="1">
                <a:latin typeface="Book Antiqua" panose="02040602050305030304" pitchFamily="18" charset="0"/>
              </a:rPr>
              <a:t>Uraze</a:t>
            </a:r>
            <a:endParaRPr lang="cs-CZ" altLang="ja-JP" sz="1800" dirty="0">
              <a:latin typeface="Book Antiqua" panose="02040602050305030304" pitchFamily="18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cs-CZ" altLang="ja-JP" sz="1800" dirty="0">
                <a:latin typeface="Book Antiqua" panose="02040602050305030304" pitchFamily="18" charset="0"/>
              </a:rPr>
              <a:t>1839-42 </a:t>
            </a:r>
            <a:r>
              <a:rPr lang="ja-JP" altLang="cs-CZ" sz="1800" dirty="0">
                <a:latin typeface="Book Antiqua" panose="0204060205030503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ja-JP" sz="1800" dirty="0">
                <a:latin typeface="Book Antiqua" panose="02040602050305030304" pitchFamily="18" charset="0"/>
                <a:ea typeface="ＭＳ Ｐゴシック" panose="020B0600070205080204" pitchFamily="34" charset="-128"/>
              </a:rPr>
              <a:t>– Opiová válka, výstraha Z civilizace</a:t>
            </a:r>
          </a:p>
          <a:p>
            <a:pPr lvl="1" eaLnBrk="1" hangingPunct="1"/>
            <a:r>
              <a:rPr lang="cs-CZ" altLang="ja-JP" sz="1800" b="1" dirty="0">
                <a:latin typeface="Book Antiqua" panose="02040602050305030304" pitchFamily="18" charset="0"/>
                <a:ea typeface="ＭＳ Ｐゴシック" panose="020B0600070205080204" pitchFamily="34" charset="-128"/>
              </a:rPr>
              <a:t>systém otevřených přístavů</a:t>
            </a:r>
          </a:p>
          <a:p>
            <a:pPr eaLnBrk="1" hangingPunct="1">
              <a:buFontTx/>
              <a:buNone/>
            </a:pPr>
            <a:endParaRPr lang="cs-CZ" altLang="cs-CZ" sz="1800" dirty="0">
              <a:latin typeface="Book Antiqua" panose="02040602050305030304" pitchFamily="18" charset="0"/>
            </a:endParaRPr>
          </a:p>
          <a:p>
            <a:pPr eaLnBrk="1" hangingPunct="1">
              <a:spcAft>
                <a:spcPts val="600"/>
              </a:spcAft>
              <a:buFontTx/>
              <a:buNone/>
            </a:pPr>
            <a:r>
              <a:rPr lang="cs-CZ" altLang="cs-CZ" dirty="0">
                <a:latin typeface="Book Antiqua" panose="02040602050305030304" pitchFamily="18" charset="0"/>
              </a:rPr>
              <a:t>3 </a:t>
            </a:r>
            <a:r>
              <a:rPr lang="cs-CZ" altLang="ja-JP" dirty="0">
                <a:latin typeface="Book Antiqua" panose="02040602050305030304" pitchFamily="18" charset="0"/>
              </a:rPr>
              <a:t>R</a:t>
            </a:r>
            <a:r>
              <a:rPr lang="cs-CZ" altLang="ja-JP" sz="2800" dirty="0">
                <a:latin typeface="Book Antiqua" panose="02040602050305030304" pitchFamily="18" charset="0"/>
              </a:rPr>
              <a:t>eakce v Japonsku</a:t>
            </a:r>
            <a:r>
              <a:rPr lang="cs-CZ" altLang="ja-JP" sz="1800" dirty="0">
                <a:latin typeface="Book Antiqua" panose="02040602050305030304" pitchFamily="18" charset="0"/>
              </a:rPr>
              <a:t>	</a:t>
            </a:r>
          </a:p>
          <a:p>
            <a:pPr eaLnBrk="1" hangingPunct="1"/>
            <a:r>
              <a:rPr lang="cs-CZ" altLang="cs-CZ" sz="1800" dirty="0">
                <a:latin typeface="Book Antiqua" panose="02040602050305030304" pitchFamily="18" charset="0"/>
                <a:ea typeface="MS Mincho" panose="02020609040205080304" pitchFamily="49" charset="-128"/>
              </a:rPr>
              <a:t>čím víc styků, tím větší zájem, rostoucí spektrum pohnutek</a:t>
            </a:r>
          </a:p>
          <a:p>
            <a:pPr lvl="1" eaLnBrk="1" hangingPunct="1"/>
            <a:r>
              <a:rPr lang="cs-CZ" altLang="cs-CZ" sz="1600" dirty="0">
                <a:latin typeface="Book Antiqua" panose="02040602050305030304" pitchFamily="18" charset="0"/>
              </a:rPr>
              <a:t>proměna vztahu k Číně + </a:t>
            </a:r>
            <a:r>
              <a:rPr lang="cs-CZ" altLang="cs-CZ" sz="1600" i="1" dirty="0" err="1">
                <a:latin typeface="Book Antiqua" panose="02040602050305030304" pitchFamily="18" charset="0"/>
              </a:rPr>
              <a:t>kokutai</a:t>
            </a:r>
            <a:endParaRPr lang="cs-CZ" altLang="cs-CZ" sz="1600" i="1" dirty="0">
              <a:latin typeface="Book Antiqua" panose="02040602050305030304" pitchFamily="18" charset="0"/>
            </a:endParaRPr>
          </a:p>
          <a:p>
            <a:pPr eaLnBrk="1" hangingPunct="1"/>
            <a:r>
              <a:rPr lang="cs-CZ" altLang="cs-CZ" sz="1800" dirty="0">
                <a:latin typeface="Book Antiqua" panose="02040602050305030304" pitchFamily="18" charset="0"/>
              </a:rPr>
              <a:t>1825 </a:t>
            </a:r>
            <a:r>
              <a:rPr lang="cs-CZ" altLang="ja-JP" sz="1800" dirty="0">
                <a:latin typeface="Book Antiqua" panose="02040602050305030304" pitchFamily="18" charset="0"/>
              </a:rPr>
              <a:t>„politika neústupnosti“ </a:t>
            </a:r>
            <a:r>
              <a:rPr lang="ja-JP" altLang="cs-CZ" sz="1600" dirty="0">
                <a:latin typeface="Book Antiqua" panose="0204060205030503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ja-JP" sz="1600" dirty="0">
                <a:latin typeface="Book Antiqua" panose="02040602050305030304" pitchFamily="18" charset="0"/>
                <a:ea typeface="ＭＳ Ｐゴシック" panose="020B0600070205080204" pitchFamily="34" charset="-128"/>
              </a:rPr>
              <a:t>(Edikt o nesmlouvavém zahánění)</a:t>
            </a:r>
          </a:p>
          <a:p>
            <a:pPr lvl="1" eaLnBrk="1" hangingPunct="1"/>
            <a:r>
              <a:rPr lang="cs-CZ" altLang="ja-JP" sz="1600" dirty="0" err="1">
                <a:latin typeface="Book Antiqua" panose="02040602050305030304" pitchFamily="18" charset="0"/>
                <a:ea typeface="ＭＳ Ｐゴシック" panose="020B0600070205080204" pitchFamily="34" charset="-128"/>
              </a:rPr>
              <a:t>Takahaši</a:t>
            </a:r>
            <a:r>
              <a:rPr lang="cs-CZ" altLang="ja-JP" sz="1600" dirty="0">
                <a:latin typeface="Book Antiqua" panose="0204060205030503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ja-JP" sz="1600" dirty="0" err="1">
                <a:latin typeface="Book Antiqua" panose="02040602050305030304" pitchFamily="18" charset="0"/>
                <a:ea typeface="ＭＳ Ｐゴシック" panose="020B0600070205080204" pitchFamily="34" charset="-128"/>
              </a:rPr>
              <a:t>Kagejasu</a:t>
            </a:r>
            <a:endParaRPr lang="cs-CZ" altLang="ja-JP" sz="1600" dirty="0">
              <a:latin typeface="Book Antiqua" panose="02040602050305030304" pitchFamily="18" charset="0"/>
              <a:ea typeface="ＭＳ Ｐゴシック" panose="020B0600070205080204" pitchFamily="34" charset="-128"/>
            </a:endParaRPr>
          </a:p>
          <a:p>
            <a:pPr eaLnBrk="1" hangingPunct="1"/>
            <a:r>
              <a:rPr lang="cs-CZ" altLang="ja-JP" sz="1800" dirty="0">
                <a:latin typeface="Book Antiqua" panose="02040602050305030304" pitchFamily="18" charset="0"/>
              </a:rPr>
              <a:t>1825, </a:t>
            </a:r>
            <a:r>
              <a:rPr lang="cs-CZ" altLang="ja-JP" sz="1800" dirty="0" err="1">
                <a:latin typeface="Book Antiqua" panose="02040602050305030304" pitchFamily="18" charset="0"/>
              </a:rPr>
              <a:t>Aizawa</a:t>
            </a:r>
            <a:r>
              <a:rPr lang="cs-CZ" altLang="ja-JP" sz="1800" dirty="0">
                <a:latin typeface="Book Antiqua" panose="02040602050305030304" pitchFamily="18" charset="0"/>
              </a:rPr>
              <a:t> :  </a:t>
            </a:r>
            <a:r>
              <a:rPr lang="cs-CZ" altLang="ja-JP" sz="1800" i="1" dirty="0">
                <a:latin typeface="Book Antiqua" panose="02040602050305030304" pitchFamily="18" charset="0"/>
              </a:rPr>
              <a:t>Nové teze</a:t>
            </a:r>
            <a:r>
              <a:rPr lang="cs-CZ" altLang="ja-JP" sz="1800" dirty="0">
                <a:latin typeface="Book Antiqua" panose="02040602050305030304" pitchFamily="18" charset="0"/>
              </a:rPr>
              <a:t> (</a:t>
            </a:r>
            <a:r>
              <a:rPr lang="cs-CZ" altLang="ja-JP" sz="1800" dirty="0" err="1">
                <a:latin typeface="Book Antiqua" panose="02040602050305030304" pitchFamily="18" charset="0"/>
              </a:rPr>
              <a:t>Šinron</a:t>
            </a:r>
            <a:r>
              <a:rPr lang="cs-CZ" altLang="ja-JP" sz="1800" dirty="0">
                <a:latin typeface="Book Antiqua" panose="02040602050305030304" pitchFamily="18" charset="0"/>
              </a:rPr>
              <a:t>)</a:t>
            </a:r>
          </a:p>
          <a:p>
            <a:pPr lvl="1" eaLnBrk="1" hangingPunct="1"/>
            <a:r>
              <a:rPr lang="cs-CZ" altLang="ja-JP" sz="1600" dirty="0">
                <a:latin typeface="Book Antiqua" panose="02040602050305030304" pitchFamily="18" charset="0"/>
              </a:rPr>
              <a:t>strach + studium = doktrína</a:t>
            </a:r>
          </a:p>
          <a:p>
            <a:pPr lvl="1" eaLnBrk="1" hangingPunct="1"/>
            <a:r>
              <a:rPr lang="cs-CZ" altLang="ja-JP" sz="1600" dirty="0">
                <a:latin typeface="Book Antiqua" panose="02040602050305030304" pitchFamily="18" charset="0"/>
              </a:rPr>
              <a:t>mýty a politika</a:t>
            </a:r>
          </a:p>
          <a:p>
            <a:pPr eaLnBrk="1" hangingPunct="1"/>
            <a:r>
              <a:rPr lang="cs-CZ" altLang="ja-JP" sz="1800" dirty="0" err="1">
                <a:latin typeface="Book Antiqua" panose="02040602050305030304" pitchFamily="18" charset="0"/>
              </a:rPr>
              <a:t>Sieboldův</a:t>
            </a:r>
            <a:r>
              <a:rPr lang="cs-CZ" altLang="ja-JP" sz="1800" dirty="0">
                <a:latin typeface="Book Antiqua" panose="02040602050305030304" pitchFamily="18" charset="0"/>
              </a:rPr>
              <a:t> incident 1828</a:t>
            </a:r>
          </a:p>
          <a:p>
            <a:pPr eaLnBrk="1" hangingPunct="1"/>
            <a:r>
              <a:rPr lang="cs-CZ" altLang="ja-JP" sz="1800" dirty="0">
                <a:latin typeface="Book Antiqua" panose="02040602050305030304" pitchFamily="18" charset="0"/>
              </a:rPr>
              <a:t>1839 zátah proti učencům </a:t>
            </a:r>
            <a:r>
              <a:rPr lang="cs-CZ" altLang="ja-JP" sz="1800" dirty="0" err="1">
                <a:latin typeface="Book Antiqua" panose="02040602050305030304" pitchFamily="18" charset="0"/>
              </a:rPr>
              <a:t>rangaku</a:t>
            </a:r>
            <a:r>
              <a:rPr lang="cs-CZ" altLang="ja-JP" sz="1800" dirty="0">
                <a:latin typeface="Book Antiqua" panose="02040602050305030304" pitchFamily="18" charset="0"/>
              </a:rPr>
              <a:t> – </a:t>
            </a:r>
            <a:r>
              <a:rPr lang="cs-CZ" altLang="ja-JP" sz="1800" i="1" dirty="0" err="1">
                <a:latin typeface="Book Antiqua" panose="02040602050305030304" pitchFamily="18" charset="0"/>
              </a:rPr>
              <a:t>Banša</a:t>
            </a:r>
            <a:r>
              <a:rPr lang="cs-CZ" altLang="ja-JP" sz="1800" i="1" dirty="0">
                <a:latin typeface="Book Antiqua" panose="02040602050305030304" pitchFamily="18" charset="0"/>
              </a:rPr>
              <a:t> no </a:t>
            </a:r>
            <a:r>
              <a:rPr lang="cs-CZ" altLang="ja-JP" sz="1800" i="1" dirty="0" err="1">
                <a:latin typeface="Book Antiqua" panose="02040602050305030304" pitchFamily="18" charset="0"/>
              </a:rPr>
              <a:t>goku</a:t>
            </a:r>
            <a:endParaRPr lang="cs-CZ" altLang="ja-JP" sz="1800" i="1" dirty="0">
              <a:latin typeface="Book Antiqua" panose="02040602050305030304" pitchFamily="18" charset="0"/>
            </a:endParaRPr>
          </a:p>
          <a:p>
            <a:pPr eaLnBrk="1" hangingPunct="1"/>
            <a:r>
              <a:rPr lang="cs-CZ" altLang="ja-JP" sz="1800" dirty="0">
                <a:latin typeface="Book Antiqua" panose="02040602050305030304" pitchFamily="18" charset="0"/>
              </a:rPr>
              <a:t>1842 zmírnění „politiky neústupnosti“</a:t>
            </a:r>
          </a:p>
          <a:p>
            <a:pPr eaLnBrk="1" hangingPunct="1"/>
            <a:r>
              <a:rPr lang="cs-CZ" altLang="ja-JP" sz="1800" dirty="0">
                <a:latin typeface="Book Antiqua" panose="02040602050305030304" pitchFamily="18" charset="0"/>
              </a:rPr>
              <a:t>1844 poselství </a:t>
            </a:r>
            <a:r>
              <a:rPr lang="cs-CZ" altLang="ja-JP" sz="1800" dirty="0" err="1">
                <a:latin typeface="Book Antiqua" panose="02040602050305030304" pitchFamily="18" charset="0"/>
              </a:rPr>
              <a:t>nizoz</a:t>
            </a:r>
            <a:r>
              <a:rPr lang="cs-CZ" altLang="ja-JP" sz="1800" dirty="0">
                <a:latin typeface="Book Antiqua" panose="02040602050305030304" pitchFamily="18" charset="0"/>
              </a:rPr>
              <a:t>. krále</a:t>
            </a:r>
            <a:endParaRPr lang="cs-CZ" altLang="cs-CZ" sz="1800" dirty="0">
              <a:latin typeface="Book Antiqua" panose="0204060205030503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>
            <a:extLst>
              <a:ext uri="{FF2B5EF4-FFF2-40B4-BE49-F238E27FC236}">
                <a16:creationId xmlns:a16="http://schemas.microsoft.com/office/drawing/2014/main" id="{42756E8C-E968-48EB-8C53-17D796ABB7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5888"/>
            <a:ext cx="8229600" cy="6010275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ja-JP" dirty="0">
                <a:latin typeface="Book Antiqua" panose="02040602050305030304" pitchFamily="18" charset="0"/>
              </a:rPr>
              <a:t>4 Američané</a:t>
            </a:r>
          </a:p>
          <a:p>
            <a:pPr eaLnBrk="1" hangingPunct="1"/>
            <a:r>
              <a:rPr lang="cs-CZ" altLang="ja-JP" sz="1800" dirty="0">
                <a:latin typeface="Book Antiqua" panose="02040602050305030304" pitchFamily="18" charset="0"/>
              </a:rPr>
              <a:t>1846 – Oregon (</a:t>
            </a:r>
            <a:r>
              <a:rPr lang="cs-CZ" altLang="ja-JP" sz="1800" dirty="0" err="1">
                <a:latin typeface="Book Antiqua" panose="02040602050305030304" pitchFamily="18" charset="0"/>
              </a:rPr>
              <a:t>záp</a:t>
            </a:r>
            <a:r>
              <a:rPr lang="cs-CZ" altLang="ja-JP" sz="1800" dirty="0">
                <a:latin typeface="Book Antiqua" panose="02040602050305030304" pitchFamily="18" charset="0"/>
              </a:rPr>
              <a:t>. pobřeží), 1848 – zisk Kalifornie</a:t>
            </a:r>
          </a:p>
          <a:p>
            <a:pPr eaLnBrk="1" hangingPunct="1"/>
            <a:r>
              <a:rPr lang="cs-CZ" altLang="ja-JP" sz="1800" dirty="0" err="1">
                <a:latin typeface="Book Antiqua" panose="02040602050305030304" pitchFamily="18" charset="0"/>
              </a:rPr>
              <a:t>Pacific</a:t>
            </a:r>
            <a:r>
              <a:rPr lang="cs-CZ" altLang="ja-JP" sz="1800" dirty="0">
                <a:latin typeface="Book Antiqua" panose="02040602050305030304" pitchFamily="18" charset="0"/>
              </a:rPr>
              <a:t> Mail </a:t>
            </a:r>
            <a:r>
              <a:rPr lang="cs-CZ" altLang="ja-JP" sz="1800" dirty="0" err="1">
                <a:latin typeface="Book Antiqua" panose="02040602050305030304" pitchFamily="18" charset="0"/>
              </a:rPr>
              <a:t>Steamship</a:t>
            </a:r>
            <a:r>
              <a:rPr lang="cs-CZ" altLang="ja-JP" sz="1800" dirty="0">
                <a:latin typeface="Book Antiqua" panose="02040602050305030304" pitchFamily="18" charset="0"/>
              </a:rPr>
              <a:t> Co.</a:t>
            </a:r>
          </a:p>
          <a:p>
            <a:pPr eaLnBrk="1" hangingPunct="1"/>
            <a:endParaRPr lang="cs-CZ" altLang="ja-JP" sz="1800" dirty="0">
              <a:latin typeface="Book Antiqua" panose="02040602050305030304" pitchFamily="18" charset="0"/>
            </a:endParaRPr>
          </a:p>
          <a:p>
            <a:pPr eaLnBrk="1" hangingPunct="1"/>
            <a:r>
              <a:rPr lang="cs-CZ" altLang="ja-JP" sz="1800" dirty="0">
                <a:latin typeface="Book Antiqua" panose="02040602050305030304" pitchFamily="18" charset="0"/>
              </a:rPr>
              <a:t>hlavní motivy:  trosečníci; velrybáři; uhelné stanice</a:t>
            </a:r>
          </a:p>
          <a:p>
            <a:pPr eaLnBrk="1" hangingPunct="1"/>
            <a:endParaRPr lang="cs-CZ" altLang="ja-JP" sz="1800" dirty="0">
              <a:latin typeface="Book Antiqua" panose="02040602050305030304" pitchFamily="18" charset="0"/>
            </a:endParaRPr>
          </a:p>
          <a:p>
            <a:pPr eaLnBrk="1" hangingPunct="1"/>
            <a:r>
              <a:rPr lang="cs-CZ" altLang="ja-JP" sz="1800" dirty="0">
                <a:latin typeface="Book Antiqua" panose="02040602050305030304" pitchFamily="18" charset="0"/>
              </a:rPr>
              <a:t>1846 komodor </a:t>
            </a:r>
            <a:r>
              <a:rPr lang="cs-CZ" altLang="ja-JP" sz="1800" dirty="0" err="1">
                <a:latin typeface="Book Antiqua" panose="02040602050305030304" pitchFamily="18" charset="0"/>
              </a:rPr>
              <a:t>Biddle</a:t>
            </a:r>
            <a:endParaRPr lang="cs-CZ" altLang="ja-JP" sz="1800" dirty="0">
              <a:latin typeface="Book Antiqua" panose="02040602050305030304" pitchFamily="18" charset="0"/>
            </a:endParaRPr>
          </a:p>
          <a:p>
            <a:pPr eaLnBrk="1" hangingPunct="1"/>
            <a:r>
              <a:rPr lang="cs-CZ" altLang="ja-JP" sz="1800" dirty="0">
                <a:latin typeface="Book Antiqua" panose="02040602050305030304" pitchFamily="18" charset="0"/>
              </a:rPr>
              <a:t>1852-54</a:t>
            </a:r>
            <a:r>
              <a:rPr lang="cs-CZ" altLang="ja-JP" sz="1800" dirty="0">
                <a:solidFill>
                  <a:srgbClr val="5F5F5F"/>
                </a:solidFill>
                <a:latin typeface="Book Antiqua" panose="02040602050305030304" pitchFamily="18" charset="0"/>
              </a:rPr>
              <a:t> </a:t>
            </a:r>
            <a:r>
              <a:rPr lang="cs-CZ" altLang="ja-JP" sz="2000" b="1" dirty="0">
                <a:solidFill>
                  <a:srgbClr val="0070C0"/>
                </a:solidFill>
                <a:latin typeface="Book Antiqua" panose="02040602050305030304" pitchFamily="18" charset="0"/>
              </a:rPr>
              <a:t>Matthew </a:t>
            </a:r>
            <a:r>
              <a:rPr lang="cs-CZ" altLang="ja-JP" sz="2000" b="1" dirty="0" err="1">
                <a:solidFill>
                  <a:srgbClr val="0070C0"/>
                </a:solidFill>
                <a:latin typeface="Book Antiqua" panose="02040602050305030304" pitchFamily="18" charset="0"/>
              </a:rPr>
              <a:t>Calbraith</a:t>
            </a:r>
            <a:r>
              <a:rPr lang="cs-CZ" altLang="ja-JP" sz="2000" b="1" dirty="0">
                <a:solidFill>
                  <a:srgbClr val="0070C0"/>
                </a:solidFill>
                <a:latin typeface="Book Antiqua" panose="02040602050305030304" pitchFamily="18" charset="0"/>
              </a:rPr>
              <a:t> Perry </a:t>
            </a:r>
            <a:r>
              <a:rPr lang="cs-CZ" altLang="ja-JP" sz="1800" dirty="0">
                <a:latin typeface="Book Antiqua" panose="02040602050305030304" pitchFamily="18" charset="0"/>
              </a:rPr>
              <a:t>(1794-1858)</a:t>
            </a:r>
          </a:p>
          <a:p>
            <a:pPr eaLnBrk="1" hangingPunct="1">
              <a:buFontTx/>
              <a:buNone/>
            </a:pPr>
            <a:r>
              <a:rPr lang="cs-CZ" altLang="ja-JP" sz="2000" b="1" dirty="0">
                <a:solidFill>
                  <a:srgbClr val="5F5F5F"/>
                </a:solidFill>
                <a:latin typeface="Book Antiqua" panose="02040602050305030304" pitchFamily="18" charset="0"/>
              </a:rPr>
              <a:t>		</a:t>
            </a:r>
          </a:p>
          <a:p>
            <a:pPr eaLnBrk="1" hangingPunct="1">
              <a:buFontTx/>
              <a:buNone/>
            </a:pPr>
            <a:r>
              <a:rPr lang="cs-CZ" altLang="ja-JP" sz="2000" b="1" dirty="0">
                <a:solidFill>
                  <a:srgbClr val="5F5F5F"/>
                </a:solidFill>
                <a:latin typeface="Book Antiqua" panose="02040602050305030304" pitchFamily="18" charset="0"/>
              </a:rPr>
              <a:t>	</a:t>
            </a:r>
            <a:r>
              <a:rPr lang="cs-CZ" altLang="ja-JP" sz="2000" b="1" dirty="0">
                <a:latin typeface="Book Antiqua" panose="02040602050305030304" pitchFamily="18" charset="0"/>
              </a:rPr>
              <a:t>1. příjezd 8.7.1853</a:t>
            </a:r>
          </a:p>
          <a:p>
            <a:pPr eaLnBrk="1" hangingPunct="1"/>
            <a:r>
              <a:rPr lang="cs-CZ" altLang="ja-JP" sz="1800" dirty="0">
                <a:latin typeface="Book Antiqua" panose="02040602050305030304" pitchFamily="18" charset="0"/>
              </a:rPr>
              <a:t>razantní postoj + odpověď </a:t>
            </a:r>
            <a:r>
              <a:rPr lang="cs-CZ" altLang="ja-JP" sz="1800" dirty="0" err="1">
                <a:latin typeface="Book Antiqua" panose="02040602050305030304" pitchFamily="18" charset="0"/>
              </a:rPr>
              <a:t>bakufu</a:t>
            </a:r>
            <a:endParaRPr lang="cs-CZ" altLang="ja-JP" sz="1800" dirty="0">
              <a:latin typeface="Book Antiqua" panose="02040602050305030304" pitchFamily="18" charset="0"/>
            </a:endParaRPr>
          </a:p>
          <a:p>
            <a:pPr eaLnBrk="1" hangingPunct="1"/>
            <a:r>
              <a:rPr lang="cs-CZ" altLang="ja-JP" sz="1800" dirty="0" err="1">
                <a:latin typeface="Book Antiqua" panose="02040602050305030304" pitchFamily="18" charset="0"/>
              </a:rPr>
              <a:t>Fillmorův</a:t>
            </a:r>
            <a:r>
              <a:rPr lang="cs-CZ" altLang="ja-JP" sz="1800" dirty="0">
                <a:latin typeface="Book Antiqua" panose="02040602050305030304" pitchFamily="18" charset="0"/>
              </a:rPr>
              <a:t> dopis</a:t>
            </a:r>
          </a:p>
          <a:p>
            <a:pPr lvl="1" eaLnBrk="1" hangingPunct="1"/>
            <a:r>
              <a:rPr lang="cs-CZ" altLang="ja-JP" sz="1600" dirty="0">
                <a:latin typeface="Book Antiqua" panose="02040602050305030304" pitchFamily="18" charset="0"/>
              </a:rPr>
              <a:t>zacházení s trosečníky; přístavy; obchod</a:t>
            </a:r>
          </a:p>
          <a:p>
            <a:pPr eaLnBrk="1" hangingPunct="1"/>
            <a:r>
              <a:rPr lang="cs-CZ" altLang="ja-JP" sz="1800" dirty="0">
                <a:latin typeface="Book Antiqua" panose="02040602050305030304" pitchFamily="18" charset="0"/>
              </a:rPr>
              <a:t>1853 </a:t>
            </a:r>
            <a:r>
              <a:rPr lang="cs-CZ" altLang="ja-JP" sz="1800" dirty="0" err="1">
                <a:latin typeface="Book Antiqua" panose="02040602050305030304" pitchFamily="18" charset="0"/>
              </a:rPr>
              <a:t>Putiatin</a:t>
            </a:r>
            <a:r>
              <a:rPr lang="cs-CZ" altLang="ja-JP" sz="1800" dirty="0">
                <a:latin typeface="Book Antiqua" panose="02040602050305030304" pitchFamily="18" charset="0"/>
              </a:rPr>
              <a:t> do Nagasaki</a:t>
            </a:r>
          </a:p>
          <a:p>
            <a:pPr eaLnBrk="1" hangingPunct="1"/>
            <a:r>
              <a:rPr lang="cs-CZ" altLang="ja-JP" sz="1800" dirty="0" err="1">
                <a:latin typeface="Book Antiqua" panose="02040602050305030304" pitchFamily="18" charset="0"/>
              </a:rPr>
              <a:t>Abe</a:t>
            </a:r>
            <a:r>
              <a:rPr lang="cs-CZ" altLang="ja-JP" sz="1800" dirty="0">
                <a:latin typeface="Book Antiqua" panose="02040602050305030304" pitchFamily="18" charset="0"/>
              </a:rPr>
              <a:t> </a:t>
            </a:r>
            <a:r>
              <a:rPr lang="cs-CZ" altLang="ja-JP" sz="1800" dirty="0" err="1">
                <a:latin typeface="Book Antiqua" panose="02040602050305030304" pitchFamily="18" charset="0"/>
              </a:rPr>
              <a:t>Masahiro</a:t>
            </a:r>
            <a:endParaRPr lang="cs-CZ" altLang="ja-JP" sz="1800" dirty="0">
              <a:latin typeface="Book Antiqua" panose="02040602050305030304" pitchFamily="18" charset="0"/>
            </a:endParaRPr>
          </a:p>
          <a:p>
            <a:pPr eaLnBrk="1" hangingPunct="1"/>
            <a:r>
              <a:rPr lang="cs-CZ" altLang="ja-JP" sz="1800" dirty="0">
                <a:latin typeface="Book Antiqua" panose="02040602050305030304" pitchFamily="18" charset="0"/>
              </a:rPr>
              <a:t>1854/2   2. příjezd s 8 plavidly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>
            <a:extLst>
              <a:ext uri="{FF2B5EF4-FFF2-40B4-BE49-F238E27FC236}">
                <a16:creationId xmlns:a16="http://schemas.microsoft.com/office/drawing/2014/main" id="{2DC429CC-55A7-4C1B-9050-4F7D37FDC9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759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dirty="0">
                <a:latin typeface="Book Antiqua" panose="02040602050305030304" pitchFamily="18" charset="0"/>
              </a:rPr>
              <a:t>4.1 </a:t>
            </a:r>
            <a:r>
              <a:rPr lang="cs-CZ" altLang="cs-CZ" sz="2800" dirty="0" err="1">
                <a:latin typeface="Book Antiqua" panose="02040602050305030304" pitchFamily="18" charset="0"/>
              </a:rPr>
              <a:t>Kanagawská</a:t>
            </a:r>
            <a:r>
              <a:rPr lang="cs-CZ" altLang="cs-CZ" sz="2800" dirty="0">
                <a:latin typeface="Book Antiqua" panose="02040602050305030304" pitchFamily="18" charset="0"/>
              </a:rPr>
              <a:t> smlouva</a:t>
            </a:r>
            <a:r>
              <a:rPr lang="cs-CZ" altLang="cs-CZ" sz="2000" dirty="0">
                <a:latin typeface="Book Antiqua" panose="0204060205030503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ja-JP" sz="2400" dirty="0">
              <a:latin typeface="Book Antiqua" panose="02040602050305030304" pitchFamily="18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cs-CZ" sz="2400" dirty="0">
                <a:latin typeface="Book Antiqua" panose="02040602050305030304" pitchFamily="18" charset="0"/>
                <a:ea typeface="ＭＳ Ｐゴシック" panose="020B0600070205080204" pitchFamily="34" charset="-128"/>
              </a:rPr>
              <a:t>    </a:t>
            </a:r>
            <a:r>
              <a:rPr lang="cs-CZ" altLang="ja-JP" sz="2400" dirty="0">
                <a:latin typeface="Book Antiqua" panose="02040602050305030304" pitchFamily="18" charset="0"/>
                <a:ea typeface="ＭＳ Ｐゴシック" panose="020B0600070205080204" pitchFamily="34" charset="-128"/>
              </a:rPr>
              <a:t>Jap.-americká smlouva o míru a přátelství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ja-JP" sz="2400" dirty="0">
                <a:latin typeface="Book Antiqua" panose="02040602050305030304" pitchFamily="18" charset="0"/>
                <a:ea typeface="ＭＳ Ｐゴシック" panose="020B0600070205080204" pitchFamily="34" charset="-128"/>
              </a:rPr>
              <a:t>	</a:t>
            </a:r>
            <a:r>
              <a:rPr lang="ja-JP" altLang="cs-CZ" sz="2400" dirty="0">
                <a:latin typeface="Book Antiqua" panose="02040602050305030304" pitchFamily="18" charset="0"/>
                <a:ea typeface="ＭＳ Ｐゴシック" panose="020B0600070205080204" pitchFamily="34" charset="-128"/>
              </a:rPr>
              <a:t>日米和親条約　</a:t>
            </a:r>
            <a:r>
              <a:rPr lang="cs-CZ" altLang="cs-CZ" sz="2400" dirty="0">
                <a:latin typeface="Book Antiqua" panose="02040602050305030304" pitchFamily="18" charset="0"/>
              </a:rPr>
              <a:t>&gt; 31.3.1854</a:t>
            </a:r>
            <a:r>
              <a:rPr lang="en-US" altLang="cs-CZ" sz="2400" dirty="0">
                <a:latin typeface="Book Antiqua" panose="02040602050305030304" pitchFamily="18" charset="0"/>
              </a:rPr>
              <a:t> (3.3.</a:t>
            </a:r>
            <a:r>
              <a:rPr lang="ja-JP" altLang="en-US" sz="1400" dirty="0">
                <a:latin typeface="Book Antiqua" panose="02040602050305030304" pitchFamily="18" charset="0"/>
                <a:ea typeface="ＭＳ Ｐゴシック" panose="020B0600070205080204" pitchFamily="34" charset="-128"/>
              </a:rPr>
              <a:t>和暦</a:t>
            </a:r>
            <a:r>
              <a:rPr lang="en-US" altLang="cs-CZ" sz="2400" dirty="0">
                <a:latin typeface="Book Antiqua" panose="02040602050305030304" pitchFamily="18" charset="0"/>
              </a:rPr>
              <a:t>)</a:t>
            </a:r>
            <a:endParaRPr lang="cs-CZ" altLang="cs-CZ" sz="2400" dirty="0">
              <a:latin typeface="Book Antiqua" panose="0204060205030503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600" dirty="0">
                <a:latin typeface="Book Antiqua" panose="02040602050305030304" pitchFamily="18" charset="0"/>
              </a:rPr>
              <a:t>	12 článků: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600" dirty="0">
                <a:latin typeface="Book Antiqua" panose="02040602050305030304" pitchFamily="18" charset="0"/>
              </a:rPr>
              <a:t>	 </a:t>
            </a:r>
            <a:r>
              <a:rPr lang="cs-CZ" altLang="cs-CZ" sz="1600" dirty="0" err="1">
                <a:latin typeface="Book Antiqua" panose="02040602050305030304" pitchFamily="18" charset="0"/>
              </a:rPr>
              <a:t>Šimoda</a:t>
            </a:r>
            <a:r>
              <a:rPr lang="cs-CZ" altLang="cs-CZ" sz="1600" dirty="0">
                <a:latin typeface="Book Antiqua" panose="02040602050305030304" pitchFamily="18" charset="0"/>
              </a:rPr>
              <a:t> + </a:t>
            </a:r>
            <a:r>
              <a:rPr lang="cs-CZ" altLang="cs-CZ" sz="1600" dirty="0" err="1">
                <a:latin typeface="Book Antiqua" panose="02040602050305030304" pitchFamily="18" charset="0"/>
              </a:rPr>
              <a:t>Hakodate</a:t>
            </a:r>
            <a:r>
              <a:rPr lang="cs-CZ" altLang="cs-CZ" sz="1600" dirty="0">
                <a:latin typeface="Book Antiqua" panose="02040602050305030304" pitchFamily="18" charset="0"/>
              </a:rPr>
              <a:t>  „otevřené přístavy“ 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600" dirty="0">
                <a:latin typeface="Book Antiqua" panose="02040602050305030304" pitchFamily="18" charset="0"/>
              </a:rPr>
              <a:t>		doplnění zásob </a:t>
            </a:r>
            <a:r>
              <a:rPr lang="cs-CZ" altLang="cs-CZ" sz="1600" dirty="0" err="1">
                <a:latin typeface="Book Antiqua" panose="02040602050305030304" pitchFamily="18" charset="0"/>
              </a:rPr>
              <a:t>amer</a:t>
            </a:r>
            <a:r>
              <a:rPr lang="cs-CZ" altLang="cs-CZ" sz="1600" dirty="0">
                <a:latin typeface="Book Antiqua" panose="02040602050305030304" pitchFamily="18" charset="0"/>
              </a:rPr>
              <a:t>. plavidlům; volný pohyb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600" dirty="0">
                <a:latin typeface="Book Antiqua" panose="02040602050305030304" pitchFamily="18" charset="0"/>
              </a:rPr>
              <a:t>		úřední pomoc trosečníkům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600" dirty="0">
                <a:latin typeface="Book Antiqua" panose="02040602050305030304" pitchFamily="18" charset="0"/>
              </a:rPr>
              <a:t>	konzul (</a:t>
            </a:r>
            <a:r>
              <a:rPr lang="cs-CZ" altLang="cs-CZ" sz="1600" dirty="0" err="1">
                <a:latin typeface="Book Antiqua" panose="02040602050305030304" pitchFamily="18" charset="0"/>
              </a:rPr>
              <a:t>Šimoda</a:t>
            </a:r>
            <a:r>
              <a:rPr lang="cs-CZ" altLang="cs-CZ" sz="1600" dirty="0">
                <a:latin typeface="Book Antiqua" panose="0204060205030503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600" dirty="0">
                <a:latin typeface="Book Antiqua" panose="02040602050305030304" pitchFamily="18" charset="0"/>
              </a:rPr>
              <a:t>	1stranná doložka nejvyšších výhod &gt; </a:t>
            </a:r>
            <a:r>
              <a:rPr lang="cs-CZ" altLang="cs-CZ" sz="2000" dirty="0">
                <a:latin typeface="Book Antiqua" panose="02040602050305030304" pitchFamily="18" charset="0"/>
              </a:rPr>
              <a:t>nerovnoprávná </a:t>
            </a:r>
            <a:r>
              <a:rPr lang="cs-CZ" altLang="cs-CZ" sz="2000" dirty="0" err="1">
                <a:latin typeface="Book Antiqua" panose="02040602050305030304" pitchFamily="18" charset="0"/>
              </a:rPr>
              <a:t>sml</a:t>
            </a:r>
            <a:r>
              <a:rPr lang="cs-CZ" altLang="cs-CZ" sz="2000" dirty="0">
                <a:latin typeface="Book Antiqua" panose="0204060205030503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>
              <a:latin typeface="Book Antiqua" panose="0204060205030503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>
                <a:latin typeface="Book Antiqua" panose="02040602050305030304" pitchFamily="18" charset="0"/>
              </a:rPr>
              <a:t>	1854/9 </a:t>
            </a:r>
            <a:r>
              <a:rPr lang="cs-CZ" altLang="cs-CZ" sz="2000" dirty="0">
                <a:latin typeface="Book Antiqua" panose="02040602050305030304" pitchFamily="18" charset="0"/>
              </a:rPr>
              <a:t>v Nagasaki adm. </a:t>
            </a:r>
            <a:r>
              <a:rPr lang="cs-CZ" altLang="cs-CZ" sz="2000" dirty="0" err="1">
                <a:latin typeface="Book Antiqua" panose="02040602050305030304" pitchFamily="18" charset="0"/>
              </a:rPr>
              <a:t>Stirling</a:t>
            </a:r>
            <a:r>
              <a:rPr lang="cs-CZ" altLang="cs-CZ" sz="2000" dirty="0">
                <a:latin typeface="Book Antiqua" panose="02040602050305030304" pitchFamily="18" charset="0"/>
              </a:rPr>
              <a:t> (VB)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>
                <a:latin typeface="Book Antiqua" panose="02040602050305030304" pitchFamily="18" charset="0"/>
              </a:rPr>
              <a:t>	185</a:t>
            </a:r>
            <a:r>
              <a:rPr lang="en-US" altLang="cs-CZ" sz="2400" dirty="0">
                <a:latin typeface="Book Antiqua" panose="02040602050305030304" pitchFamily="18" charset="0"/>
              </a:rPr>
              <a:t>4</a:t>
            </a:r>
            <a:r>
              <a:rPr lang="cs-CZ" altLang="cs-CZ" sz="2400" dirty="0">
                <a:latin typeface="Book Antiqua" panose="02040602050305030304" pitchFamily="18" charset="0"/>
              </a:rPr>
              <a:t>/</a:t>
            </a:r>
            <a:r>
              <a:rPr lang="en-US" altLang="cs-CZ" sz="2400" dirty="0">
                <a:latin typeface="Book Antiqua" panose="02040602050305030304" pitchFamily="18" charset="0"/>
              </a:rPr>
              <a:t>1</a:t>
            </a:r>
            <a:r>
              <a:rPr lang="cs-CZ" altLang="cs-CZ" sz="2400" dirty="0">
                <a:latin typeface="Book Antiqua" panose="02040602050305030304" pitchFamily="18" charset="0"/>
              </a:rPr>
              <a:t>2 </a:t>
            </a:r>
            <a:r>
              <a:rPr lang="cs-CZ" altLang="cs-CZ" sz="2000" dirty="0">
                <a:latin typeface="Book Antiqua" panose="02040602050305030304" pitchFamily="18" charset="0"/>
              </a:rPr>
              <a:t>v </a:t>
            </a:r>
            <a:r>
              <a:rPr lang="cs-CZ" altLang="cs-CZ" sz="2000" dirty="0" err="1">
                <a:latin typeface="Book Antiqua" panose="02040602050305030304" pitchFamily="18" charset="0"/>
              </a:rPr>
              <a:t>Šimodě</a:t>
            </a:r>
            <a:r>
              <a:rPr lang="cs-CZ" altLang="cs-CZ" sz="2000" dirty="0">
                <a:latin typeface="Book Antiqua" panose="02040602050305030304" pitchFamily="18" charset="0"/>
              </a:rPr>
              <a:t> adm. </a:t>
            </a:r>
            <a:r>
              <a:rPr lang="cs-CZ" altLang="cs-CZ" sz="2000" dirty="0" err="1">
                <a:latin typeface="Book Antiqua" panose="02040602050305030304" pitchFamily="18" charset="0"/>
              </a:rPr>
              <a:t>Putiatin</a:t>
            </a:r>
            <a:endParaRPr lang="cs-CZ" altLang="cs-CZ" sz="2000" dirty="0">
              <a:latin typeface="Book Antiqua" panose="0204060205030503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dirty="0">
              <a:latin typeface="Book Antiqua" panose="0204060205030503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>
                <a:latin typeface="Book Antiqua" panose="02040602050305030304" pitchFamily="18" charset="0"/>
              </a:rPr>
              <a:t>	reakce : v zásadě obrat k aktivní politice (!!), technologie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>
                <a:latin typeface="Book Antiqua" panose="02040602050305030304" pitchFamily="18" charset="0"/>
              </a:rPr>
              <a:t>	</a:t>
            </a:r>
            <a:r>
              <a:rPr lang="cs-CZ" altLang="cs-CZ" sz="2000" dirty="0">
                <a:latin typeface="Book Antiqua" panose="02040602050305030304" pitchFamily="18" charset="0"/>
              </a:rPr>
              <a:t>relativně příznivé načasování – Krymská válka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dirty="0">
              <a:solidFill>
                <a:srgbClr val="5F5F5F"/>
              </a:solidFill>
              <a:latin typeface="Book Antiqua" panose="0204060205030503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dirty="0">
              <a:solidFill>
                <a:srgbClr val="5F5F5F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5">
            <a:extLst>
              <a:ext uri="{FF2B5EF4-FFF2-40B4-BE49-F238E27FC236}">
                <a16:creationId xmlns:a16="http://schemas.microsoft.com/office/drawing/2014/main" id="{56121D44-D0F4-4AF0-89CB-7B696A8F21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altLang="cs-CZ" sz="2800" dirty="0">
                <a:latin typeface="Book Antiqua" panose="02040602050305030304" pitchFamily="18" charset="0"/>
              </a:rPr>
              <a:t>5 Obchodní smlouvy</a:t>
            </a:r>
          </a:p>
          <a:p>
            <a:pPr eaLnBrk="1" hangingPunct="1">
              <a:defRPr/>
            </a:pPr>
            <a:r>
              <a:rPr lang="cs-CZ" altLang="cs-CZ" sz="1800" dirty="0">
                <a:latin typeface="Book Antiqua" panose="02040602050305030304" pitchFamily="18" charset="0"/>
              </a:rPr>
              <a:t>Tlak </a:t>
            </a:r>
            <a:r>
              <a:rPr lang="cs-CZ" altLang="cs-CZ" sz="1800" dirty="0" err="1">
                <a:latin typeface="Book Antiqua" panose="02040602050305030304" pitchFamily="18" charset="0"/>
              </a:rPr>
              <a:t>amer</a:t>
            </a:r>
            <a:r>
              <a:rPr lang="cs-CZ" altLang="cs-CZ" sz="1800" dirty="0">
                <a:latin typeface="Book Antiqua" panose="02040602050305030304" pitchFamily="18" charset="0"/>
              </a:rPr>
              <a:t>. konzula T. </a:t>
            </a:r>
            <a:r>
              <a:rPr lang="cs-CZ" altLang="cs-CZ" sz="1800" dirty="0" err="1">
                <a:latin typeface="Book Antiqua" panose="02040602050305030304" pitchFamily="18" charset="0"/>
              </a:rPr>
              <a:t>Harrise</a:t>
            </a:r>
            <a:r>
              <a:rPr lang="cs-CZ" altLang="cs-CZ" sz="1800" dirty="0">
                <a:latin typeface="Book Antiqua" panose="02040602050305030304" pitchFamily="18" charset="0"/>
              </a:rPr>
              <a:t> od 1856 + tlak západ. obchodníků = </a:t>
            </a:r>
          </a:p>
          <a:p>
            <a:pPr marL="0" indent="0" eaLnBrk="1" hangingPunct="1">
              <a:buFontTx/>
              <a:buNone/>
              <a:defRPr/>
            </a:pPr>
            <a:r>
              <a:rPr lang="cs-CZ" altLang="cs-CZ" sz="1800" dirty="0">
                <a:latin typeface="Book Antiqua" panose="02040602050305030304" pitchFamily="18" charset="0"/>
              </a:rPr>
              <a:t>       2. kolo smluv</a:t>
            </a:r>
          </a:p>
          <a:p>
            <a:pPr eaLnBrk="1" hangingPunct="1">
              <a:defRPr/>
            </a:pPr>
            <a:r>
              <a:rPr lang="cs-CZ" altLang="cs-CZ" sz="1800" dirty="0" err="1">
                <a:latin typeface="Book Antiqua" panose="02040602050305030304" pitchFamily="18" charset="0"/>
              </a:rPr>
              <a:t>ródžú</a:t>
            </a:r>
            <a:r>
              <a:rPr lang="cs-CZ" altLang="cs-CZ" sz="1800" dirty="0">
                <a:latin typeface="Book Antiqua" panose="02040602050305030304" pitchFamily="18" charset="0"/>
              </a:rPr>
              <a:t> </a:t>
            </a:r>
            <a:r>
              <a:rPr lang="cs-CZ" altLang="cs-CZ" sz="1800" dirty="0" err="1">
                <a:latin typeface="Book Antiqua" panose="02040602050305030304" pitchFamily="18" charset="0"/>
              </a:rPr>
              <a:t>Hotta</a:t>
            </a:r>
            <a:r>
              <a:rPr lang="cs-CZ" altLang="cs-CZ" sz="1800" dirty="0">
                <a:latin typeface="Book Antiqua" panose="02040602050305030304" pitchFamily="18" charset="0"/>
              </a:rPr>
              <a:t> </a:t>
            </a:r>
            <a:r>
              <a:rPr lang="cs-CZ" altLang="cs-CZ" sz="1800" dirty="0" err="1">
                <a:latin typeface="Book Antiqua" panose="02040602050305030304" pitchFamily="18" charset="0"/>
              </a:rPr>
              <a:t>Masatoši</a:t>
            </a:r>
            <a:r>
              <a:rPr lang="cs-CZ" altLang="cs-CZ" sz="1800" dirty="0">
                <a:latin typeface="Book Antiqua" panose="02040602050305030304" pitchFamily="18" charset="0"/>
              </a:rPr>
              <a:t> – linie císařského souhlasu</a:t>
            </a:r>
          </a:p>
          <a:p>
            <a:pPr eaLnBrk="1" hangingPunct="1">
              <a:buFontTx/>
              <a:buNone/>
              <a:defRPr/>
            </a:pPr>
            <a:r>
              <a:rPr lang="cs-CZ" altLang="cs-CZ" sz="1800" dirty="0">
                <a:latin typeface="Book Antiqua" panose="02040602050305030304" pitchFamily="18" charset="0"/>
              </a:rPr>
              <a:t>	</a:t>
            </a:r>
          </a:p>
          <a:p>
            <a:pPr eaLnBrk="1" hangingPunct="1">
              <a:buFontTx/>
              <a:buNone/>
              <a:defRPr/>
            </a:pPr>
            <a:r>
              <a:rPr lang="cs-CZ" altLang="cs-CZ" sz="2000" b="1" dirty="0">
                <a:latin typeface="Book Antiqua" panose="02040602050305030304" pitchFamily="18" charset="0"/>
              </a:rPr>
              <a:t>	1858/6 Jap.-</a:t>
            </a:r>
            <a:r>
              <a:rPr lang="cs-CZ" altLang="cs-CZ" sz="2000" b="1" dirty="0" err="1">
                <a:latin typeface="Book Antiqua" panose="02040602050305030304" pitchFamily="18" charset="0"/>
              </a:rPr>
              <a:t>am</a:t>
            </a:r>
            <a:r>
              <a:rPr lang="cs-CZ" altLang="cs-CZ" sz="2000" b="1" dirty="0">
                <a:latin typeface="Book Antiqua" panose="02040602050305030304" pitchFamily="18" charset="0"/>
              </a:rPr>
              <a:t>. smlouva o přátelství a obchodu</a:t>
            </a:r>
            <a:endParaRPr lang="cs-CZ" altLang="cs-CZ" sz="2400" b="1" dirty="0">
              <a:latin typeface="Book Antiqua" panose="02040602050305030304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ja-JP" altLang="cs-CZ" sz="2800" dirty="0">
                <a:latin typeface="Book Antiqua" panose="02040602050305030304" pitchFamily="18" charset="0"/>
                <a:ea typeface="ＭＳ Ｐゴシック" panose="020B0600070205080204" pitchFamily="34" charset="-128"/>
              </a:rPr>
              <a:t>   日米修好通商条約</a:t>
            </a:r>
            <a:endParaRPr lang="ja-JP" altLang="en-US" sz="2800" dirty="0">
              <a:latin typeface="Book Antiqua" panose="02040602050305030304" pitchFamily="18" charset="0"/>
              <a:ea typeface="ＭＳ Ｐゴシック" panose="020B0600070205080204" pitchFamily="34" charset="-128"/>
            </a:endParaRPr>
          </a:p>
          <a:p>
            <a:pPr eaLnBrk="1" hangingPunct="1">
              <a:defRPr/>
            </a:pPr>
            <a:endParaRPr lang="cs-CZ" altLang="ja-JP" sz="1800" dirty="0">
              <a:latin typeface="Book Antiqua" panose="02040602050305030304" pitchFamily="18" charset="0"/>
            </a:endParaRPr>
          </a:p>
          <a:p>
            <a:pPr eaLnBrk="1" hangingPunct="1">
              <a:defRPr/>
            </a:pPr>
            <a:r>
              <a:rPr lang="cs-CZ" altLang="ja-JP" sz="1800" dirty="0">
                <a:latin typeface="Book Antiqua" panose="02040602050305030304" pitchFamily="18" charset="0"/>
              </a:rPr>
              <a:t>dále Holandsko, Rusko, VB a F (červenec až září)</a:t>
            </a:r>
          </a:p>
          <a:p>
            <a:pPr eaLnBrk="1" hangingPunct="1">
              <a:defRPr/>
            </a:pPr>
            <a:r>
              <a:rPr lang="cs-CZ" altLang="ja-JP" sz="1800" dirty="0">
                <a:latin typeface="Book Antiqua" panose="02040602050305030304" pitchFamily="18" charset="0"/>
              </a:rPr>
              <a:t>exteritorialita, cla, volný obchod, harmonogram pro „otevřené“ přístavy a města, zde cizinecké enklávy, zákaz cestování cizinců do vnitrozemí</a:t>
            </a:r>
          </a:p>
          <a:p>
            <a:pPr eaLnBrk="1" hangingPunct="1">
              <a:defRPr/>
            </a:pPr>
            <a:endParaRPr lang="cs-CZ" altLang="ja-JP" sz="1800" dirty="0">
              <a:latin typeface="Book Antiqua" panose="02040602050305030304" pitchFamily="18" charset="0"/>
            </a:endParaRPr>
          </a:p>
          <a:p>
            <a:pPr eaLnBrk="1" hangingPunct="1">
              <a:defRPr/>
            </a:pPr>
            <a:r>
              <a:rPr lang="cs-CZ" altLang="ja-JP" sz="1800" dirty="0" err="1">
                <a:latin typeface="Book Antiqua" panose="02040602050305030304" pitchFamily="18" charset="0"/>
              </a:rPr>
              <a:t>Ii</a:t>
            </a:r>
            <a:r>
              <a:rPr lang="cs-CZ" altLang="ja-JP" sz="1800" dirty="0">
                <a:latin typeface="Book Antiqua" panose="02040602050305030304" pitchFamily="18" charset="0"/>
              </a:rPr>
              <a:t> </a:t>
            </a:r>
            <a:r>
              <a:rPr lang="cs-CZ" altLang="ja-JP" sz="1800" dirty="0" err="1">
                <a:latin typeface="Book Antiqua" panose="02040602050305030304" pitchFamily="18" charset="0"/>
              </a:rPr>
              <a:t>Naosuke</a:t>
            </a:r>
            <a:r>
              <a:rPr lang="cs-CZ" altLang="ja-JP" sz="1800" dirty="0">
                <a:latin typeface="Book Antiqua" panose="02040602050305030304" pitchFamily="18" charset="0"/>
              </a:rPr>
              <a:t> (vrchní senior – </a:t>
            </a:r>
            <a:r>
              <a:rPr lang="cs-CZ" altLang="ja-JP" sz="1800" dirty="0" err="1">
                <a:latin typeface="Book Antiqua" panose="02040602050305030304" pitchFamily="18" charset="0"/>
              </a:rPr>
              <a:t>tairó</a:t>
            </a:r>
            <a:r>
              <a:rPr lang="cs-CZ" altLang="ja-JP" sz="1800" dirty="0">
                <a:latin typeface="Book Antiqua" panose="02040602050305030304" pitchFamily="18" charset="0"/>
              </a:rPr>
              <a:t>)</a:t>
            </a:r>
          </a:p>
          <a:p>
            <a:pPr eaLnBrk="1" hangingPunct="1">
              <a:defRPr/>
            </a:pPr>
            <a:endParaRPr lang="cs-CZ" altLang="ja-JP" sz="1800" dirty="0">
              <a:solidFill>
                <a:srgbClr val="5F5F5F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A015CC02-67C9-4157-A0DD-7FA0C032CA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5888"/>
            <a:ext cx="8229600" cy="640873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altLang="cs-CZ" sz="2400" b="1" i="1" dirty="0">
                <a:latin typeface="Book Antiqua" pitchFamily="18" charset="0"/>
              </a:rPr>
              <a:t>II. Svržení </a:t>
            </a:r>
            <a:r>
              <a:rPr lang="cs-CZ" altLang="cs-CZ" sz="2400" b="1" i="1" dirty="0" err="1">
                <a:latin typeface="Book Antiqua" pitchFamily="18" charset="0"/>
              </a:rPr>
              <a:t>šógunátu</a:t>
            </a:r>
            <a:endParaRPr lang="cs-CZ" altLang="cs-CZ" sz="2400" b="1" i="1" dirty="0">
              <a:latin typeface="Book Antiqua" pitchFamily="18" charset="0"/>
            </a:endParaRPr>
          </a:p>
          <a:p>
            <a:pPr eaLnBrk="1" hangingPunct="1">
              <a:defRPr/>
            </a:pPr>
            <a:r>
              <a:rPr lang="cs-CZ" altLang="cs-CZ" sz="2000" dirty="0">
                <a:latin typeface="Book Antiqua" pitchFamily="18" charset="0"/>
              </a:rPr>
              <a:t>růst napětí 1858-60 &gt; </a:t>
            </a:r>
            <a:r>
              <a:rPr lang="cs-CZ" altLang="cs-CZ" sz="2000" i="1" dirty="0" err="1">
                <a:latin typeface="Book Antiqua" pitchFamily="18" charset="0"/>
              </a:rPr>
              <a:t>tairó</a:t>
            </a:r>
            <a:r>
              <a:rPr lang="cs-CZ" altLang="cs-CZ" sz="2000" dirty="0">
                <a:latin typeface="Book Antiqua" pitchFamily="18" charset="0"/>
              </a:rPr>
              <a:t> </a:t>
            </a:r>
            <a:r>
              <a:rPr lang="cs-CZ" altLang="cs-CZ" sz="2000" dirty="0" err="1">
                <a:latin typeface="Book Antiqua" pitchFamily="18" charset="0"/>
              </a:rPr>
              <a:t>Ii</a:t>
            </a:r>
            <a:r>
              <a:rPr lang="cs-CZ" altLang="cs-CZ" sz="2000" dirty="0">
                <a:latin typeface="Book Antiqua" pitchFamily="18" charset="0"/>
              </a:rPr>
              <a:t> </a:t>
            </a:r>
            <a:r>
              <a:rPr lang="cs-CZ" altLang="cs-CZ" sz="2000" dirty="0" err="1">
                <a:latin typeface="Book Antiqua" pitchFamily="18" charset="0"/>
              </a:rPr>
              <a:t>Naosuke</a:t>
            </a:r>
            <a:endParaRPr lang="cs-CZ" altLang="cs-CZ" sz="2000" dirty="0">
              <a:latin typeface="Book Antiqua" pitchFamily="18" charset="0"/>
            </a:endParaRPr>
          </a:p>
          <a:p>
            <a:pPr marL="354013" lvl="1" indent="149225" eaLnBrk="1" hangingPunct="1">
              <a:buFontTx/>
              <a:buNone/>
              <a:defRPr/>
            </a:pPr>
            <a:r>
              <a:rPr lang="cs-CZ" altLang="cs-CZ" sz="1600" dirty="0">
                <a:latin typeface="Book Antiqua" pitchFamily="18" charset="0"/>
              </a:rPr>
              <a:t>politicky citlivá kombinace : </a:t>
            </a:r>
            <a:r>
              <a:rPr lang="cs-CZ" altLang="cs-CZ" sz="1800" dirty="0">
                <a:latin typeface="Book Antiqua" pitchFamily="18" charset="0"/>
              </a:rPr>
              <a:t>zahraniční smlouvy + „následnická otázka“</a:t>
            </a:r>
          </a:p>
          <a:p>
            <a:pPr marL="354013" lvl="1" indent="149225" eaLnBrk="1" hangingPunct="1">
              <a:buFontTx/>
              <a:buNone/>
              <a:defRPr/>
            </a:pPr>
            <a:r>
              <a:rPr lang="cs-CZ" altLang="cs-CZ" sz="1400" dirty="0">
                <a:latin typeface="Book Antiqua" pitchFamily="18" charset="0"/>
              </a:rPr>
              <a:t>10letý</a:t>
            </a:r>
            <a:r>
              <a:rPr lang="cs-CZ" altLang="cs-CZ" sz="1800" dirty="0">
                <a:latin typeface="Book Antiqua" pitchFamily="18" charset="0"/>
              </a:rPr>
              <a:t> </a:t>
            </a:r>
            <a:r>
              <a:rPr lang="cs-CZ" altLang="cs-CZ" sz="1800" dirty="0" err="1">
                <a:latin typeface="Book Antiqua" pitchFamily="18" charset="0"/>
              </a:rPr>
              <a:t>Jošitomi</a:t>
            </a:r>
            <a:r>
              <a:rPr lang="cs-CZ" altLang="cs-CZ" sz="1800" dirty="0">
                <a:latin typeface="Book Antiqua" pitchFamily="18" charset="0"/>
              </a:rPr>
              <a:t> z </a:t>
            </a:r>
            <a:r>
              <a:rPr lang="cs-CZ" altLang="cs-CZ" sz="1800" dirty="0" err="1">
                <a:latin typeface="Book Antiqua" pitchFamily="18" charset="0"/>
              </a:rPr>
              <a:t>Kii</a:t>
            </a:r>
            <a:r>
              <a:rPr lang="cs-CZ" altLang="cs-CZ" sz="1800" dirty="0">
                <a:latin typeface="Book Antiqua" pitchFamily="18" charset="0"/>
              </a:rPr>
              <a:t>  X </a:t>
            </a:r>
            <a:r>
              <a:rPr lang="cs-CZ" altLang="cs-CZ" sz="1400" dirty="0">
                <a:latin typeface="Book Antiqua" pitchFamily="18" charset="0"/>
              </a:rPr>
              <a:t>20letý</a:t>
            </a:r>
            <a:r>
              <a:rPr lang="cs-CZ" altLang="cs-CZ" sz="1800" dirty="0">
                <a:latin typeface="Book Antiqua" pitchFamily="18" charset="0"/>
              </a:rPr>
              <a:t> </a:t>
            </a:r>
            <a:r>
              <a:rPr lang="cs-CZ" altLang="cs-CZ" sz="1800" dirty="0" err="1">
                <a:latin typeface="Book Antiqua" pitchFamily="18" charset="0"/>
              </a:rPr>
              <a:t>Jošinobu</a:t>
            </a:r>
            <a:r>
              <a:rPr lang="cs-CZ" altLang="cs-CZ" sz="1800" dirty="0">
                <a:latin typeface="Book Antiqua" pitchFamily="18" charset="0"/>
              </a:rPr>
              <a:t> (</a:t>
            </a:r>
            <a:r>
              <a:rPr lang="cs-CZ" altLang="cs-CZ" sz="1800" dirty="0" err="1">
                <a:latin typeface="Book Antiqua" pitchFamily="18" charset="0"/>
              </a:rPr>
              <a:t>Keiki</a:t>
            </a:r>
            <a:r>
              <a:rPr lang="cs-CZ" altLang="cs-CZ" sz="1800" dirty="0">
                <a:latin typeface="Book Antiqua" pitchFamily="18" charset="0"/>
              </a:rPr>
              <a:t>) z </a:t>
            </a:r>
            <a:r>
              <a:rPr lang="cs-CZ" altLang="cs-CZ" sz="1800" dirty="0" err="1">
                <a:latin typeface="Book Antiqua" pitchFamily="18" charset="0"/>
              </a:rPr>
              <a:t>Mita</a:t>
            </a:r>
            <a:r>
              <a:rPr lang="cs-CZ" altLang="cs-CZ" sz="1800" dirty="0">
                <a:latin typeface="Book Antiqua" pitchFamily="18" charset="0"/>
              </a:rPr>
              <a:t>  &gt;  spor o kritéria</a:t>
            </a:r>
          </a:p>
          <a:p>
            <a:pPr lvl="1" eaLnBrk="1" hangingPunct="1">
              <a:buFontTx/>
              <a:buNone/>
              <a:defRPr/>
            </a:pPr>
            <a:endParaRPr lang="cs-CZ" altLang="cs-CZ" sz="1800" dirty="0">
              <a:latin typeface="Book Antiqua" pitchFamily="18" charset="0"/>
            </a:endParaRPr>
          </a:p>
          <a:p>
            <a:pPr eaLnBrk="1" hangingPunct="1">
              <a:defRPr/>
            </a:pPr>
            <a:r>
              <a:rPr lang="cs-CZ" altLang="cs-CZ" sz="2000" dirty="0">
                <a:latin typeface="Book Antiqua" pitchFamily="18" charset="0"/>
              </a:rPr>
              <a:t>autokracie </a:t>
            </a:r>
            <a:r>
              <a:rPr lang="cs-CZ" altLang="cs-CZ" sz="2000" dirty="0" err="1">
                <a:latin typeface="Book Antiqua" pitchFamily="18" charset="0"/>
              </a:rPr>
              <a:t>bakufu</a:t>
            </a:r>
            <a:r>
              <a:rPr lang="cs-CZ" altLang="cs-CZ" sz="2000" dirty="0">
                <a:latin typeface="Book Antiqua" pitchFamily="18" charset="0"/>
              </a:rPr>
              <a:t> - „Čistka </a:t>
            </a:r>
            <a:r>
              <a:rPr lang="cs-CZ" altLang="cs-CZ" sz="2000" dirty="0" err="1">
                <a:latin typeface="Book Antiqua" pitchFamily="18" charset="0"/>
              </a:rPr>
              <a:t>Ansei</a:t>
            </a:r>
            <a:r>
              <a:rPr lang="cs-CZ" altLang="cs-CZ" sz="2000" dirty="0">
                <a:latin typeface="Book Antiqua" pitchFamily="18" charset="0"/>
              </a:rPr>
              <a:t>“ :</a:t>
            </a:r>
          </a:p>
          <a:p>
            <a:pPr lvl="1" eaLnBrk="1" hangingPunct="1">
              <a:buFontTx/>
              <a:buNone/>
              <a:defRPr/>
            </a:pPr>
            <a:r>
              <a:rPr lang="cs-CZ" altLang="cs-CZ" sz="1800" dirty="0">
                <a:latin typeface="Book Antiqua" pitchFamily="18" charset="0"/>
              </a:rPr>
              <a:t>1) </a:t>
            </a:r>
            <a:r>
              <a:rPr lang="cs-CZ" altLang="cs-CZ" sz="1600" dirty="0">
                <a:latin typeface="Book Antiqua" pitchFamily="18" charset="0"/>
              </a:rPr>
              <a:t>sjednocení odpůrců </a:t>
            </a:r>
            <a:r>
              <a:rPr lang="cs-CZ" altLang="cs-CZ" sz="1600" dirty="0" err="1">
                <a:latin typeface="Book Antiqua" pitchFamily="18" charset="0"/>
              </a:rPr>
              <a:t>bakufu</a:t>
            </a:r>
            <a:endParaRPr lang="cs-CZ" altLang="cs-CZ" sz="1600" dirty="0">
              <a:latin typeface="Book Antiqua" pitchFamily="18" charset="0"/>
            </a:endParaRPr>
          </a:p>
          <a:p>
            <a:pPr lvl="1" eaLnBrk="1" hangingPunct="1">
              <a:buFontTx/>
              <a:buNone/>
              <a:defRPr/>
            </a:pPr>
            <a:r>
              <a:rPr lang="cs-CZ" altLang="cs-CZ" sz="1600" dirty="0">
                <a:latin typeface="Book Antiqua" pitchFamily="18" charset="0"/>
              </a:rPr>
              <a:t>2) růst váhy dvora </a:t>
            </a:r>
          </a:p>
          <a:p>
            <a:pPr lvl="1" eaLnBrk="1" hangingPunct="1">
              <a:buFontTx/>
              <a:buNone/>
              <a:defRPr/>
            </a:pPr>
            <a:r>
              <a:rPr lang="cs-CZ" altLang="cs-CZ" sz="1600" dirty="0">
                <a:latin typeface="Book Antiqua" pitchFamily="18" charset="0"/>
              </a:rPr>
              <a:t>3) nástup nižších samurajů na polit. scénu</a:t>
            </a:r>
          </a:p>
          <a:p>
            <a:pPr lvl="1" eaLnBrk="1" hangingPunct="1">
              <a:buFontTx/>
              <a:buNone/>
              <a:defRPr/>
            </a:pPr>
            <a:r>
              <a:rPr lang="cs-CZ" altLang="cs-CZ" sz="1600" dirty="0">
                <a:latin typeface="Book Antiqua" pitchFamily="18" charset="0"/>
              </a:rPr>
              <a:t>formování klíčového </a:t>
            </a:r>
            <a:r>
              <a:rPr lang="cs-CZ" altLang="cs-CZ" sz="1800" b="1" i="1" dirty="0">
                <a:solidFill>
                  <a:srgbClr val="00B0F0"/>
                </a:solidFill>
                <a:latin typeface="Book Antiqua" pitchFamily="18" charset="0"/>
              </a:rPr>
              <a:t>Hnutí</a:t>
            </a:r>
            <a:r>
              <a:rPr lang="cs-CZ" altLang="cs-CZ" sz="1600" dirty="0">
                <a:solidFill>
                  <a:srgbClr val="5F5F5F"/>
                </a:solidFill>
                <a:latin typeface="Book Antiqua" pitchFamily="18" charset="0"/>
              </a:rPr>
              <a:t>  </a:t>
            </a:r>
            <a:r>
              <a:rPr lang="cs-CZ" altLang="cs-CZ" sz="1800" b="1" i="1" dirty="0" err="1">
                <a:solidFill>
                  <a:srgbClr val="00B0F0"/>
                </a:solidFill>
                <a:latin typeface="Book Antiqua" pitchFamily="18" charset="0"/>
              </a:rPr>
              <a:t>sonnó</a:t>
            </a:r>
            <a:r>
              <a:rPr lang="cs-CZ" altLang="cs-CZ" sz="1800" b="1" i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cs-CZ" altLang="cs-CZ" sz="1800" b="1" i="1" dirty="0" err="1">
                <a:solidFill>
                  <a:srgbClr val="00B0F0"/>
                </a:solidFill>
                <a:latin typeface="Book Antiqua" pitchFamily="18" charset="0"/>
              </a:rPr>
              <a:t>džói</a:t>
            </a:r>
            <a:r>
              <a:rPr lang="cs-CZ" altLang="cs-CZ" sz="1600" dirty="0">
                <a:solidFill>
                  <a:srgbClr val="5F5F5F"/>
                </a:solidFill>
                <a:latin typeface="Book Antiqua" pitchFamily="18" charset="0"/>
              </a:rPr>
              <a:t> </a:t>
            </a:r>
            <a:r>
              <a:rPr lang="ja-JP" altLang="cs-CZ" sz="1600" dirty="0">
                <a:solidFill>
                  <a:srgbClr val="5F5F5F"/>
                </a:solidFill>
                <a:latin typeface="Book Antiqua" pitchFamily="18" charset="0"/>
                <a:ea typeface="MS Gothic" pitchFamily="49" charset="-128"/>
              </a:rPr>
              <a:t>尊皇攘夷</a:t>
            </a:r>
            <a:endParaRPr lang="cs-CZ" altLang="cs-CZ" sz="1600" dirty="0">
              <a:solidFill>
                <a:srgbClr val="5F5F5F"/>
              </a:solidFill>
              <a:latin typeface="Book Antiqua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cs-CZ" altLang="cs-CZ" sz="2000" dirty="0">
                <a:solidFill>
                  <a:srgbClr val="5F5F5F"/>
                </a:solidFill>
                <a:latin typeface="Book Antiqua" pitchFamily="18" charset="0"/>
              </a:rPr>
              <a:t>	</a:t>
            </a:r>
            <a:endParaRPr lang="cs-CZ" altLang="cs-CZ" sz="1600" dirty="0">
              <a:latin typeface="Book Antiqua" pitchFamily="18" charset="0"/>
            </a:endParaRPr>
          </a:p>
          <a:p>
            <a:pPr eaLnBrk="1" hangingPunct="1">
              <a:defRPr/>
            </a:pPr>
            <a:r>
              <a:rPr lang="cs-CZ" altLang="cs-CZ" sz="2000" dirty="0">
                <a:latin typeface="Book Antiqua" pitchFamily="18" charset="0"/>
              </a:rPr>
              <a:t>přehled polit. scény</a:t>
            </a:r>
          </a:p>
          <a:p>
            <a:pPr eaLnBrk="1" hangingPunct="1">
              <a:defRPr/>
            </a:pPr>
            <a:endParaRPr lang="cs-CZ" altLang="cs-CZ" sz="2000" dirty="0">
              <a:latin typeface="Book Antiqua" pitchFamily="18" charset="0"/>
            </a:endParaRPr>
          </a:p>
          <a:p>
            <a:pPr eaLnBrk="1" hangingPunct="1">
              <a:defRPr/>
            </a:pPr>
            <a:r>
              <a:rPr lang="cs-CZ" altLang="cs-CZ" sz="2000" dirty="0">
                <a:latin typeface="Book Antiqua" pitchFamily="18" charset="0"/>
              </a:rPr>
              <a:t>problém zahraničního obchodu: </a:t>
            </a:r>
          </a:p>
          <a:p>
            <a:pPr lvl="1" eaLnBrk="1" hangingPunct="1">
              <a:buFontTx/>
              <a:buNone/>
              <a:defRPr/>
            </a:pPr>
            <a:r>
              <a:rPr lang="cs-CZ" altLang="cs-CZ" sz="1600" dirty="0">
                <a:latin typeface="Book Antiqua" pitchFamily="18" charset="0"/>
              </a:rPr>
              <a:t>marné snahy o regulaci, monopolizaci … (do 1864)</a:t>
            </a:r>
            <a:endParaRPr lang="cs-CZ" altLang="cs-CZ" sz="1800" dirty="0">
              <a:latin typeface="Book Antiqua" pitchFamily="18" charset="0"/>
            </a:endParaRPr>
          </a:p>
          <a:p>
            <a:pPr lvl="1" eaLnBrk="1" hangingPunct="1">
              <a:buFontTx/>
              <a:buNone/>
              <a:defRPr/>
            </a:pPr>
            <a:r>
              <a:rPr lang="cs-CZ" altLang="cs-CZ" sz="1600" dirty="0">
                <a:latin typeface="Book Antiqua" pitchFamily="18" charset="0"/>
              </a:rPr>
              <a:t>vliv na ekonomiku </a:t>
            </a:r>
          </a:p>
          <a:p>
            <a:pPr lvl="1" eaLnBrk="1" hangingPunct="1">
              <a:buFontTx/>
              <a:buNone/>
              <a:defRPr/>
            </a:pPr>
            <a:r>
              <a:rPr lang="cs-CZ" altLang="cs-CZ" sz="1600" dirty="0">
                <a:latin typeface="Book Antiqua" pitchFamily="18" charset="0"/>
              </a:rPr>
              <a:t>	ceny</a:t>
            </a:r>
            <a:r>
              <a:rPr lang="cs-CZ" altLang="cs-CZ" sz="1400" dirty="0">
                <a:latin typeface="Book Antiqua" pitchFamily="18" charset="0"/>
              </a:rPr>
              <a:t> (inflace</a:t>
            </a:r>
            <a:r>
              <a:rPr lang="cs-CZ" altLang="cs-CZ" sz="1200" dirty="0">
                <a:latin typeface="Book Antiqua" pitchFamily="18" charset="0"/>
              </a:rPr>
              <a:t>…)</a:t>
            </a:r>
            <a:r>
              <a:rPr lang="cs-CZ" altLang="cs-CZ" sz="1400" dirty="0">
                <a:latin typeface="Book Antiqua" pitchFamily="18" charset="0"/>
              </a:rPr>
              <a:t>, </a:t>
            </a:r>
            <a:r>
              <a:rPr lang="cs-CZ" altLang="cs-CZ" sz="1600" dirty="0">
                <a:latin typeface="Book Antiqua" pitchFamily="18" charset="0"/>
              </a:rPr>
              <a:t> vývoz Au</a:t>
            </a:r>
          </a:p>
          <a:p>
            <a:pPr lvl="1" eaLnBrk="1" hangingPunct="1">
              <a:buFontTx/>
              <a:buNone/>
              <a:defRPr/>
            </a:pPr>
            <a:r>
              <a:rPr lang="cs-CZ" altLang="cs-CZ" sz="1600" dirty="0">
                <a:latin typeface="Book Antiqua" pitchFamily="18" charset="0"/>
              </a:rPr>
              <a:t>	</a:t>
            </a:r>
            <a:r>
              <a:rPr lang="cs-CZ" altLang="cs-CZ" sz="1600" dirty="0" err="1">
                <a:latin typeface="Book Antiqua" pitchFamily="18" charset="0"/>
              </a:rPr>
              <a:t>podzásobení</a:t>
            </a:r>
            <a:r>
              <a:rPr lang="cs-CZ" altLang="cs-CZ" sz="1600" dirty="0">
                <a:latin typeface="Book Antiqua" pitchFamily="18" charset="0"/>
              </a:rPr>
              <a:t> Eda</a:t>
            </a:r>
          </a:p>
          <a:p>
            <a:pPr lvl="1" eaLnBrk="1" hangingPunct="1">
              <a:buFontTx/>
              <a:buNone/>
              <a:defRPr/>
            </a:pPr>
            <a:endParaRPr lang="cs-CZ" altLang="cs-CZ" sz="1600" dirty="0">
              <a:solidFill>
                <a:srgbClr val="5F5F5F"/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2582</TotalTime>
  <Words>800</Words>
  <Application>Microsoft Office PowerPoint</Application>
  <PresentationFormat>Předvádění na obrazovce (4:3)</PresentationFormat>
  <Paragraphs>147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20" baseType="lpstr">
      <vt:lpstr>Arial</vt:lpstr>
      <vt:lpstr>Book Antiqua</vt:lpstr>
      <vt:lpstr>Verdana</vt:lpstr>
      <vt:lpstr>ＭＳ Ｐゴシック</vt:lpstr>
      <vt:lpstr>MS Mincho</vt:lpstr>
      <vt:lpstr>Cambria</vt:lpstr>
      <vt:lpstr>MS Gothic</vt:lpstr>
      <vt:lpstr>Courier New</vt:lpstr>
      <vt:lpstr>Výchozí návrh</vt:lpstr>
      <vt:lpstr>Otevření Japonska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Limex-technik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Závěr šógunátu Tokugawa</dc:title>
  <dc:creator>David</dc:creator>
  <cp:lastModifiedBy>David Labus</cp:lastModifiedBy>
  <cp:revision>73</cp:revision>
  <dcterms:created xsi:type="dcterms:W3CDTF">2010-01-28T16:27:30Z</dcterms:created>
  <dcterms:modified xsi:type="dcterms:W3CDTF">2020-12-20T18:08:54Z</dcterms:modified>
</cp:coreProperties>
</file>